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6" r:id="rId29"/>
    <p:sldId id="28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p:cViewPr varScale="1">
        <p:scale>
          <a:sx n="86" d="100"/>
          <a:sy n="86" d="100"/>
        </p:scale>
        <p:origin x="1133"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22/11/01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22/11/01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22/11/01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22/11/01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22/11/01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22/11/01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22/11/01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22/11/01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22/11/01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22/11/01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695450"/>
          </a:xfrm>
        </p:spPr>
        <p:txBody>
          <a:bodyPr>
            <a:noAutofit/>
          </a:bodyPr>
          <a:lstStyle/>
          <a:p>
            <a:pPr>
              <a:lnSpc>
                <a:spcPct val="115000"/>
              </a:lnSpc>
              <a:spcBef>
                <a:spcPts val="2400"/>
              </a:spcBef>
            </a:pPr>
            <a:r>
              <a:rPr lang="en-US" sz="4800" kern="0" dirty="0">
                <a:solidFill>
                  <a:schemeClr val="accent5">
                    <a:lumMod val="75000"/>
                  </a:schemeClr>
                </a:solidFill>
                <a:latin typeface="Impact"/>
                <a:ea typeface="Times New Roman"/>
                <a:cs typeface="Impact"/>
              </a:rPr>
              <a:t>Identification of Aldehydes and Ketones</a:t>
            </a:r>
            <a:br>
              <a:rPr lang="en-US" sz="4800" b="1" kern="0" dirty="0">
                <a:solidFill>
                  <a:schemeClr val="accent5">
                    <a:lumMod val="75000"/>
                  </a:schemeClr>
                </a:solidFill>
                <a:latin typeface="Cambria"/>
                <a:ea typeface="Times New Roman"/>
                <a:cs typeface="Impact"/>
              </a:rPr>
            </a:br>
            <a:endParaRPr lang="ar-IQ" sz="4800" dirty="0">
              <a:solidFill>
                <a:schemeClr val="accent5">
                  <a:lumMod val="75000"/>
                </a:schemeClr>
              </a:solidFill>
            </a:endParaRPr>
          </a:p>
        </p:txBody>
      </p:sp>
    </p:spTree>
    <p:extLst>
      <p:ext uri="{BB962C8B-B14F-4D97-AF65-F5344CB8AC3E}">
        <p14:creationId xmlns:p14="http://schemas.microsoft.com/office/powerpoint/2010/main" val="27845152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754130"/>
          </a:xfrm>
        </p:spPr>
        <p:txBody>
          <a:bodyPr/>
          <a:lstStyle/>
          <a:p>
            <a:pPr marL="342900" lvl="0" indent="-342900" algn="just" rtl="0">
              <a:buFont typeface="+mj-lt"/>
              <a:buAutoNum type="alphaLcParenR"/>
              <a:tabLst>
                <a:tab pos="2637155" algn="ctr"/>
                <a:tab pos="5274310" algn="r"/>
                <a:tab pos="457200" algn="l"/>
              </a:tabLst>
            </a:pPr>
            <a:r>
              <a:rPr lang="en-US" sz="2800" dirty="0">
                <a:latin typeface="Times New Roman"/>
                <a:ea typeface="Calibri"/>
                <a:cs typeface="Arial"/>
              </a:rPr>
              <a:t>  </a:t>
            </a:r>
            <a:r>
              <a:rPr lang="en-US" sz="2800" dirty="0">
                <a:solidFill>
                  <a:schemeClr val="accent4">
                    <a:lumMod val="50000"/>
                  </a:schemeClr>
                </a:solidFill>
                <a:latin typeface="Times New Roman"/>
                <a:ea typeface="Calibri"/>
                <a:cs typeface="Arial"/>
              </a:rPr>
              <a:t>Aldehydes are easily oxidized to the corresponding acids and have reducing properties while ketones are not oxidized under similar conditions and do not show reducing properties.</a:t>
            </a:r>
          </a:p>
          <a:p>
            <a:pPr marL="342900" lvl="0" indent="-342900" algn="just" rtl="0">
              <a:buFont typeface="+mj-lt"/>
              <a:buAutoNum type="alphaLcParenR"/>
              <a:tabLst>
                <a:tab pos="2637155" algn="ctr"/>
                <a:tab pos="5274310" algn="r"/>
                <a:tab pos="457200" algn="l"/>
              </a:tabLst>
            </a:pPr>
            <a:endParaRPr lang="en-US" sz="2800" dirty="0">
              <a:solidFill>
                <a:schemeClr val="accent4">
                  <a:lumMod val="50000"/>
                </a:schemeClr>
              </a:solidFill>
              <a:latin typeface="Times New Roman"/>
              <a:ea typeface="Calibri"/>
              <a:cs typeface="Arial"/>
            </a:endParaRPr>
          </a:p>
          <a:p>
            <a:pPr marL="342900" lvl="0" indent="-342900" algn="just" rtl="0">
              <a:buFont typeface="+mj-lt"/>
              <a:buAutoNum type="alphaLcParenR"/>
              <a:tabLst>
                <a:tab pos="2637155" algn="ctr"/>
                <a:tab pos="5274310" algn="r"/>
                <a:tab pos="457200" algn="l"/>
              </a:tabLst>
            </a:pPr>
            <a:r>
              <a:rPr lang="en-US" sz="2800" dirty="0">
                <a:solidFill>
                  <a:schemeClr val="accent4">
                    <a:lumMod val="50000"/>
                  </a:schemeClr>
                </a:solidFill>
                <a:latin typeface="Times New Roman" pitchFamily="18" charset="0"/>
                <a:ea typeface="Calibri"/>
                <a:cs typeface="Times New Roman" pitchFamily="18" charset="0"/>
              </a:rPr>
              <a:t>  Aldehydes are usually more reactive than ketones towards nucleophilic addition, the characteristic reaction of carbonyl group.</a:t>
            </a:r>
          </a:p>
          <a:p>
            <a:pPr marL="342900" lvl="0" indent="-342900" algn="just" rtl="0">
              <a:buFont typeface="+mj-lt"/>
              <a:buAutoNum type="alphaLcParenR"/>
              <a:tabLst>
                <a:tab pos="2637155" algn="ctr"/>
                <a:tab pos="5274310" algn="r"/>
                <a:tab pos="457200" algn="l"/>
              </a:tabLst>
            </a:pPr>
            <a:endParaRPr lang="en-US" sz="2800" dirty="0">
              <a:solidFill>
                <a:schemeClr val="accent4">
                  <a:lumMod val="50000"/>
                </a:schemeClr>
              </a:solidFill>
              <a:latin typeface="Times New Roman" pitchFamily="18" charset="0"/>
              <a:ea typeface="Calibri"/>
              <a:cs typeface="Times New Roman" pitchFamily="18" charset="0"/>
            </a:endParaRPr>
          </a:p>
          <a:p>
            <a:pPr marL="342900" lvl="0" indent="-342900" algn="just" rtl="0">
              <a:buFont typeface="+mj-lt"/>
              <a:buAutoNum type="alphaLcParenR"/>
              <a:tabLst>
                <a:tab pos="2637155" algn="ctr"/>
                <a:tab pos="5274310" algn="r"/>
                <a:tab pos="457200" algn="l"/>
              </a:tabLst>
            </a:pPr>
            <a:endParaRPr lang="en-US" sz="2800" dirty="0">
              <a:solidFill>
                <a:schemeClr val="accent4">
                  <a:lumMod val="50000"/>
                </a:schemeClr>
              </a:solidFill>
              <a:latin typeface="Times New Roman" pitchFamily="18" charset="0"/>
              <a:ea typeface="Calibri"/>
              <a:cs typeface="Times New Roman" pitchFamily="18" charset="0"/>
            </a:endParaRPr>
          </a:p>
          <a:p>
            <a:endParaRPr lang="ar-IQ" dirty="0">
              <a:solidFill>
                <a:schemeClr val="accent4">
                  <a:lumMod val="50000"/>
                </a:schemeClr>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199" y="4724400"/>
            <a:ext cx="3886201"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19409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pPr marL="342900" lvl="0" indent="-342900" algn="just" rtl="0">
              <a:buFont typeface="Symbol"/>
              <a:buChar char=""/>
              <a:tabLst>
                <a:tab pos="2637155" algn="ctr"/>
                <a:tab pos="5274310" algn="r"/>
                <a:tab pos="457200" algn="l"/>
              </a:tabLst>
            </a:pPr>
            <a:r>
              <a:rPr lang="en-US" sz="2800" dirty="0">
                <a:latin typeface="Times New Roman"/>
                <a:ea typeface="Calibri"/>
                <a:cs typeface="Arial"/>
              </a:rPr>
              <a:t>   </a:t>
            </a:r>
            <a:r>
              <a:rPr lang="en-US" sz="2800" dirty="0">
                <a:solidFill>
                  <a:schemeClr val="accent4">
                    <a:lumMod val="50000"/>
                  </a:schemeClr>
                </a:solidFill>
                <a:latin typeface="Times New Roman"/>
                <a:ea typeface="Calibri"/>
                <a:cs typeface="Arial"/>
              </a:rPr>
              <a:t>Both aldehydes and ketones are neutral compounds that don’t change the color of litmus paper.</a:t>
            </a:r>
          </a:p>
          <a:p>
            <a:pPr marL="0" lvl="0" indent="0" algn="just" rtl="0">
              <a:buNone/>
              <a:tabLst>
                <a:tab pos="2637155" algn="ctr"/>
                <a:tab pos="5274310" algn="r"/>
                <a:tab pos="457200" algn="l"/>
              </a:tabLst>
            </a:pPr>
            <a:endParaRPr lang="en-US" sz="2000" dirty="0">
              <a:solidFill>
                <a:schemeClr val="accent4">
                  <a:lumMod val="50000"/>
                </a:schemeClr>
              </a:solidFill>
              <a:latin typeface="Calibri"/>
              <a:ea typeface="Calibri"/>
              <a:cs typeface="Arial"/>
            </a:endParaRPr>
          </a:p>
          <a:p>
            <a:pPr marL="0" lvl="0" indent="0" algn="just" rtl="0">
              <a:spcAft>
                <a:spcPts val="1200"/>
              </a:spcAft>
              <a:buNone/>
            </a:pPr>
            <a:r>
              <a:rPr lang="en-US" sz="2800" b="1" dirty="0">
                <a:solidFill>
                  <a:srgbClr val="002060"/>
                </a:solidFill>
                <a:latin typeface="Times New Roman"/>
                <a:ea typeface="Times New Roman"/>
                <a:cs typeface="Times New Roman"/>
              </a:rPr>
              <a:t>1-General test (2,4-Dinitrophenylhydrazine reagent)</a:t>
            </a:r>
            <a:r>
              <a:rPr lang="en-US" sz="2800" dirty="0">
                <a:solidFill>
                  <a:schemeClr val="accent4">
                    <a:lumMod val="50000"/>
                  </a:schemeClr>
                </a:solidFill>
                <a:latin typeface="Times New Roman"/>
                <a:ea typeface="Times New Roman"/>
                <a:cs typeface="Times New Roman"/>
              </a:rPr>
              <a:t> </a:t>
            </a:r>
            <a:endParaRPr lang="en-US" sz="3200" b="1" u="dbl" dirty="0">
              <a:solidFill>
                <a:schemeClr val="accent4">
                  <a:lumMod val="50000"/>
                </a:schemeClr>
              </a:solidFill>
              <a:latin typeface="Times New Roman"/>
              <a:ea typeface="Times New Roman"/>
            </a:endParaRPr>
          </a:p>
          <a:p>
            <a:pPr algn="just" rtl="0">
              <a:tabLst>
                <a:tab pos="2057400" algn="l"/>
              </a:tabLst>
            </a:pPr>
            <a:r>
              <a:rPr lang="en-US" sz="2800" dirty="0">
                <a:solidFill>
                  <a:schemeClr val="accent4">
                    <a:lumMod val="50000"/>
                  </a:schemeClr>
                </a:solidFill>
                <a:latin typeface="Times New Roman"/>
                <a:ea typeface="Times New Roman"/>
                <a:cs typeface="Times New Roman"/>
              </a:rPr>
              <a:t>  Both aldehydes and ketones give yellow or orange precipitate with 2,4-dinitrophenylhydrazine reagent.</a:t>
            </a:r>
            <a:endParaRPr lang="en-US" sz="3200" b="1" u="dbl" dirty="0">
              <a:solidFill>
                <a:schemeClr val="accent4">
                  <a:lumMod val="50000"/>
                </a:schemeClr>
              </a:solidFill>
              <a:latin typeface="Times New Roman"/>
              <a:ea typeface="Times New Roman"/>
            </a:endParaRPr>
          </a:p>
          <a:p>
            <a:pPr marL="109728" indent="0" algn="l" rtl="0">
              <a:buNone/>
            </a:pPr>
            <a:endParaRPr lang="ar-IQ" dirty="0">
              <a:solidFill>
                <a:srgbClr val="7030A0"/>
              </a:solidFill>
            </a:endParaRPr>
          </a:p>
        </p:txBody>
      </p:sp>
      <p:sp>
        <p:nvSpPr>
          <p:cNvPr id="3" name="Title 2"/>
          <p:cNvSpPr>
            <a:spLocks noGrp="1"/>
          </p:cNvSpPr>
          <p:nvPr>
            <p:ph type="title"/>
          </p:nvPr>
        </p:nvSpPr>
        <p:spPr>
          <a:xfrm>
            <a:off x="457200" y="274638"/>
            <a:ext cx="8229600" cy="45719"/>
          </a:xfrm>
        </p:spPr>
        <p:txBody>
          <a:bodyPr>
            <a:normAutofit fontScale="90000"/>
          </a:bodyPr>
          <a:lstStyle/>
          <a:p>
            <a:endParaRPr lang="ar-IQ"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1" y="3810000"/>
            <a:ext cx="61722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50662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229600" cy="4525963"/>
          </a:xfrm>
        </p:spPr>
        <p:txBody>
          <a:bodyPr/>
          <a:lstStyle/>
          <a:p>
            <a:pPr algn="just" rtl="0">
              <a:spcAft>
                <a:spcPts val="1000"/>
              </a:spcAft>
            </a:pPr>
            <a:r>
              <a:rPr lang="en-US" sz="3600" dirty="0">
                <a:solidFill>
                  <a:srgbClr val="FF0000"/>
                </a:solidFill>
                <a:latin typeface="Haettenschweiler"/>
                <a:ea typeface="Times New Roman"/>
                <a:cs typeface="Times New Roman"/>
              </a:rPr>
              <a:t> </a:t>
            </a:r>
            <a:r>
              <a:rPr lang="en-US" sz="3600" b="1" i="1" u="sng" dirty="0">
                <a:solidFill>
                  <a:srgbClr val="FF0000"/>
                </a:solidFill>
                <a:latin typeface="Haettenschweiler"/>
                <a:ea typeface="Times New Roman"/>
                <a:cs typeface="Times New Roman"/>
              </a:rPr>
              <a:t>Procedure</a:t>
            </a:r>
            <a:endParaRPr lang="en-US" sz="3200" b="1" i="1" u="sng" dirty="0">
              <a:latin typeface="Times New Roman"/>
              <a:ea typeface="Times New Roman"/>
            </a:endParaRPr>
          </a:p>
          <a:p>
            <a:pPr algn="just" rtl="0">
              <a:tabLst>
                <a:tab pos="2637155" algn="ctr"/>
                <a:tab pos="5274310" algn="r"/>
                <a:tab pos="457200" algn="l"/>
              </a:tabLst>
            </a:pPr>
            <a:r>
              <a:rPr lang="en-US" sz="2800" dirty="0">
                <a:latin typeface="Times New Roman"/>
                <a:ea typeface="Calibri"/>
                <a:cs typeface="Arial"/>
              </a:rPr>
              <a:t>   </a:t>
            </a:r>
            <a:r>
              <a:rPr lang="en-US" sz="2800" dirty="0">
                <a:solidFill>
                  <a:schemeClr val="accent4">
                    <a:lumMod val="50000"/>
                  </a:schemeClr>
                </a:solidFill>
                <a:latin typeface="Times New Roman"/>
                <a:ea typeface="Calibri"/>
                <a:cs typeface="Arial"/>
              </a:rPr>
              <a:t>To 2 drops of the compound add 3 drops of the reagent, a yellow or orange precipitate will be formed. If the compound is insoluble in water, dissolve it in 1 mL of methanol and then add the reagent.</a:t>
            </a:r>
            <a:endParaRPr lang="en-US" sz="2000" dirty="0">
              <a:solidFill>
                <a:schemeClr val="accent4">
                  <a:lumMod val="50000"/>
                </a:schemeClr>
              </a:solidFill>
              <a:latin typeface="Calibri"/>
              <a:ea typeface="Calibri"/>
              <a:cs typeface="Arial"/>
            </a:endParaRPr>
          </a:p>
          <a:p>
            <a:pPr algn="l" rtl="0"/>
            <a:endParaRPr lang="ar-IQ" dirty="0">
              <a:solidFill>
                <a:schemeClr val="accent4">
                  <a:lumMod val="50000"/>
                </a:schemeClr>
              </a:solidFill>
            </a:endParaRPr>
          </a:p>
        </p:txBody>
      </p:sp>
      <p:sp>
        <p:nvSpPr>
          <p:cNvPr id="3" name="Title 2"/>
          <p:cNvSpPr>
            <a:spLocks noGrp="1"/>
          </p:cNvSpPr>
          <p:nvPr>
            <p:ph type="title"/>
          </p:nvPr>
        </p:nvSpPr>
        <p:spPr>
          <a:xfrm flipV="1">
            <a:off x="457200" y="152400"/>
            <a:ext cx="8229600" cy="122238"/>
          </a:xfrm>
        </p:spPr>
        <p:txBody>
          <a:bodyPr>
            <a:normAutofit fontScale="90000"/>
          </a:bodyPr>
          <a:lstStyle/>
          <a:p>
            <a:endParaRPr lang="ar-IQ" dirty="0"/>
          </a:p>
        </p:txBody>
      </p:sp>
    </p:spTree>
    <p:extLst>
      <p:ext uri="{BB962C8B-B14F-4D97-AF65-F5344CB8AC3E}">
        <p14:creationId xmlns:p14="http://schemas.microsoft.com/office/powerpoint/2010/main" val="37288634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pPr marL="0" lvl="0" indent="0" algn="just" rtl="0">
              <a:spcAft>
                <a:spcPts val="1200"/>
              </a:spcAft>
              <a:buNone/>
            </a:pPr>
            <a:r>
              <a:rPr lang="en-US" sz="2800" b="1" dirty="0">
                <a:solidFill>
                  <a:srgbClr val="002060"/>
                </a:solidFill>
                <a:latin typeface="Times New Roman"/>
                <a:ea typeface="Times New Roman"/>
                <a:cs typeface="Times New Roman"/>
              </a:rPr>
              <a:t>2- Differentiation between aldehydes and ketones</a:t>
            </a:r>
            <a:endParaRPr lang="en-US" sz="3200" b="1" u="dbl" dirty="0">
              <a:solidFill>
                <a:srgbClr val="002060"/>
              </a:solidFill>
              <a:latin typeface="Times New Roman"/>
              <a:ea typeface="Times New Roman"/>
            </a:endParaRPr>
          </a:p>
          <a:p>
            <a:pPr algn="just" rtl="0">
              <a:tabLst>
                <a:tab pos="2637155" algn="ctr"/>
                <a:tab pos="5274310" algn="r"/>
                <a:tab pos="457200" algn="l"/>
              </a:tabLst>
            </a:pPr>
            <a:r>
              <a:rPr lang="en-US" sz="2800" dirty="0">
                <a:solidFill>
                  <a:schemeClr val="accent4">
                    <a:lumMod val="50000"/>
                  </a:schemeClr>
                </a:solidFill>
                <a:latin typeface="Times New Roman"/>
                <a:ea typeface="Calibri"/>
                <a:cs typeface="Arial"/>
              </a:rPr>
              <a:t>  Differentiation between aldehydes and ketones is achieved by taking the advantage of the fact that aldehydes can be easily oxidized while ketones cannot (they need stronger oxidizing agents).Two reagents can be used for this purpose, </a:t>
            </a:r>
            <a:r>
              <a:rPr lang="en-US" sz="2800" b="1" dirty="0">
                <a:solidFill>
                  <a:schemeClr val="accent4">
                    <a:lumMod val="50000"/>
                  </a:schemeClr>
                </a:solidFill>
                <a:latin typeface="Times New Roman"/>
                <a:ea typeface="Calibri"/>
                <a:cs typeface="Arial"/>
              </a:rPr>
              <a:t>Tollen’s reagent or Fehling’s reagent</a:t>
            </a:r>
            <a:r>
              <a:rPr lang="en-US" sz="2800" dirty="0">
                <a:solidFill>
                  <a:schemeClr val="accent4">
                    <a:lumMod val="50000"/>
                  </a:schemeClr>
                </a:solidFill>
                <a:latin typeface="Times New Roman"/>
                <a:ea typeface="Calibri"/>
                <a:cs typeface="Arial"/>
              </a:rPr>
              <a:t>. Only aldehydes give positive results with these two reagents.</a:t>
            </a:r>
            <a:endParaRPr lang="en-US" sz="2000" dirty="0">
              <a:solidFill>
                <a:schemeClr val="accent4">
                  <a:lumMod val="50000"/>
                </a:schemeClr>
              </a:solidFill>
              <a:latin typeface="Calibri"/>
              <a:ea typeface="Calibri"/>
              <a:cs typeface="Arial"/>
            </a:endParaRPr>
          </a:p>
          <a:p>
            <a:endParaRPr lang="ar-IQ" dirty="0">
              <a:solidFill>
                <a:schemeClr val="accent4">
                  <a:lumMod val="50000"/>
                </a:schemeClr>
              </a:solidFill>
            </a:endParaRPr>
          </a:p>
        </p:txBody>
      </p:sp>
    </p:spTree>
    <p:extLst>
      <p:ext uri="{BB962C8B-B14F-4D97-AF65-F5344CB8AC3E}">
        <p14:creationId xmlns:p14="http://schemas.microsoft.com/office/powerpoint/2010/main" val="22546775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867400"/>
          </a:xfrm>
        </p:spPr>
        <p:txBody>
          <a:bodyPr>
            <a:normAutofit lnSpcReduction="10000"/>
          </a:bodyPr>
          <a:lstStyle/>
          <a:p>
            <a:pPr marL="0" lvl="0" indent="0" algn="just" rtl="0">
              <a:buNone/>
            </a:pPr>
            <a:r>
              <a:rPr lang="en-US" sz="2600" b="1" dirty="0">
                <a:solidFill>
                  <a:srgbClr val="002060"/>
                </a:solidFill>
                <a:latin typeface="Times New Roman"/>
                <a:ea typeface="Times New Roman"/>
                <a:cs typeface="Times New Roman"/>
              </a:rPr>
              <a:t> a) Tollen's test (Reduction of ammoniacal silver nitrate)</a:t>
            </a:r>
            <a:endParaRPr lang="en-US" sz="2600" b="1" u="dbl" dirty="0">
              <a:solidFill>
                <a:srgbClr val="002060"/>
              </a:solidFill>
              <a:latin typeface="Times New Roman"/>
              <a:ea typeface="Times New Roman"/>
            </a:endParaRPr>
          </a:p>
          <a:p>
            <a:pPr marL="109728" indent="0" algn="l" rtl="0">
              <a:buNone/>
            </a:pPr>
            <a:r>
              <a:rPr lang="en-US" sz="2800" dirty="0">
                <a:latin typeface="Times New Roman"/>
                <a:ea typeface="Calibri"/>
              </a:rPr>
              <a:t>   </a:t>
            </a:r>
          </a:p>
          <a:p>
            <a:pPr algn="just" rtl="0"/>
            <a:r>
              <a:rPr lang="en-US" sz="2800" dirty="0">
                <a:latin typeface="Times New Roman"/>
                <a:ea typeface="Calibri"/>
              </a:rPr>
              <a:t>   </a:t>
            </a:r>
            <a:r>
              <a:rPr lang="en-US" sz="2800" dirty="0">
                <a:solidFill>
                  <a:schemeClr val="accent4">
                    <a:lumMod val="50000"/>
                  </a:schemeClr>
                </a:solidFill>
                <a:latin typeface="Times New Roman"/>
                <a:ea typeface="Calibri"/>
              </a:rPr>
              <a:t>Tollen’s reagent is the combination of silver nitrate solution with ammonium hydroxide in the presence of sodium hydroxide solution. </a:t>
            </a:r>
          </a:p>
          <a:p>
            <a:pPr marL="109728" indent="0" algn="just" rtl="0">
              <a:buNone/>
            </a:pPr>
            <a:r>
              <a:rPr lang="en-US" sz="2800" dirty="0">
                <a:solidFill>
                  <a:schemeClr val="accent4">
                    <a:lumMod val="50000"/>
                  </a:schemeClr>
                </a:solidFill>
                <a:latin typeface="Times New Roman"/>
                <a:ea typeface="Calibri"/>
              </a:rPr>
              <a:t>  </a:t>
            </a:r>
          </a:p>
          <a:p>
            <a:pPr algn="just" rtl="0"/>
            <a:r>
              <a:rPr lang="en-US" sz="2800" dirty="0">
                <a:solidFill>
                  <a:schemeClr val="accent4">
                    <a:lumMod val="50000"/>
                  </a:schemeClr>
                </a:solidFill>
                <a:latin typeface="Times New Roman"/>
                <a:ea typeface="Calibri"/>
              </a:rPr>
              <a:t>  </a:t>
            </a:r>
            <a:r>
              <a:rPr lang="en-US" sz="2800" b="1" dirty="0">
                <a:solidFill>
                  <a:srgbClr val="FF0000"/>
                </a:solidFill>
                <a:latin typeface="Times New Roman"/>
                <a:ea typeface="Calibri"/>
              </a:rPr>
              <a:t>Aldehydes</a:t>
            </a:r>
            <a:r>
              <a:rPr lang="en-US" sz="2800" b="1" dirty="0">
                <a:solidFill>
                  <a:schemeClr val="accent4">
                    <a:lumMod val="50000"/>
                  </a:schemeClr>
                </a:solidFill>
                <a:latin typeface="Times New Roman"/>
                <a:ea typeface="Calibri"/>
              </a:rPr>
              <a:t> </a:t>
            </a:r>
            <a:r>
              <a:rPr lang="en-US" sz="2800" dirty="0">
                <a:solidFill>
                  <a:schemeClr val="accent4">
                    <a:lumMod val="50000"/>
                  </a:schemeClr>
                </a:solidFill>
                <a:latin typeface="Times New Roman"/>
                <a:ea typeface="Calibri"/>
              </a:rPr>
              <a:t>show </a:t>
            </a:r>
            <a:r>
              <a:rPr lang="en-US" sz="2800" b="1" dirty="0">
                <a:solidFill>
                  <a:srgbClr val="FF0000"/>
                </a:solidFill>
                <a:latin typeface="Times New Roman"/>
                <a:ea typeface="Calibri"/>
              </a:rPr>
              <a:t>positive</a:t>
            </a:r>
            <a:r>
              <a:rPr lang="en-US" sz="2800" b="1" dirty="0">
                <a:solidFill>
                  <a:schemeClr val="accent4">
                    <a:lumMod val="50000"/>
                  </a:schemeClr>
                </a:solidFill>
                <a:latin typeface="Times New Roman"/>
                <a:ea typeface="Calibri"/>
              </a:rPr>
              <a:t> </a:t>
            </a:r>
            <a:r>
              <a:rPr lang="en-US" sz="2800" dirty="0">
                <a:solidFill>
                  <a:schemeClr val="accent4">
                    <a:lumMod val="50000"/>
                  </a:schemeClr>
                </a:solidFill>
                <a:latin typeface="Times New Roman"/>
                <a:ea typeface="Calibri"/>
              </a:rPr>
              <a:t>result with this reagent because the reaction between them involves the </a:t>
            </a:r>
            <a:r>
              <a:rPr lang="en-US" sz="2800" b="1" dirty="0">
                <a:solidFill>
                  <a:schemeClr val="accent4">
                    <a:lumMod val="50000"/>
                  </a:schemeClr>
                </a:solidFill>
                <a:latin typeface="Times New Roman"/>
                <a:ea typeface="Calibri"/>
              </a:rPr>
              <a:t>oxidation of the aldehyde to the corresponding carboxylic acid with an accompanying reduction of the silver ions from this reagent to silver element in the form of silver mirror on the inner side of the test tube.</a:t>
            </a:r>
          </a:p>
          <a:p>
            <a:pPr algn="just" rtl="0"/>
            <a:r>
              <a:rPr lang="en-US" sz="2800" b="1" dirty="0">
                <a:solidFill>
                  <a:schemeClr val="accent4">
                    <a:lumMod val="50000"/>
                  </a:schemeClr>
                </a:solidFill>
                <a:latin typeface="Times New Roman"/>
                <a:ea typeface="Calibri"/>
              </a:rPr>
              <a:t> </a:t>
            </a:r>
            <a:endParaRPr lang="ar-IQ" b="1" dirty="0">
              <a:solidFill>
                <a:schemeClr val="accent4">
                  <a:lumMod val="50000"/>
                </a:schemeClr>
              </a:solidFill>
            </a:endParaRPr>
          </a:p>
        </p:txBody>
      </p:sp>
    </p:spTree>
    <p:extLst>
      <p:ext uri="{BB962C8B-B14F-4D97-AF65-F5344CB8AC3E}">
        <p14:creationId xmlns:p14="http://schemas.microsoft.com/office/powerpoint/2010/main" val="18268638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143000" y="685800"/>
            <a:ext cx="74676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94710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291"/>
          </a:xfrm>
        </p:spPr>
        <p:txBody>
          <a:bodyPr/>
          <a:lstStyle/>
          <a:p>
            <a:pPr algn="just" rtl="0">
              <a:tabLst>
                <a:tab pos="2637155" algn="ctr"/>
                <a:tab pos="5274310" algn="r"/>
                <a:tab pos="457200" algn="l"/>
              </a:tabLst>
            </a:pPr>
            <a:r>
              <a:rPr lang="en-US" sz="2800" dirty="0">
                <a:solidFill>
                  <a:schemeClr val="accent4">
                    <a:lumMod val="50000"/>
                  </a:schemeClr>
                </a:solidFill>
                <a:latin typeface="Times New Roman"/>
                <a:ea typeface="Calibri"/>
                <a:cs typeface="Arial"/>
              </a:rPr>
              <a:t>    The </a:t>
            </a:r>
            <a:r>
              <a:rPr lang="en-US" sz="2800" dirty="0">
                <a:solidFill>
                  <a:srgbClr val="FF0000"/>
                </a:solidFill>
                <a:latin typeface="Times New Roman"/>
                <a:ea typeface="Calibri"/>
                <a:cs typeface="Arial"/>
              </a:rPr>
              <a:t>oxidation</a:t>
            </a:r>
            <a:r>
              <a:rPr lang="en-US" sz="2800" dirty="0">
                <a:solidFill>
                  <a:schemeClr val="accent4">
                    <a:lumMod val="50000"/>
                  </a:schemeClr>
                </a:solidFill>
                <a:latin typeface="Times New Roman"/>
                <a:ea typeface="Calibri"/>
                <a:cs typeface="Arial"/>
              </a:rPr>
              <a:t> process requires an </a:t>
            </a:r>
            <a:r>
              <a:rPr lang="en-US" sz="2800" dirty="0">
                <a:solidFill>
                  <a:srgbClr val="FF0000"/>
                </a:solidFill>
                <a:latin typeface="Times New Roman"/>
                <a:ea typeface="Calibri"/>
                <a:cs typeface="Arial"/>
              </a:rPr>
              <a:t>alkaline medium</a:t>
            </a:r>
            <a:r>
              <a:rPr lang="en-US" sz="2800" dirty="0">
                <a:solidFill>
                  <a:schemeClr val="accent4">
                    <a:lumMod val="50000"/>
                  </a:schemeClr>
                </a:solidFill>
                <a:latin typeface="Times New Roman"/>
                <a:ea typeface="Calibri"/>
                <a:cs typeface="Arial"/>
              </a:rPr>
              <a:t>; therefore, sodium hydroxide solution is used, and in order to </a:t>
            </a:r>
            <a:r>
              <a:rPr lang="en-US" sz="2800" b="1" dirty="0">
                <a:solidFill>
                  <a:schemeClr val="accent4">
                    <a:lumMod val="50000"/>
                  </a:schemeClr>
                </a:solidFill>
                <a:latin typeface="Times New Roman"/>
                <a:ea typeface="Calibri"/>
                <a:cs typeface="Arial"/>
              </a:rPr>
              <a:t>overcome</a:t>
            </a:r>
            <a:r>
              <a:rPr lang="en-US" sz="2800" dirty="0">
                <a:solidFill>
                  <a:schemeClr val="accent4">
                    <a:lumMod val="50000"/>
                  </a:schemeClr>
                </a:solidFill>
                <a:latin typeface="Times New Roman"/>
                <a:ea typeface="Calibri"/>
                <a:cs typeface="Arial"/>
              </a:rPr>
              <a:t> the formation of the </a:t>
            </a:r>
            <a:r>
              <a:rPr lang="en-US" sz="2800" dirty="0">
                <a:solidFill>
                  <a:srgbClr val="C00000"/>
                </a:solidFill>
                <a:latin typeface="Times New Roman"/>
                <a:ea typeface="Calibri"/>
                <a:cs typeface="Arial"/>
              </a:rPr>
              <a:t>brown silver oxide precipitate (Ag</a:t>
            </a:r>
            <a:r>
              <a:rPr lang="en-US" sz="2800" baseline="-25000" dirty="0">
                <a:solidFill>
                  <a:srgbClr val="C00000"/>
                </a:solidFill>
                <a:latin typeface="Times New Roman"/>
                <a:ea typeface="Calibri"/>
                <a:cs typeface="Arial"/>
              </a:rPr>
              <a:t>2</a:t>
            </a:r>
            <a:r>
              <a:rPr lang="en-US" sz="2800" dirty="0">
                <a:solidFill>
                  <a:srgbClr val="C00000"/>
                </a:solidFill>
                <a:latin typeface="Times New Roman"/>
                <a:ea typeface="Calibri"/>
                <a:cs typeface="Arial"/>
              </a:rPr>
              <a:t>O</a:t>
            </a:r>
            <a:r>
              <a:rPr lang="en-US" sz="2800" dirty="0">
                <a:solidFill>
                  <a:schemeClr val="accent4">
                    <a:lumMod val="50000"/>
                  </a:schemeClr>
                </a:solidFill>
                <a:latin typeface="Times New Roman"/>
                <a:ea typeface="Calibri"/>
                <a:cs typeface="Arial"/>
              </a:rPr>
              <a:t>), </a:t>
            </a:r>
            <a:r>
              <a:rPr lang="en-US" sz="2800" dirty="0">
                <a:solidFill>
                  <a:srgbClr val="FF0000"/>
                </a:solidFill>
                <a:latin typeface="Times New Roman"/>
                <a:ea typeface="Calibri"/>
                <a:cs typeface="Arial"/>
              </a:rPr>
              <a:t>ammonium hydroxide</a:t>
            </a:r>
            <a:r>
              <a:rPr lang="en-US" sz="2800" dirty="0">
                <a:solidFill>
                  <a:schemeClr val="accent4">
                    <a:lumMod val="50000"/>
                  </a:schemeClr>
                </a:solidFill>
                <a:latin typeface="Times New Roman"/>
                <a:ea typeface="Calibri"/>
                <a:cs typeface="Arial"/>
              </a:rPr>
              <a:t> is used to serve as a </a:t>
            </a:r>
            <a:r>
              <a:rPr lang="en-US" sz="2800" dirty="0">
                <a:solidFill>
                  <a:srgbClr val="FF0000"/>
                </a:solidFill>
                <a:latin typeface="Times New Roman"/>
                <a:ea typeface="Calibri"/>
                <a:cs typeface="Arial"/>
              </a:rPr>
              <a:t>complexing agent </a:t>
            </a:r>
            <a:r>
              <a:rPr lang="en-US" sz="2800" dirty="0">
                <a:solidFill>
                  <a:schemeClr val="accent4">
                    <a:lumMod val="50000"/>
                  </a:schemeClr>
                </a:solidFill>
                <a:latin typeface="Times New Roman"/>
                <a:ea typeface="Calibri"/>
                <a:cs typeface="Arial"/>
              </a:rPr>
              <a:t>for this precipitate making it a </a:t>
            </a:r>
            <a:r>
              <a:rPr lang="en-US" sz="2800" dirty="0">
                <a:solidFill>
                  <a:srgbClr val="FF0000"/>
                </a:solidFill>
                <a:latin typeface="Times New Roman"/>
                <a:ea typeface="Calibri"/>
                <a:cs typeface="Arial"/>
              </a:rPr>
              <a:t>water soluble complex</a:t>
            </a:r>
            <a:r>
              <a:rPr lang="en-US" sz="2800" dirty="0">
                <a:solidFill>
                  <a:schemeClr val="accent4">
                    <a:lumMod val="50000"/>
                  </a:schemeClr>
                </a:solidFill>
                <a:latin typeface="Times New Roman"/>
                <a:ea typeface="Calibri"/>
                <a:cs typeface="Arial"/>
              </a:rPr>
              <a:t>. Note that since the medium is alkaline, </a:t>
            </a:r>
            <a:r>
              <a:rPr lang="en-US" sz="2800" b="1" dirty="0">
                <a:solidFill>
                  <a:schemeClr val="accent4">
                    <a:lumMod val="50000"/>
                  </a:schemeClr>
                </a:solidFill>
                <a:latin typeface="Times New Roman"/>
                <a:ea typeface="Calibri"/>
                <a:cs typeface="Arial"/>
              </a:rPr>
              <a:t>salts of the produced carboxylic acid</a:t>
            </a:r>
            <a:r>
              <a:rPr lang="en-US" sz="2800" dirty="0">
                <a:solidFill>
                  <a:schemeClr val="accent4">
                    <a:lumMod val="50000"/>
                  </a:schemeClr>
                </a:solidFill>
                <a:latin typeface="Times New Roman"/>
                <a:ea typeface="Calibri"/>
                <a:cs typeface="Arial"/>
              </a:rPr>
              <a:t> are formed rather than the acid itself.</a:t>
            </a:r>
            <a:endParaRPr lang="en-US" sz="2000" dirty="0">
              <a:solidFill>
                <a:schemeClr val="accent4">
                  <a:lumMod val="50000"/>
                </a:schemeClr>
              </a:solidFill>
              <a:latin typeface="Calibri"/>
              <a:ea typeface="Calibri"/>
              <a:cs typeface="Arial"/>
            </a:endParaRPr>
          </a:p>
          <a:p>
            <a:pPr indent="0" algn="just" rtl="0">
              <a:buNone/>
            </a:pPr>
            <a:r>
              <a:rPr lang="en-US" sz="2800" dirty="0">
                <a:solidFill>
                  <a:schemeClr val="accent4">
                    <a:lumMod val="50000"/>
                  </a:schemeClr>
                </a:solidFill>
                <a:latin typeface="Times New Roman"/>
                <a:ea typeface="Times New Roman"/>
                <a:cs typeface="Times New Roman"/>
              </a:rPr>
              <a:t> </a:t>
            </a:r>
            <a:endParaRPr lang="en-US" sz="3200" b="1" u="dbl" dirty="0">
              <a:solidFill>
                <a:schemeClr val="accent4">
                  <a:lumMod val="50000"/>
                </a:schemeClr>
              </a:solidFill>
              <a:latin typeface="Times New Roman"/>
              <a:ea typeface="Times New Roman"/>
            </a:endParaRPr>
          </a:p>
          <a:p>
            <a:pPr algn="l" rtl="0"/>
            <a:endParaRPr lang="ar-IQ" dirty="0">
              <a:solidFill>
                <a:schemeClr val="accent4">
                  <a:lumMod val="50000"/>
                </a:schemeClr>
              </a:solidFill>
            </a:endParaRPr>
          </a:p>
        </p:txBody>
      </p:sp>
    </p:spTree>
    <p:extLst>
      <p:ext uri="{BB962C8B-B14F-4D97-AF65-F5344CB8AC3E}">
        <p14:creationId xmlns:p14="http://schemas.microsoft.com/office/powerpoint/2010/main" val="3150630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pPr marL="109728" indent="0" algn="just" rtl="0">
              <a:spcAft>
                <a:spcPts val="1000"/>
              </a:spcAft>
              <a:buNone/>
            </a:pPr>
            <a:r>
              <a:rPr lang="en-US" sz="3600" dirty="0">
                <a:solidFill>
                  <a:srgbClr val="FF0000"/>
                </a:solidFill>
                <a:latin typeface="Haettenschweiler"/>
                <a:ea typeface="Times New Roman"/>
                <a:cs typeface="Times New Roman"/>
              </a:rPr>
              <a:t>  </a:t>
            </a:r>
            <a:r>
              <a:rPr lang="en-US" sz="3600" b="1" dirty="0">
                <a:solidFill>
                  <a:srgbClr val="FF0000"/>
                </a:solidFill>
                <a:latin typeface="Haettenschweiler"/>
                <a:ea typeface="Times New Roman"/>
                <a:cs typeface="Times New Roman"/>
              </a:rPr>
              <a:t>Procedure</a:t>
            </a:r>
            <a:endParaRPr lang="en-US" sz="3200" b="1" u="dbl" dirty="0">
              <a:latin typeface="Times New Roman"/>
              <a:ea typeface="Times New Roman"/>
            </a:endParaRPr>
          </a:p>
          <a:p>
            <a:pPr marL="342900" lvl="0" indent="-342900" algn="just" rtl="0">
              <a:buFont typeface="Symbol"/>
              <a:buChar char=""/>
              <a:tabLst>
                <a:tab pos="2637155" algn="ctr"/>
                <a:tab pos="5274310" algn="r"/>
                <a:tab pos="457200" algn="l"/>
              </a:tabLst>
            </a:pPr>
            <a:r>
              <a:rPr lang="en-US" sz="2800" b="1" u="sng" dirty="0">
                <a:solidFill>
                  <a:srgbClr val="002060"/>
                </a:solidFill>
                <a:latin typeface="Times New Roman"/>
                <a:ea typeface="Calibri"/>
                <a:cs typeface="Arial"/>
              </a:rPr>
              <a:t>Preparation of Tollen’s reagent</a:t>
            </a:r>
            <a:endParaRPr lang="en-US" sz="2000" b="1" u="sng" dirty="0">
              <a:solidFill>
                <a:srgbClr val="002060"/>
              </a:solidFill>
              <a:latin typeface="Calibri"/>
              <a:ea typeface="Calibri"/>
              <a:cs typeface="Arial"/>
            </a:endParaRPr>
          </a:p>
          <a:p>
            <a:pPr marL="201168" indent="0" algn="just" rtl="0">
              <a:buNone/>
              <a:tabLst>
                <a:tab pos="2637155" algn="ctr"/>
                <a:tab pos="5274310" algn="r"/>
                <a:tab pos="457200" algn="l"/>
              </a:tabLst>
            </a:pPr>
            <a:r>
              <a:rPr lang="en-US" sz="2800" dirty="0">
                <a:solidFill>
                  <a:schemeClr val="accent4">
                    <a:lumMod val="50000"/>
                  </a:schemeClr>
                </a:solidFill>
                <a:latin typeface="Times New Roman"/>
                <a:ea typeface="Calibri"/>
                <a:cs typeface="Arial"/>
              </a:rPr>
              <a:t>   </a:t>
            </a:r>
          </a:p>
          <a:p>
            <a:pPr marL="457200" algn="just" rtl="0">
              <a:tabLst>
                <a:tab pos="2637155" algn="ctr"/>
                <a:tab pos="5274310" algn="r"/>
                <a:tab pos="457200" algn="l"/>
              </a:tabLst>
            </a:pPr>
            <a:r>
              <a:rPr lang="en-US" sz="2800" dirty="0">
                <a:solidFill>
                  <a:schemeClr val="accent4">
                    <a:lumMod val="50000"/>
                  </a:schemeClr>
                </a:solidFill>
                <a:latin typeface="Times New Roman"/>
                <a:ea typeface="Calibri"/>
                <a:cs typeface="Arial"/>
              </a:rPr>
              <a:t>   To 3mL of </a:t>
            </a:r>
            <a:r>
              <a:rPr lang="en-US" sz="2800" b="1" dirty="0">
                <a:solidFill>
                  <a:schemeClr val="accent4">
                    <a:lumMod val="50000"/>
                  </a:schemeClr>
                </a:solidFill>
                <a:latin typeface="Times New Roman"/>
                <a:ea typeface="Calibri"/>
                <a:cs typeface="Arial"/>
              </a:rPr>
              <a:t>silver nitrate </a:t>
            </a:r>
            <a:r>
              <a:rPr lang="en-US" sz="2800" dirty="0">
                <a:solidFill>
                  <a:schemeClr val="accent4">
                    <a:lumMod val="50000"/>
                  </a:schemeClr>
                </a:solidFill>
                <a:latin typeface="Times New Roman"/>
                <a:ea typeface="Calibri"/>
                <a:cs typeface="Arial"/>
              </a:rPr>
              <a:t>solution add 2-3 drops of 10% </a:t>
            </a:r>
            <a:r>
              <a:rPr lang="en-US" sz="2800" b="1" dirty="0">
                <a:solidFill>
                  <a:schemeClr val="accent4">
                    <a:lumMod val="50000"/>
                  </a:schemeClr>
                </a:solidFill>
                <a:latin typeface="Times New Roman"/>
                <a:ea typeface="Calibri"/>
                <a:cs typeface="Arial"/>
              </a:rPr>
              <a:t>sodium hydroxide </a:t>
            </a:r>
            <a:r>
              <a:rPr lang="en-US" sz="2800" dirty="0">
                <a:solidFill>
                  <a:schemeClr val="accent4">
                    <a:lumMod val="50000"/>
                  </a:schemeClr>
                </a:solidFill>
                <a:latin typeface="Times New Roman"/>
                <a:ea typeface="Calibri"/>
                <a:cs typeface="Arial"/>
              </a:rPr>
              <a:t>solution, and then add drop wise </a:t>
            </a:r>
            <a:r>
              <a:rPr lang="en-US" sz="2800" b="1" dirty="0">
                <a:solidFill>
                  <a:schemeClr val="accent4">
                    <a:lumMod val="50000"/>
                  </a:schemeClr>
                </a:solidFill>
                <a:latin typeface="Times New Roman"/>
                <a:ea typeface="Calibri"/>
                <a:cs typeface="Arial"/>
              </a:rPr>
              <a:t>very dilute ammonia </a:t>
            </a:r>
            <a:r>
              <a:rPr lang="en-US" sz="2800" dirty="0">
                <a:solidFill>
                  <a:schemeClr val="accent4">
                    <a:lumMod val="50000"/>
                  </a:schemeClr>
                </a:solidFill>
                <a:latin typeface="Times New Roman"/>
                <a:ea typeface="Calibri"/>
                <a:cs typeface="Arial"/>
              </a:rPr>
              <a:t>solution with continuous shaking until all the brown precipitate of silver oxide is dissolved. </a:t>
            </a:r>
            <a:r>
              <a:rPr lang="en-US" sz="2800" i="1" u="sng" dirty="0">
                <a:solidFill>
                  <a:srgbClr val="FF0000"/>
                </a:solidFill>
                <a:latin typeface="Times New Roman"/>
                <a:ea typeface="Calibri"/>
                <a:cs typeface="Arial"/>
              </a:rPr>
              <a:t>This reagent should be freshly prepared before use</a:t>
            </a:r>
            <a:r>
              <a:rPr lang="en-US" sz="2800" dirty="0">
                <a:solidFill>
                  <a:srgbClr val="FF0000"/>
                </a:solidFill>
                <a:latin typeface="Times New Roman"/>
                <a:ea typeface="Calibri"/>
                <a:cs typeface="Arial"/>
              </a:rPr>
              <a:t>.</a:t>
            </a:r>
            <a:endParaRPr lang="en-US" sz="2000" dirty="0">
              <a:solidFill>
                <a:srgbClr val="FF0000"/>
              </a:solidFill>
              <a:latin typeface="Calibri"/>
              <a:ea typeface="Calibri"/>
              <a:cs typeface="Arial"/>
            </a:endParaRPr>
          </a:p>
          <a:p>
            <a:pPr algn="l" rtl="0"/>
            <a:endParaRPr lang="ar-IQ" dirty="0">
              <a:solidFill>
                <a:srgbClr val="FF0000"/>
              </a:solidFill>
            </a:endParaRPr>
          </a:p>
        </p:txBody>
      </p:sp>
    </p:spTree>
    <p:extLst>
      <p:ext uri="{BB962C8B-B14F-4D97-AF65-F5344CB8AC3E}">
        <p14:creationId xmlns:p14="http://schemas.microsoft.com/office/powerpoint/2010/main" val="29965428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562600"/>
          </a:xfrm>
        </p:spPr>
        <p:txBody>
          <a:bodyPr/>
          <a:lstStyle/>
          <a:p>
            <a:pPr marL="342900" lvl="0" indent="-342900" algn="just" rtl="0">
              <a:spcAft>
                <a:spcPts val="1000"/>
              </a:spcAft>
              <a:buFont typeface="Symbol"/>
              <a:buChar char=""/>
              <a:tabLst>
                <a:tab pos="2637155" algn="ctr"/>
                <a:tab pos="5274310" algn="r"/>
                <a:tab pos="457200" algn="l"/>
              </a:tabLst>
            </a:pPr>
            <a:r>
              <a:rPr lang="en-US" sz="2800" dirty="0">
                <a:latin typeface="Times New Roman"/>
                <a:ea typeface="Calibri"/>
                <a:cs typeface="Arial"/>
              </a:rPr>
              <a:t>    </a:t>
            </a:r>
            <a:r>
              <a:rPr lang="en-US" sz="2800" dirty="0">
                <a:solidFill>
                  <a:srgbClr val="002060"/>
                </a:solidFill>
                <a:latin typeface="Times New Roman"/>
                <a:ea typeface="Calibri"/>
                <a:cs typeface="Arial"/>
              </a:rPr>
              <a:t>Add 2-3 drops of </a:t>
            </a:r>
            <a:r>
              <a:rPr lang="en-US" sz="2800" b="1" dirty="0">
                <a:solidFill>
                  <a:srgbClr val="002060"/>
                </a:solidFill>
                <a:latin typeface="Times New Roman"/>
                <a:ea typeface="Calibri"/>
                <a:cs typeface="Arial"/>
              </a:rPr>
              <a:t>the compound </a:t>
            </a:r>
            <a:r>
              <a:rPr lang="en-US" sz="2800" dirty="0">
                <a:solidFill>
                  <a:srgbClr val="002060"/>
                </a:solidFill>
                <a:latin typeface="Times New Roman"/>
                <a:ea typeface="Calibri"/>
                <a:cs typeface="Arial"/>
              </a:rPr>
              <a:t>to 2-3 mL of </a:t>
            </a:r>
            <a:r>
              <a:rPr lang="en-US" sz="2800" b="1" dirty="0">
                <a:solidFill>
                  <a:srgbClr val="002060"/>
                </a:solidFill>
                <a:latin typeface="Times New Roman"/>
                <a:ea typeface="Calibri"/>
                <a:cs typeface="Arial"/>
              </a:rPr>
              <a:t>Tollen’s reagent</a:t>
            </a:r>
            <a:r>
              <a:rPr lang="en-US" sz="2800" dirty="0">
                <a:solidFill>
                  <a:srgbClr val="002060"/>
                </a:solidFill>
                <a:latin typeface="Times New Roman"/>
                <a:ea typeface="Calibri"/>
                <a:cs typeface="Arial"/>
              </a:rPr>
              <a:t>, a silver mirror will be formed. If no reaction occurs, </a:t>
            </a:r>
            <a:r>
              <a:rPr lang="en-US" sz="2800" i="1" u="sng" dirty="0">
                <a:solidFill>
                  <a:srgbClr val="002060"/>
                </a:solidFill>
                <a:latin typeface="Times New Roman"/>
                <a:ea typeface="Calibri"/>
                <a:cs typeface="Arial"/>
              </a:rPr>
              <a:t>warm the test tube </a:t>
            </a:r>
            <a:r>
              <a:rPr lang="en-US" sz="2800" dirty="0">
                <a:solidFill>
                  <a:srgbClr val="002060"/>
                </a:solidFill>
                <a:latin typeface="Times New Roman"/>
                <a:ea typeface="Calibri"/>
                <a:cs typeface="Arial"/>
              </a:rPr>
              <a:t>in water bath for few minutes </a:t>
            </a:r>
            <a:r>
              <a:rPr lang="en-US" sz="2800" dirty="0">
                <a:solidFill>
                  <a:srgbClr val="FF0000"/>
                </a:solidFill>
                <a:latin typeface="Times New Roman"/>
                <a:ea typeface="Calibri"/>
                <a:cs typeface="Arial"/>
              </a:rPr>
              <a:t>(note that excessive heating will cause the appearance of a false positive test by decomposition of the reagent).</a:t>
            </a:r>
          </a:p>
          <a:p>
            <a:pPr marL="342900" lvl="0" indent="-342900" algn="just" rtl="0">
              <a:spcAft>
                <a:spcPts val="1000"/>
              </a:spcAft>
              <a:buFont typeface="Symbol"/>
              <a:buChar char=""/>
              <a:tabLst>
                <a:tab pos="2637155" algn="ctr"/>
                <a:tab pos="5274310" algn="r"/>
                <a:tab pos="457200" algn="l"/>
              </a:tabLst>
            </a:pPr>
            <a:r>
              <a:rPr lang="en-US" sz="2800" dirty="0">
                <a:solidFill>
                  <a:schemeClr val="accent4">
                    <a:lumMod val="50000"/>
                  </a:schemeClr>
                </a:solidFill>
                <a:latin typeface="Times New Roman"/>
                <a:ea typeface="Calibri"/>
              </a:rPr>
              <a:t>  The formed silver mirror can be washed using dilute nitric acid.</a:t>
            </a:r>
          </a:p>
          <a:p>
            <a:pPr algn="just" rtl="0">
              <a:tabLst>
                <a:tab pos="2637155" algn="ctr"/>
                <a:tab pos="5274310" algn="r"/>
                <a:tab pos="457200" algn="l"/>
              </a:tabLst>
            </a:pPr>
            <a:r>
              <a:rPr lang="en-US" sz="2800" dirty="0">
                <a:solidFill>
                  <a:schemeClr val="accent4">
                    <a:lumMod val="50000"/>
                  </a:schemeClr>
                </a:solidFill>
                <a:latin typeface="Times New Roman"/>
                <a:ea typeface="Calibri"/>
                <a:cs typeface="Arial"/>
              </a:rPr>
              <a:t>  A </a:t>
            </a:r>
            <a:r>
              <a:rPr lang="en-US" sz="2800" b="1" dirty="0">
                <a:solidFill>
                  <a:schemeClr val="accent4">
                    <a:lumMod val="50000"/>
                  </a:schemeClr>
                </a:solidFill>
                <a:latin typeface="Times New Roman"/>
                <a:ea typeface="Calibri"/>
                <a:cs typeface="Arial"/>
              </a:rPr>
              <a:t>negative</a:t>
            </a:r>
            <a:r>
              <a:rPr lang="en-US" sz="2800" dirty="0">
                <a:solidFill>
                  <a:schemeClr val="accent4">
                    <a:lumMod val="50000"/>
                  </a:schemeClr>
                </a:solidFill>
                <a:latin typeface="Times New Roman"/>
                <a:ea typeface="Calibri"/>
                <a:cs typeface="Arial"/>
              </a:rPr>
              <a:t> result indicates that the compound is a </a:t>
            </a:r>
            <a:r>
              <a:rPr lang="en-US" sz="2800" b="1" dirty="0">
                <a:solidFill>
                  <a:schemeClr val="accent4">
                    <a:lumMod val="50000"/>
                  </a:schemeClr>
                </a:solidFill>
                <a:latin typeface="Times New Roman"/>
                <a:ea typeface="Calibri"/>
                <a:cs typeface="Arial"/>
              </a:rPr>
              <a:t>ketone</a:t>
            </a:r>
            <a:r>
              <a:rPr lang="en-US" sz="2800" dirty="0">
                <a:solidFill>
                  <a:schemeClr val="accent4">
                    <a:lumMod val="50000"/>
                  </a:schemeClr>
                </a:solidFill>
                <a:latin typeface="Times New Roman"/>
                <a:ea typeface="Calibri"/>
                <a:cs typeface="Arial"/>
              </a:rPr>
              <a:t>.</a:t>
            </a:r>
            <a:endParaRPr lang="en-US" sz="2000" dirty="0">
              <a:solidFill>
                <a:schemeClr val="accent4">
                  <a:lumMod val="50000"/>
                </a:schemeClr>
              </a:solidFill>
              <a:latin typeface="Calibri"/>
              <a:ea typeface="Calibri"/>
              <a:cs typeface="Arial"/>
            </a:endParaRPr>
          </a:p>
          <a:p>
            <a:pPr marL="342900" lvl="0" indent="-342900" algn="just" rtl="0">
              <a:spcAft>
                <a:spcPts val="1000"/>
              </a:spcAft>
              <a:buFont typeface="Symbol"/>
              <a:buChar char=""/>
              <a:tabLst>
                <a:tab pos="2637155" algn="ctr"/>
                <a:tab pos="5274310" algn="r"/>
                <a:tab pos="457200" algn="l"/>
              </a:tabLst>
            </a:pPr>
            <a:endParaRPr lang="en-US" sz="2800" dirty="0">
              <a:solidFill>
                <a:schemeClr val="accent4">
                  <a:lumMod val="50000"/>
                </a:schemeClr>
              </a:solidFill>
              <a:latin typeface="Times New Roman"/>
              <a:ea typeface="Calibri"/>
              <a:cs typeface="Arial"/>
            </a:endParaRPr>
          </a:p>
          <a:p>
            <a:pPr marL="342900" lvl="0" indent="-342900" algn="just" rtl="0">
              <a:spcAft>
                <a:spcPts val="1000"/>
              </a:spcAft>
              <a:buFont typeface="Symbol"/>
              <a:buChar char=""/>
              <a:tabLst>
                <a:tab pos="2637155" algn="ctr"/>
                <a:tab pos="5274310" algn="r"/>
                <a:tab pos="457200" algn="l"/>
              </a:tabLst>
            </a:pPr>
            <a:endParaRPr lang="en-US" sz="2000" dirty="0">
              <a:solidFill>
                <a:schemeClr val="accent4">
                  <a:lumMod val="50000"/>
                </a:schemeClr>
              </a:solidFill>
              <a:latin typeface="Calibri"/>
              <a:ea typeface="Calibri"/>
              <a:cs typeface="Arial"/>
            </a:endParaRPr>
          </a:p>
          <a:p>
            <a:pPr algn="l" rtl="0"/>
            <a:endParaRPr lang="ar-IQ" dirty="0">
              <a:solidFill>
                <a:schemeClr val="accent4">
                  <a:lumMod val="50000"/>
                </a:schemeClr>
              </a:solidFill>
            </a:endParaRPr>
          </a:p>
        </p:txBody>
      </p:sp>
    </p:spTree>
    <p:extLst>
      <p:ext uri="{BB962C8B-B14F-4D97-AF65-F5344CB8AC3E}">
        <p14:creationId xmlns:p14="http://schemas.microsoft.com/office/powerpoint/2010/main" val="38985040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867400"/>
          </a:xfrm>
        </p:spPr>
        <p:txBody>
          <a:bodyPr/>
          <a:lstStyle/>
          <a:p>
            <a:pPr marL="0" lvl="0" indent="0" algn="l" rtl="0">
              <a:buNone/>
            </a:pPr>
            <a:r>
              <a:rPr lang="en-US" sz="2800" b="1" dirty="0">
                <a:solidFill>
                  <a:schemeClr val="accent4">
                    <a:lumMod val="50000"/>
                  </a:schemeClr>
                </a:solidFill>
                <a:latin typeface="Times New Roman"/>
                <a:ea typeface="Times New Roman"/>
                <a:cs typeface="Times New Roman"/>
              </a:rPr>
              <a:t>b)  Reduction of Fehling's reagent</a:t>
            </a:r>
            <a:endParaRPr lang="en-US" sz="3200" b="1" u="dbl" dirty="0">
              <a:solidFill>
                <a:schemeClr val="accent4">
                  <a:lumMod val="50000"/>
                </a:schemeClr>
              </a:solidFill>
              <a:latin typeface="Times New Roman"/>
              <a:ea typeface="Times New Roman"/>
            </a:endParaRPr>
          </a:p>
          <a:p>
            <a:pPr algn="l" rtl="0">
              <a:tabLst>
                <a:tab pos="2637155" algn="ctr"/>
                <a:tab pos="5274310" algn="r"/>
                <a:tab pos="457200" algn="l"/>
              </a:tabLst>
            </a:pPr>
            <a:r>
              <a:rPr lang="en-US" sz="2800" dirty="0">
                <a:solidFill>
                  <a:schemeClr val="accent4">
                    <a:lumMod val="50000"/>
                  </a:schemeClr>
                </a:solidFill>
                <a:latin typeface="Times New Roman"/>
                <a:ea typeface="Calibri"/>
                <a:cs typeface="Arial"/>
              </a:rPr>
              <a:t>  This test, like Tollen’s test, is used to distinguish aldehydes from ketones. Only aldehydes can reduce Fehling’s reagent </a:t>
            </a:r>
            <a:r>
              <a:rPr lang="en-US" sz="2800" dirty="0">
                <a:solidFill>
                  <a:schemeClr val="accent4">
                    <a:lumMod val="60000"/>
                    <a:lumOff val="40000"/>
                  </a:schemeClr>
                </a:solidFill>
                <a:latin typeface="Times New Roman"/>
                <a:ea typeface="Calibri"/>
                <a:cs typeface="Arial"/>
              </a:rPr>
              <a:t>(a deep blue solution) </a:t>
            </a:r>
            <a:r>
              <a:rPr lang="en-US" sz="2800" dirty="0">
                <a:solidFill>
                  <a:schemeClr val="accent4">
                    <a:lumMod val="50000"/>
                  </a:schemeClr>
                </a:solidFill>
                <a:latin typeface="Times New Roman"/>
                <a:ea typeface="Calibri"/>
                <a:cs typeface="Arial"/>
              </a:rPr>
              <a:t>to give a </a:t>
            </a:r>
            <a:r>
              <a:rPr lang="en-US" sz="2800" dirty="0">
                <a:solidFill>
                  <a:srgbClr val="FF0000"/>
                </a:solidFill>
                <a:latin typeface="Times New Roman"/>
                <a:ea typeface="Calibri"/>
                <a:cs typeface="Arial"/>
              </a:rPr>
              <a:t>red cuprous oxide precipitate.</a:t>
            </a:r>
          </a:p>
          <a:p>
            <a:pPr algn="l" rtl="0">
              <a:tabLst>
                <a:tab pos="2637155" algn="ctr"/>
                <a:tab pos="5274310" algn="r"/>
                <a:tab pos="457200" algn="l"/>
              </a:tabLst>
            </a:pPr>
            <a:endParaRPr lang="en-US" sz="2000" dirty="0">
              <a:solidFill>
                <a:srgbClr val="FF0000"/>
              </a:solidFill>
              <a:latin typeface="Calibri"/>
              <a:ea typeface="Calibri"/>
              <a:cs typeface="Arial"/>
            </a:endParaRPr>
          </a:p>
          <a:p>
            <a:pPr marL="109728" indent="0" algn="l" rtl="0">
              <a:buNone/>
            </a:pPr>
            <a:r>
              <a:rPr lang="en-US" sz="2800" dirty="0">
                <a:solidFill>
                  <a:schemeClr val="accent4">
                    <a:lumMod val="50000"/>
                  </a:schemeClr>
                </a:solidFill>
                <a:latin typeface="Times New Roman"/>
                <a:ea typeface="Times New Roman"/>
                <a:cs typeface="Times New Roman"/>
              </a:rPr>
              <a:t> </a:t>
            </a:r>
            <a:endParaRPr lang="en-US" sz="3200" b="1" u="dbl" dirty="0">
              <a:solidFill>
                <a:schemeClr val="accent4">
                  <a:lumMod val="50000"/>
                </a:schemeClr>
              </a:solidFill>
              <a:latin typeface="Times New Roman"/>
              <a:ea typeface="Times New Roman"/>
            </a:endParaRPr>
          </a:p>
          <a:p>
            <a:pPr marL="109728" indent="0" algn="l" rtl="0">
              <a:buNone/>
            </a:pPr>
            <a:r>
              <a:rPr lang="en-US" sz="2800" dirty="0">
                <a:latin typeface="Times New Roman"/>
                <a:ea typeface="Times New Roman"/>
                <a:cs typeface="Times New Roman"/>
              </a:rPr>
              <a:t> </a:t>
            </a:r>
            <a:endParaRPr lang="en-US" sz="3200" b="1" u="dbl" dirty="0">
              <a:latin typeface="Times New Roman"/>
              <a:ea typeface="Times New Roman"/>
            </a:endParaRPr>
          </a:p>
          <a:p>
            <a:endParaRPr lang="ar-IQ"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895600"/>
            <a:ext cx="64770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70049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
            <a:ext cx="8229600" cy="5778691"/>
          </a:xfrm>
        </p:spPr>
        <p:txBody>
          <a:bodyPr/>
          <a:lstStyle/>
          <a:p>
            <a:pPr algn="l" rtl="0"/>
            <a:endParaRPr lang="en-US" dirty="0"/>
          </a:p>
          <a:p>
            <a:pPr algn="l" rtl="0"/>
            <a:endParaRPr lang="en-US" dirty="0"/>
          </a:p>
          <a:p>
            <a:pPr marL="109728" indent="0" algn="l" rtl="0">
              <a:buNone/>
            </a:pPr>
            <a:r>
              <a:rPr lang="en-US" dirty="0">
                <a:solidFill>
                  <a:srgbClr val="002060"/>
                </a:solidFill>
              </a:rPr>
              <a:t>   </a:t>
            </a:r>
            <a:r>
              <a:rPr lang="en-US" b="1" i="1" dirty="0">
                <a:solidFill>
                  <a:srgbClr val="002060"/>
                </a:solidFill>
              </a:rPr>
              <a:t>Aldehydes</a:t>
            </a:r>
            <a:r>
              <a:rPr lang="en-US" dirty="0">
                <a:solidFill>
                  <a:srgbClr val="002060"/>
                </a:solidFill>
              </a:rPr>
              <a:t> are compounds of the general formula </a:t>
            </a:r>
            <a:r>
              <a:rPr lang="en-US" b="1" i="1" dirty="0">
                <a:solidFill>
                  <a:srgbClr val="002060"/>
                </a:solidFill>
              </a:rPr>
              <a:t>RCHO</a:t>
            </a:r>
            <a:r>
              <a:rPr lang="en-US" dirty="0">
                <a:solidFill>
                  <a:srgbClr val="002060"/>
                </a:solidFill>
              </a:rPr>
              <a:t>; </a:t>
            </a:r>
            <a:r>
              <a:rPr lang="en-US" b="1" i="1" dirty="0">
                <a:solidFill>
                  <a:srgbClr val="002060"/>
                </a:solidFill>
              </a:rPr>
              <a:t>ketones</a:t>
            </a:r>
            <a:r>
              <a:rPr lang="en-US" dirty="0">
                <a:solidFill>
                  <a:srgbClr val="002060"/>
                </a:solidFill>
              </a:rPr>
              <a:t> are compounds of the general formula </a:t>
            </a:r>
            <a:r>
              <a:rPr lang="en-US" b="1" i="1" dirty="0">
                <a:solidFill>
                  <a:srgbClr val="002060"/>
                </a:solidFill>
              </a:rPr>
              <a:t>RŔCO</a:t>
            </a:r>
            <a:r>
              <a:rPr lang="en-US" dirty="0">
                <a:solidFill>
                  <a:srgbClr val="002060"/>
                </a:solidFill>
              </a:rPr>
              <a:t>. The groups </a:t>
            </a:r>
            <a:r>
              <a:rPr lang="en-US" b="1" dirty="0">
                <a:solidFill>
                  <a:srgbClr val="002060"/>
                </a:solidFill>
              </a:rPr>
              <a:t>R</a:t>
            </a:r>
            <a:r>
              <a:rPr lang="en-US" dirty="0">
                <a:solidFill>
                  <a:srgbClr val="002060"/>
                </a:solidFill>
              </a:rPr>
              <a:t> and </a:t>
            </a:r>
            <a:r>
              <a:rPr lang="en-US" b="1" dirty="0">
                <a:solidFill>
                  <a:srgbClr val="002060"/>
                </a:solidFill>
              </a:rPr>
              <a:t>Ŕ </a:t>
            </a:r>
            <a:r>
              <a:rPr lang="en-US" dirty="0">
                <a:solidFill>
                  <a:srgbClr val="002060"/>
                </a:solidFill>
              </a:rPr>
              <a:t>may be </a:t>
            </a:r>
            <a:r>
              <a:rPr lang="en-US" b="1" dirty="0">
                <a:solidFill>
                  <a:srgbClr val="002060"/>
                </a:solidFill>
              </a:rPr>
              <a:t>aliphatic or aromatic</a:t>
            </a:r>
            <a:r>
              <a:rPr lang="en-US" dirty="0">
                <a:solidFill>
                  <a:srgbClr val="002060"/>
                </a:solidFill>
              </a:rPr>
              <a:t>, and in one aldehyde, formaldehyde, </a:t>
            </a:r>
            <a:r>
              <a:rPr lang="en-US" b="1" dirty="0">
                <a:solidFill>
                  <a:srgbClr val="002060"/>
                </a:solidFill>
              </a:rPr>
              <a:t>R</a:t>
            </a:r>
            <a:r>
              <a:rPr lang="en-US" dirty="0">
                <a:solidFill>
                  <a:srgbClr val="002060"/>
                </a:solidFill>
              </a:rPr>
              <a:t> is </a:t>
            </a:r>
            <a:r>
              <a:rPr lang="en-US" b="1" dirty="0">
                <a:solidFill>
                  <a:srgbClr val="002060"/>
                </a:solidFill>
              </a:rPr>
              <a:t>hydrogen</a:t>
            </a:r>
            <a:r>
              <a:rPr lang="en-US" dirty="0">
                <a:solidFill>
                  <a:srgbClr val="002060"/>
                </a:solidFill>
              </a:rPr>
              <a:t>.</a:t>
            </a:r>
          </a:p>
          <a:p>
            <a:pPr marL="109728" indent="0" algn="l" rtl="0">
              <a:buNone/>
            </a:pPr>
            <a:endParaRPr lang="en-US" dirty="0">
              <a:solidFill>
                <a:srgbClr val="002060"/>
              </a:solidFill>
            </a:endParaRPr>
          </a:p>
          <a:p>
            <a:pPr marL="109728" indent="0" algn="l" rtl="0">
              <a:buNone/>
            </a:pPr>
            <a:endParaRPr lang="en-US" dirty="0"/>
          </a:p>
        </p:txBody>
      </p:sp>
      <p:sp>
        <p:nvSpPr>
          <p:cNvPr id="3" name="Title 2"/>
          <p:cNvSpPr>
            <a:spLocks noGrp="1"/>
          </p:cNvSpPr>
          <p:nvPr>
            <p:ph type="title"/>
          </p:nvPr>
        </p:nvSpPr>
        <p:spPr>
          <a:xfrm>
            <a:off x="609600" y="228600"/>
            <a:ext cx="8229600" cy="609600"/>
          </a:xfrm>
        </p:spPr>
        <p:txBody>
          <a:bodyPr>
            <a:normAutofit fontScale="90000"/>
          </a:bodyPr>
          <a:lstStyle/>
          <a:p>
            <a:br>
              <a:rPr lang="en-US" dirty="0"/>
            </a:br>
            <a:br>
              <a:rPr lang="en-US" dirty="0"/>
            </a:br>
            <a:br>
              <a:rPr lang="en-US" dirty="0"/>
            </a:br>
            <a:br>
              <a:rPr lang="en-US" dirty="0"/>
            </a:br>
            <a:endParaRPr lang="ar-IQ"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1" y="3581400"/>
            <a:ext cx="518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9498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pPr algn="just" rtl="0">
              <a:spcAft>
                <a:spcPts val="1000"/>
              </a:spcAft>
            </a:pPr>
            <a:r>
              <a:rPr lang="en-US" sz="3600" dirty="0">
                <a:solidFill>
                  <a:srgbClr val="FF0000"/>
                </a:solidFill>
                <a:latin typeface="Haettenschweiler"/>
                <a:ea typeface="Times New Roman"/>
                <a:cs typeface="Times New Roman"/>
              </a:rPr>
              <a:t>Procedure</a:t>
            </a:r>
            <a:endParaRPr lang="en-US" sz="3200" b="1" u="dbl" dirty="0">
              <a:latin typeface="Times New Roman"/>
              <a:ea typeface="Times New Roman"/>
            </a:endParaRPr>
          </a:p>
          <a:p>
            <a:pPr marL="342900" lvl="0" indent="-342900" algn="just" rtl="0">
              <a:buFont typeface="Symbol"/>
              <a:buChar char=""/>
              <a:tabLst>
                <a:tab pos="2637155" algn="ctr"/>
                <a:tab pos="5274310" algn="r"/>
                <a:tab pos="457200" algn="l"/>
              </a:tabLst>
            </a:pPr>
            <a:r>
              <a:rPr lang="en-US" sz="2800" b="1" dirty="0">
                <a:latin typeface="Times New Roman"/>
                <a:ea typeface="Calibri"/>
                <a:cs typeface="Arial"/>
              </a:rPr>
              <a:t>   </a:t>
            </a:r>
            <a:r>
              <a:rPr lang="en-US" sz="2800" b="1" u="sng" dirty="0">
                <a:solidFill>
                  <a:schemeClr val="accent4">
                    <a:lumMod val="50000"/>
                  </a:schemeClr>
                </a:solidFill>
                <a:latin typeface="Times New Roman"/>
                <a:ea typeface="Calibri"/>
                <a:cs typeface="Arial"/>
              </a:rPr>
              <a:t>Preparation of Fehling's reagent</a:t>
            </a:r>
            <a:endParaRPr lang="en-US" sz="2000" b="1" u="sng" dirty="0">
              <a:solidFill>
                <a:schemeClr val="accent4">
                  <a:lumMod val="50000"/>
                </a:schemeClr>
              </a:solidFill>
              <a:latin typeface="Calibri"/>
              <a:ea typeface="Calibri"/>
              <a:cs typeface="Arial"/>
            </a:endParaRPr>
          </a:p>
          <a:p>
            <a:pPr marL="453390" algn="just" rtl="0">
              <a:tabLst>
                <a:tab pos="2637155" algn="ctr"/>
                <a:tab pos="5274310" algn="r"/>
                <a:tab pos="457200" algn="l"/>
              </a:tabLst>
            </a:pPr>
            <a:r>
              <a:rPr lang="en-US" sz="2800" dirty="0">
                <a:solidFill>
                  <a:schemeClr val="accent4">
                    <a:lumMod val="50000"/>
                  </a:schemeClr>
                </a:solidFill>
                <a:latin typeface="Times New Roman"/>
                <a:ea typeface="Calibri"/>
                <a:cs typeface="Arial"/>
              </a:rPr>
              <a:t>    Fehling’s reagent is prepared by mixing exactly </a:t>
            </a:r>
            <a:r>
              <a:rPr lang="en-US" sz="2800" u="sng" dirty="0">
                <a:solidFill>
                  <a:srgbClr val="FF0000"/>
                </a:solidFill>
                <a:latin typeface="Times New Roman"/>
                <a:ea typeface="Calibri"/>
                <a:cs typeface="Arial"/>
              </a:rPr>
              <a:t>equal volumes of Fehling’s A and Fehling’s B solution in a 1:1 ratio immediately</a:t>
            </a:r>
            <a:r>
              <a:rPr lang="en-US" sz="2800" dirty="0">
                <a:solidFill>
                  <a:schemeClr val="accent4">
                    <a:lumMod val="50000"/>
                  </a:schemeClr>
                </a:solidFill>
                <a:latin typeface="Times New Roman"/>
                <a:ea typeface="Calibri"/>
                <a:cs typeface="Arial"/>
              </a:rPr>
              <a:t> before use (usually 1 mL of each).</a:t>
            </a:r>
            <a:r>
              <a:rPr lang="en-US" sz="2800" dirty="0">
                <a:solidFill>
                  <a:srgbClr val="C00000"/>
                </a:solidFill>
                <a:latin typeface="Times New Roman"/>
                <a:ea typeface="Calibri"/>
                <a:cs typeface="Arial"/>
              </a:rPr>
              <a:t>Fehling’s A </a:t>
            </a:r>
            <a:r>
              <a:rPr lang="en-US" sz="2800" dirty="0">
                <a:solidFill>
                  <a:schemeClr val="accent4">
                    <a:lumMod val="50000"/>
                  </a:schemeClr>
                </a:solidFill>
                <a:latin typeface="Times New Roman"/>
                <a:ea typeface="Calibri"/>
                <a:cs typeface="Arial"/>
              </a:rPr>
              <a:t>solution is an aqueous solution of </a:t>
            </a:r>
            <a:r>
              <a:rPr lang="en-US" sz="2800" dirty="0">
                <a:solidFill>
                  <a:srgbClr val="C00000"/>
                </a:solidFill>
                <a:latin typeface="Times New Roman"/>
                <a:ea typeface="Calibri"/>
                <a:cs typeface="Arial"/>
              </a:rPr>
              <a:t>copper sulfate pentahydrate </a:t>
            </a:r>
            <a:r>
              <a:rPr lang="en-US" sz="2800" dirty="0">
                <a:solidFill>
                  <a:schemeClr val="accent4">
                    <a:lumMod val="50000"/>
                  </a:schemeClr>
                </a:solidFill>
                <a:latin typeface="Times New Roman"/>
                <a:ea typeface="Calibri"/>
                <a:cs typeface="Arial"/>
              </a:rPr>
              <a:t>(CuSO</a:t>
            </a:r>
            <a:r>
              <a:rPr lang="en-US" sz="2800" baseline="-25000" dirty="0">
                <a:solidFill>
                  <a:schemeClr val="accent4">
                    <a:lumMod val="50000"/>
                  </a:schemeClr>
                </a:solidFill>
                <a:latin typeface="Times New Roman"/>
                <a:ea typeface="Calibri"/>
                <a:cs typeface="Arial"/>
              </a:rPr>
              <a:t>4</a:t>
            </a:r>
            <a:r>
              <a:rPr lang="en-US" sz="2800" dirty="0">
                <a:solidFill>
                  <a:schemeClr val="accent4">
                    <a:lumMod val="50000"/>
                  </a:schemeClr>
                </a:solidFill>
                <a:latin typeface="Times New Roman"/>
                <a:ea typeface="Calibri"/>
                <a:cs typeface="Arial"/>
              </a:rPr>
              <a:t>.5H</a:t>
            </a:r>
            <a:r>
              <a:rPr lang="en-US" sz="2800" baseline="-25000" dirty="0">
                <a:solidFill>
                  <a:schemeClr val="accent4">
                    <a:lumMod val="50000"/>
                  </a:schemeClr>
                </a:solidFill>
                <a:latin typeface="Times New Roman"/>
                <a:ea typeface="Calibri"/>
                <a:cs typeface="Arial"/>
              </a:rPr>
              <a:t>2</a:t>
            </a:r>
            <a:r>
              <a:rPr lang="en-US" sz="2800" dirty="0">
                <a:solidFill>
                  <a:schemeClr val="accent4">
                    <a:lumMod val="50000"/>
                  </a:schemeClr>
                </a:solidFill>
                <a:latin typeface="Times New Roman"/>
                <a:ea typeface="Calibri"/>
                <a:cs typeface="Arial"/>
              </a:rPr>
              <a:t>O) with few drops of concentrated </a:t>
            </a:r>
            <a:r>
              <a:rPr lang="en-US" sz="2800" dirty="0">
                <a:solidFill>
                  <a:srgbClr val="C00000"/>
                </a:solidFill>
                <a:latin typeface="Times New Roman"/>
                <a:ea typeface="Calibri"/>
                <a:cs typeface="Arial"/>
              </a:rPr>
              <a:t>sulfuric acid </a:t>
            </a:r>
            <a:r>
              <a:rPr lang="en-US" sz="2800" dirty="0">
                <a:solidFill>
                  <a:schemeClr val="accent4">
                    <a:lumMod val="50000"/>
                  </a:schemeClr>
                </a:solidFill>
                <a:latin typeface="Times New Roman"/>
                <a:ea typeface="Calibri"/>
                <a:cs typeface="Arial"/>
              </a:rPr>
              <a:t>whereas </a:t>
            </a:r>
            <a:r>
              <a:rPr lang="en-US" sz="2800" dirty="0">
                <a:solidFill>
                  <a:srgbClr val="C00000"/>
                </a:solidFill>
                <a:latin typeface="Times New Roman"/>
                <a:ea typeface="Calibri"/>
                <a:cs typeface="Arial"/>
              </a:rPr>
              <a:t>Fehling’s B </a:t>
            </a:r>
            <a:r>
              <a:rPr lang="en-US" sz="2800" dirty="0">
                <a:solidFill>
                  <a:schemeClr val="accent4">
                    <a:lumMod val="50000"/>
                  </a:schemeClr>
                </a:solidFill>
                <a:latin typeface="Times New Roman"/>
                <a:ea typeface="Calibri"/>
                <a:cs typeface="Arial"/>
              </a:rPr>
              <a:t>solution is an aqueous solution of </a:t>
            </a:r>
            <a:r>
              <a:rPr lang="en-US" sz="2800" dirty="0">
                <a:solidFill>
                  <a:srgbClr val="C00000"/>
                </a:solidFill>
                <a:latin typeface="Times New Roman"/>
                <a:ea typeface="Calibri"/>
                <a:cs typeface="Arial"/>
              </a:rPr>
              <a:t>potassium sodium tartrate </a:t>
            </a:r>
            <a:r>
              <a:rPr lang="en-US" sz="2800" dirty="0">
                <a:solidFill>
                  <a:schemeClr val="accent4">
                    <a:lumMod val="50000"/>
                  </a:schemeClr>
                </a:solidFill>
                <a:latin typeface="Times New Roman"/>
                <a:ea typeface="Calibri"/>
                <a:cs typeface="Arial"/>
              </a:rPr>
              <a:t>(C</a:t>
            </a:r>
            <a:r>
              <a:rPr lang="en-US" sz="2800" baseline="-25000" dirty="0">
                <a:solidFill>
                  <a:schemeClr val="accent4">
                    <a:lumMod val="50000"/>
                  </a:schemeClr>
                </a:solidFill>
                <a:latin typeface="Times New Roman"/>
                <a:ea typeface="Calibri"/>
                <a:cs typeface="Arial"/>
              </a:rPr>
              <a:t>4</a:t>
            </a:r>
            <a:r>
              <a:rPr lang="en-US" sz="2800" dirty="0">
                <a:solidFill>
                  <a:schemeClr val="accent4">
                    <a:lumMod val="50000"/>
                  </a:schemeClr>
                </a:solidFill>
                <a:latin typeface="Times New Roman"/>
                <a:ea typeface="Calibri"/>
                <a:cs typeface="Arial"/>
              </a:rPr>
              <a:t>H</a:t>
            </a:r>
            <a:r>
              <a:rPr lang="en-US" sz="2800" baseline="-25000" dirty="0">
                <a:solidFill>
                  <a:schemeClr val="accent4">
                    <a:lumMod val="50000"/>
                  </a:schemeClr>
                </a:solidFill>
                <a:latin typeface="Times New Roman"/>
                <a:ea typeface="Calibri"/>
                <a:cs typeface="Arial"/>
              </a:rPr>
              <a:t>4</a:t>
            </a:r>
            <a:r>
              <a:rPr lang="en-US" sz="2800" dirty="0">
                <a:solidFill>
                  <a:schemeClr val="accent4">
                    <a:lumMod val="50000"/>
                  </a:schemeClr>
                </a:solidFill>
                <a:latin typeface="Times New Roman"/>
                <a:ea typeface="Calibri"/>
                <a:cs typeface="Arial"/>
              </a:rPr>
              <a:t>KNaO</a:t>
            </a:r>
            <a:r>
              <a:rPr lang="en-US" sz="2800" baseline="-25000" dirty="0">
                <a:solidFill>
                  <a:schemeClr val="accent4">
                    <a:lumMod val="50000"/>
                  </a:schemeClr>
                </a:solidFill>
                <a:latin typeface="Times New Roman"/>
                <a:ea typeface="Calibri"/>
                <a:cs typeface="Arial"/>
              </a:rPr>
              <a:t>6</a:t>
            </a:r>
            <a:r>
              <a:rPr lang="en-US" sz="2800" dirty="0">
                <a:solidFill>
                  <a:schemeClr val="accent4">
                    <a:lumMod val="50000"/>
                  </a:schemeClr>
                </a:solidFill>
                <a:latin typeface="Times New Roman"/>
                <a:ea typeface="Calibri"/>
                <a:cs typeface="Arial"/>
              </a:rPr>
              <a:t>,4H</a:t>
            </a:r>
            <a:r>
              <a:rPr lang="en-US" sz="2800" baseline="-25000" dirty="0">
                <a:solidFill>
                  <a:schemeClr val="accent4">
                    <a:lumMod val="50000"/>
                  </a:schemeClr>
                </a:solidFill>
                <a:latin typeface="Times New Roman"/>
                <a:ea typeface="Calibri"/>
                <a:cs typeface="Arial"/>
              </a:rPr>
              <a:t>2</a:t>
            </a:r>
            <a:r>
              <a:rPr lang="en-US" sz="2800" dirty="0">
                <a:solidFill>
                  <a:schemeClr val="accent4">
                    <a:lumMod val="50000"/>
                  </a:schemeClr>
                </a:solidFill>
                <a:latin typeface="Times New Roman"/>
                <a:ea typeface="Calibri"/>
                <a:cs typeface="Arial"/>
              </a:rPr>
              <a:t>O) and </a:t>
            </a:r>
            <a:r>
              <a:rPr lang="en-US" sz="2800" dirty="0">
                <a:solidFill>
                  <a:srgbClr val="C00000"/>
                </a:solidFill>
                <a:latin typeface="Times New Roman"/>
                <a:ea typeface="Calibri"/>
                <a:cs typeface="Arial"/>
              </a:rPr>
              <a:t>sodium hydroxide</a:t>
            </a:r>
            <a:r>
              <a:rPr lang="en-US" sz="2800" dirty="0">
                <a:solidFill>
                  <a:schemeClr val="accent4">
                    <a:lumMod val="50000"/>
                  </a:schemeClr>
                </a:solidFill>
                <a:latin typeface="Times New Roman"/>
                <a:ea typeface="Calibri"/>
                <a:cs typeface="Arial"/>
              </a:rPr>
              <a:t>.</a:t>
            </a:r>
            <a:endParaRPr lang="en-US" sz="2000" dirty="0">
              <a:solidFill>
                <a:schemeClr val="accent4">
                  <a:lumMod val="50000"/>
                </a:schemeClr>
              </a:solidFill>
              <a:latin typeface="Calibri"/>
              <a:ea typeface="Calibri"/>
              <a:cs typeface="Arial"/>
            </a:endParaRPr>
          </a:p>
          <a:p>
            <a:pPr algn="l" rtl="0"/>
            <a:endParaRPr lang="ar-IQ" dirty="0">
              <a:solidFill>
                <a:schemeClr val="accent4">
                  <a:lumMod val="50000"/>
                </a:schemeClr>
              </a:solidFill>
            </a:endParaRPr>
          </a:p>
        </p:txBody>
      </p:sp>
    </p:spTree>
    <p:extLst>
      <p:ext uri="{BB962C8B-B14F-4D97-AF65-F5344CB8AC3E}">
        <p14:creationId xmlns:p14="http://schemas.microsoft.com/office/powerpoint/2010/main" val="40413980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6096000"/>
          </a:xfrm>
        </p:spPr>
        <p:txBody>
          <a:bodyPr/>
          <a:lstStyle/>
          <a:p>
            <a:pPr marL="342900" lvl="0" indent="-342900" algn="just" rtl="0">
              <a:buFont typeface="Symbol"/>
              <a:buChar char=""/>
              <a:tabLst>
                <a:tab pos="2637155" algn="ctr"/>
                <a:tab pos="5274310" algn="r"/>
                <a:tab pos="457200" algn="l"/>
              </a:tabLst>
            </a:pPr>
            <a:r>
              <a:rPr lang="en-US" sz="2800" dirty="0">
                <a:latin typeface="Times New Roman"/>
                <a:ea typeface="Calibri"/>
                <a:cs typeface="Arial"/>
              </a:rPr>
              <a:t>   </a:t>
            </a:r>
            <a:r>
              <a:rPr lang="en-US" sz="2800" dirty="0">
                <a:solidFill>
                  <a:schemeClr val="accent4">
                    <a:lumMod val="50000"/>
                  </a:schemeClr>
                </a:solidFill>
                <a:latin typeface="Times New Roman"/>
                <a:ea typeface="Calibri"/>
                <a:cs typeface="Arial"/>
              </a:rPr>
              <a:t>Add 5 drops of the </a:t>
            </a:r>
            <a:r>
              <a:rPr lang="en-US" sz="2800" dirty="0">
                <a:solidFill>
                  <a:srgbClr val="FF0000"/>
                </a:solidFill>
                <a:latin typeface="Times New Roman"/>
                <a:ea typeface="Calibri"/>
                <a:cs typeface="Arial"/>
              </a:rPr>
              <a:t>compound</a:t>
            </a:r>
            <a:r>
              <a:rPr lang="en-US" sz="2800" dirty="0">
                <a:solidFill>
                  <a:schemeClr val="accent4">
                    <a:lumMod val="50000"/>
                  </a:schemeClr>
                </a:solidFill>
                <a:latin typeface="Times New Roman"/>
                <a:ea typeface="Calibri"/>
                <a:cs typeface="Arial"/>
              </a:rPr>
              <a:t> to 1 mL of </a:t>
            </a:r>
            <a:r>
              <a:rPr lang="en-US" sz="2800" dirty="0">
                <a:solidFill>
                  <a:srgbClr val="FF0000"/>
                </a:solidFill>
                <a:latin typeface="Times New Roman"/>
                <a:ea typeface="Calibri"/>
                <a:cs typeface="Arial"/>
              </a:rPr>
              <a:t>Fehling’s solution,</a:t>
            </a:r>
            <a:r>
              <a:rPr lang="en-US" sz="2800" dirty="0">
                <a:solidFill>
                  <a:schemeClr val="accent4">
                    <a:lumMod val="50000"/>
                  </a:schemeClr>
                </a:solidFill>
                <a:latin typeface="Times New Roman"/>
                <a:ea typeface="Calibri"/>
                <a:cs typeface="Arial"/>
              </a:rPr>
              <a:t> and then </a:t>
            </a:r>
            <a:r>
              <a:rPr lang="en-US" sz="2800" b="1" u="sng" dirty="0">
                <a:solidFill>
                  <a:schemeClr val="accent4">
                    <a:lumMod val="50000"/>
                  </a:schemeClr>
                </a:solidFill>
                <a:latin typeface="Times New Roman"/>
                <a:ea typeface="Calibri"/>
                <a:cs typeface="Arial"/>
              </a:rPr>
              <a:t>heat </a:t>
            </a:r>
            <a:r>
              <a:rPr lang="en-US" sz="2800" dirty="0">
                <a:solidFill>
                  <a:schemeClr val="accent4">
                    <a:lumMod val="50000"/>
                  </a:schemeClr>
                </a:solidFill>
                <a:latin typeface="Times New Roman"/>
                <a:ea typeface="Calibri"/>
                <a:cs typeface="Arial"/>
              </a:rPr>
              <a:t>in water bath for </a:t>
            </a:r>
            <a:r>
              <a:rPr lang="en-US" sz="2800" b="1" u="sng" dirty="0">
                <a:solidFill>
                  <a:schemeClr val="accent4">
                    <a:lumMod val="50000"/>
                  </a:schemeClr>
                </a:solidFill>
                <a:latin typeface="Times New Roman"/>
                <a:ea typeface="Calibri"/>
                <a:cs typeface="Arial"/>
              </a:rPr>
              <a:t>5 minutes </a:t>
            </a:r>
            <a:r>
              <a:rPr lang="en-US" sz="2800" dirty="0">
                <a:solidFill>
                  <a:schemeClr val="accent4">
                    <a:lumMod val="50000"/>
                  </a:schemeClr>
                </a:solidFill>
                <a:latin typeface="Times New Roman"/>
                <a:ea typeface="Calibri"/>
                <a:cs typeface="Arial"/>
              </a:rPr>
              <a:t>(with shaking for water insoluble compounds).</a:t>
            </a:r>
            <a:endParaRPr lang="en-US" sz="2000" dirty="0">
              <a:solidFill>
                <a:schemeClr val="accent4">
                  <a:lumMod val="50000"/>
                </a:schemeClr>
              </a:solidFill>
              <a:latin typeface="Calibri"/>
              <a:ea typeface="Calibri"/>
              <a:cs typeface="Arial"/>
            </a:endParaRPr>
          </a:p>
          <a:p>
            <a:pPr marL="109728" indent="0" algn="just" rtl="0">
              <a:buNone/>
              <a:tabLst>
                <a:tab pos="2637155" algn="ctr"/>
                <a:tab pos="5274310" algn="r"/>
                <a:tab pos="457200" algn="l"/>
              </a:tabLst>
            </a:pPr>
            <a:r>
              <a:rPr lang="en-US" sz="2800" dirty="0">
                <a:solidFill>
                  <a:schemeClr val="accent4">
                    <a:lumMod val="50000"/>
                  </a:schemeClr>
                </a:solidFill>
                <a:latin typeface="Times New Roman"/>
                <a:ea typeface="Calibri"/>
                <a:cs typeface="Arial"/>
              </a:rPr>
              <a:t> </a:t>
            </a:r>
            <a:endParaRPr lang="en-US" sz="2000" dirty="0">
              <a:solidFill>
                <a:schemeClr val="accent4">
                  <a:lumMod val="50000"/>
                </a:schemeClr>
              </a:solidFill>
              <a:latin typeface="Calibri"/>
              <a:ea typeface="Calibri"/>
              <a:cs typeface="Arial"/>
            </a:endParaRPr>
          </a:p>
          <a:p>
            <a:pPr algn="just" rtl="0">
              <a:tabLst>
                <a:tab pos="2637155" algn="ctr"/>
                <a:tab pos="5274310" algn="r"/>
                <a:tab pos="457200" algn="l"/>
              </a:tabLst>
            </a:pPr>
            <a:r>
              <a:rPr lang="en-US" sz="2800" dirty="0">
                <a:solidFill>
                  <a:schemeClr val="accent4">
                    <a:lumMod val="50000"/>
                  </a:schemeClr>
                </a:solidFill>
                <a:latin typeface="Times New Roman"/>
                <a:ea typeface="Calibri"/>
                <a:cs typeface="Arial"/>
              </a:rPr>
              <a:t>   </a:t>
            </a:r>
            <a:r>
              <a:rPr lang="en-US" sz="2800" dirty="0">
                <a:solidFill>
                  <a:srgbClr val="0070C0"/>
                </a:solidFill>
                <a:latin typeface="Times New Roman"/>
                <a:ea typeface="Calibri"/>
                <a:cs typeface="Arial"/>
              </a:rPr>
              <a:t>Aldehydes</a:t>
            </a:r>
            <a:r>
              <a:rPr lang="en-US" sz="2800" dirty="0">
                <a:solidFill>
                  <a:schemeClr val="accent4">
                    <a:lumMod val="50000"/>
                  </a:schemeClr>
                </a:solidFill>
                <a:latin typeface="Times New Roman"/>
                <a:ea typeface="Calibri"/>
                <a:cs typeface="Arial"/>
              </a:rPr>
              <a:t> change the color of </a:t>
            </a:r>
            <a:r>
              <a:rPr lang="en-US" sz="2800" dirty="0">
                <a:solidFill>
                  <a:srgbClr val="0070C0"/>
                </a:solidFill>
                <a:latin typeface="Times New Roman"/>
                <a:ea typeface="Calibri"/>
                <a:cs typeface="Arial"/>
              </a:rPr>
              <a:t>Fehling’s solution </a:t>
            </a:r>
            <a:r>
              <a:rPr lang="en-US" sz="2800" dirty="0">
                <a:solidFill>
                  <a:schemeClr val="accent4">
                    <a:lumMod val="50000"/>
                  </a:schemeClr>
                </a:solidFill>
                <a:latin typeface="Times New Roman"/>
                <a:ea typeface="Calibri"/>
                <a:cs typeface="Arial"/>
              </a:rPr>
              <a:t>from</a:t>
            </a:r>
            <a:r>
              <a:rPr lang="en-US" sz="2800" dirty="0">
                <a:solidFill>
                  <a:srgbClr val="0070C0"/>
                </a:solidFill>
                <a:latin typeface="Times New Roman"/>
                <a:ea typeface="Calibri"/>
                <a:cs typeface="Arial"/>
              </a:rPr>
              <a:t> blue to </a:t>
            </a:r>
            <a:r>
              <a:rPr lang="en-US" sz="2800" dirty="0">
                <a:solidFill>
                  <a:srgbClr val="92D050"/>
                </a:solidFill>
                <a:latin typeface="Times New Roman"/>
                <a:ea typeface="Calibri"/>
                <a:cs typeface="Arial"/>
              </a:rPr>
              <a:t>green</a:t>
            </a:r>
            <a:r>
              <a:rPr lang="en-US" sz="2800" dirty="0">
                <a:solidFill>
                  <a:srgbClr val="0070C0"/>
                </a:solidFill>
                <a:latin typeface="Times New Roman"/>
                <a:ea typeface="Calibri"/>
                <a:cs typeface="Arial"/>
              </a:rPr>
              <a:t>, </a:t>
            </a:r>
            <a:r>
              <a:rPr lang="en-US" sz="2800" dirty="0">
                <a:solidFill>
                  <a:srgbClr val="FFC000"/>
                </a:solidFill>
                <a:latin typeface="Times New Roman"/>
                <a:ea typeface="Calibri"/>
                <a:cs typeface="Arial"/>
              </a:rPr>
              <a:t>orange</a:t>
            </a:r>
            <a:r>
              <a:rPr lang="en-US" sz="2800" dirty="0">
                <a:solidFill>
                  <a:srgbClr val="0070C0"/>
                </a:solidFill>
                <a:latin typeface="Times New Roman"/>
                <a:ea typeface="Calibri"/>
                <a:cs typeface="Arial"/>
              </a:rPr>
              <a:t> precipitate, and then </a:t>
            </a:r>
            <a:r>
              <a:rPr lang="en-US" sz="2800" dirty="0">
                <a:solidFill>
                  <a:srgbClr val="FF0000"/>
                </a:solidFill>
                <a:latin typeface="Times New Roman"/>
                <a:ea typeface="Calibri"/>
                <a:cs typeface="Arial"/>
              </a:rPr>
              <a:t>red</a:t>
            </a:r>
            <a:r>
              <a:rPr lang="en-US" sz="2800" dirty="0">
                <a:solidFill>
                  <a:srgbClr val="0070C0"/>
                </a:solidFill>
                <a:latin typeface="Times New Roman"/>
                <a:ea typeface="Calibri"/>
                <a:cs typeface="Arial"/>
              </a:rPr>
              <a:t> precipitate or </a:t>
            </a:r>
            <a:r>
              <a:rPr lang="en-US" sz="2800" dirty="0">
                <a:solidFill>
                  <a:srgbClr val="FF0000"/>
                </a:solidFill>
                <a:latin typeface="Times New Roman"/>
                <a:ea typeface="Calibri"/>
                <a:cs typeface="Arial"/>
              </a:rPr>
              <a:t>copper mirror</a:t>
            </a:r>
            <a:r>
              <a:rPr lang="en-US" sz="2800" dirty="0">
                <a:solidFill>
                  <a:srgbClr val="0070C0"/>
                </a:solidFill>
                <a:latin typeface="Times New Roman"/>
                <a:ea typeface="Calibri"/>
                <a:cs typeface="Arial"/>
              </a:rPr>
              <a:t>.</a:t>
            </a:r>
            <a:r>
              <a:rPr lang="en-US" sz="2800" dirty="0">
                <a:solidFill>
                  <a:schemeClr val="accent4">
                    <a:lumMod val="50000"/>
                  </a:schemeClr>
                </a:solidFill>
                <a:latin typeface="Times New Roman"/>
                <a:ea typeface="Calibri"/>
                <a:cs typeface="Arial"/>
              </a:rPr>
              <a:t> </a:t>
            </a:r>
            <a:r>
              <a:rPr lang="en-US" sz="2800" dirty="0">
                <a:solidFill>
                  <a:schemeClr val="accent3">
                    <a:lumMod val="75000"/>
                  </a:schemeClr>
                </a:solidFill>
                <a:latin typeface="Times New Roman"/>
                <a:ea typeface="Calibri"/>
                <a:cs typeface="Arial"/>
              </a:rPr>
              <a:t>Ketones don’t change the color of this reagent.</a:t>
            </a:r>
            <a:r>
              <a:rPr lang="en-US" sz="2800" dirty="0">
                <a:solidFill>
                  <a:srgbClr val="00B050"/>
                </a:solidFill>
                <a:latin typeface="Times New Roman"/>
                <a:ea typeface="Calibri"/>
                <a:cs typeface="Arial"/>
              </a:rPr>
              <a:t> </a:t>
            </a:r>
            <a:r>
              <a:rPr lang="en-US" sz="2800" dirty="0">
                <a:solidFill>
                  <a:schemeClr val="accent4">
                    <a:lumMod val="50000"/>
                  </a:schemeClr>
                </a:solidFill>
                <a:latin typeface="Times New Roman"/>
                <a:ea typeface="Calibri"/>
                <a:cs typeface="Arial"/>
              </a:rPr>
              <a:t>On the other hand, this test does not give a </a:t>
            </a:r>
            <a:r>
              <a:rPr lang="en-US" sz="2800" dirty="0">
                <a:solidFill>
                  <a:srgbClr val="FF0000"/>
                </a:solidFill>
                <a:latin typeface="Times New Roman"/>
                <a:ea typeface="Calibri"/>
                <a:cs typeface="Arial"/>
              </a:rPr>
              <a:t>sharp result with aromatic aldehydes.</a:t>
            </a:r>
            <a:endParaRPr lang="en-US" sz="2000" dirty="0">
              <a:solidFill>
                <a:srgbClr val="FF0000"/>
              </a:solidFill>
              <a:latin typeface="Calibri"/>
              <a:ea typeface="Calibri"/>
              <a:cs typeface="Arial"/>
            </a:endParaRPr>
          </a:p>
          <a:p>
            <a:pPr marL="0" indent="0" algn="just" rtl="0">
              <a:spcAft>
                <a:spcPts val="1200"/>
              </a:spcAft>
              <a:buNone/>
              <a:tabLst>
                <a:tab pos="2637155" algn="ctr"/>
                <a:tab pos="5274310" algn="r"/>
                <a:tab pos="457200" algn="l"/>
              </a:tabLst>
            </a:pPr>
            <a:r>
              <a:rPr lang="en-US" sz="2800" dirty="0">
                <a:solidFill>
                  <a:schemeClr val="accent4">
                    <a:lumMod val="50000"/>
                  </a:schemeClr>
                </a:solidFill>
                <a:latin typeface="Times New Roman"/>
                <a:ea typeface="Calibri"/>
                <a:cs typeface="Arial"/>
              </a:rPr>
              <a:t> </a:t>
            </a:r>
            <a:endParaRPr lang="en-US" sz="2000" dirty="0">
              <a:solidFill>
                <a:schemeClr val="accent4">
                  <a:lumMod val="50000"/>
                </a:schemeClr>
              </a:solidFill>
              <a:latin typeface="Calibri"/>
              <a:ea typeface="Calibri"/>
              <a:cs typeface="Arial"/>
            </a:endParaRPr>
          </a:p>
          <a:p>
            <a:pPr algn="l" rtl="0"/>
            <a:endParaRPr lang="ar-IQ" dirty="0">
              <a:solidFill>
                <a:schemeClr val="accent4">
                  <a:lumMod val="50000"/>
                </a:schemeClr>
              </a:solidFill>
            </a:endParaRPr>
          </a:p>
        </p:txBody>
      </p:sp>
      <p:sp>
        <p:nvSpPr>
          <p:cNvPr id="3" name="Title 2"/>
          <p:cNvSpPr>
            <a:spLocks noGrp="1"/>
          </p:cNvSpPr>
          <p:nvPr>
            <p:ph type="title"/>
          </p:nvPr>
        </p:nvSpPr>
        <p:spPr>
          <a:xfrm>
            <a:off x="381000" y="-457200"/>
            <a:ext cx="8229600" cy="1143000"/>
          </a:xfrm>
        </p:spPr>
        <p:txBody>
          <a:bodyPr/>
          <a:lstStyle/>
          <a:p>
            <a:endParaRPr lang="ar-IQ" dirty="0"/>
          </a:p>
        </p:txBody>
      </p:sp>
    </p:spTree>
    <p:extLst>
      <p:ext uri="{BB962C8B-B14F-4D97-AF65-F5344CB8AC3E}">
        <p14:creationId xmlns:p14="http://schemas.microsoft.com/office/powerpoint/2010/main" val="1556839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lstStyle/>
          <a:p>
            <a:pPr marL="0" lvl="0" indent="0" algn="just" rtl="0">
              <a:spcAft>
                <a:spcPts val="1200"/>
              </a:spcAft>
              <a:buNone/>
              <a:tabLst>
                <a:tab pos="2637155" algn="ctr"/>
                <a:tab pos="5274310" algn="r"/>
                <a:tab pos="457200" algn="l"/>
              </a:tabLst>
            </a:pPr>
            <a:r>
              <a:rPr lang="en-US" sz="2800" b="1" dirty="0">
                <a:latin typeface="Times New Roman"/>
                <a:ea typeface="Calibri"/>
                <a:cs typeface="Arial"/>
              </a:rPr>
              <a:t>  3-</a:t>
            </a:r>
            <a:r>
              <a:rPr lang="en-US" sz="2800" b="1" dirty="0">
                <a:solidFill>
                  <a:srgbClr val="002060"/>
                </a:solidFill>
                <a:latin typeface="Times New Roman"/>
                <a:ea typeface="Calibri"/>
                <a:cs typeface="Arial"/>
              </a:rPr>
              <a:t>Special tests for aldehydes and ketones containing              a terminal methyl group</a:t>
            </a:r>
            <a:endParaRPr lang="en-US" sz="2000" dirty="0">
              <a:solidFill>
                <a:srgbClr val="002060"/>
              </a:solidFill>
              <a:latin typeface="Calibri"/>
              <a:ea typeface="Calibri"/>
              <a:cs typeface="Arial"/>
            </a:endParaRPr>
          </a:p>
          <a:p>
            <a:pPr algn="l" rtl="0"/>
            <a:endParaRPr lang="en-US" dirty="0">
              <a:solidFill>
                <a:srgbClr val="002060"/>
              </a:solidFill>
            </a:endParaRPr>
          </a:p>
          <a:p>
            <a:pPr algn="just" rtl="0">
              <a:tabLst>
                <a:tab pos="2637155" algn="ctr"/>
                <a:tab pos="5274310" algn="r"/>
                <a:tab pos="457200" algn="l"/>
              </a:tabLst>
            </a:pPr>
            <a:r>
              <a:rPr lang="en-US" sz="2800" dirty="0">
                <a:latin typeface="Times New Roman"/>
                <a:ea typeface="Calibri"/>
                <a:cs typeface="Arial"/>
              </a:rPr>
              <a:t>    These compounds include acetaldehyde, acetone, acetophenone, and benzyl methyl ketone. All of them have a methyl group attached to the carbonyl group:</a:t>
            </a:r>
            <a:endParaRPr lang="en-US" sz="2000" dirty="0">
              <a:latin typeface="Calibri"/>
              <a:ea typeface="Calibri"/>
              <a:cs typeface="Arial"/>
            </a:endParaRPr>
          </a:p>
          <a:p>
            <a:pPr marL="0" indent="0" algn="just" rtl="0">
              <a:buNone/>
              <a:tabLst>
                <a:tab pos="2637155" algn="ctr"/>
                <a:tab pos="5274310" algn="r"/>
                <a:tab pos="457200" algn="l"/>
              </a:tabLst>
            </a:pPr>
            <a:r>
              <a:rPr lang="en-US" sz="2800" dirty="0">
                <a:latin typeface="Times New Roman"/>
                <a:ea typeface="Calibri"/>
                <a:cs typeface="Arial"/>
              </a:rPr>
              <a:t> </a:t>
            </a:r>
            <a:endParaRPr lang="en-US" sz="2000" dirty="0">
              <a:latin typeface="Calibri"/>
              <a:ea typeface="Calibri"/>
              <a:cs typeface="Arial"/>
            </a:endParaRPr>
          </a:p>
          <a:p>
            <a:pPr marL="0" indent="0" algn="just" rtl="0">
              <a:buNone/>
              <a:tabLst>
                <a:tab pos="2637155" algn="ctr"/>
                <a:tab pos="5274310" algn="r"/>
                <a:tab pos="457200" algn="l"/>
              </a:tabLst>
            </a:pPr>
            <a:r>
              <a:rPr lang="en-US" sz="2800" dirty="0">
                <a:latin typeface="Times New Roman"/>
                <a:ea typeface="Calibri"/>
                <a:cs typeface="Arial"/>
              </a:rPr>
              <a:t> </a:t>
            </a:r>
            <a:endParaRPr lang="en-US" sz="2000" dirty="0">
              <a:latin typeface="Calibri"/>
              <a:ea typeface="Calibri"/>
              <a:cs typeface="Arial"/>
            </a:endParaRPr>
          </a:p>
          <a:p>
            <a:pPr marL="0" indent="0" algn="just" rtl="0">
              <a:buNone/>
              <a:tabLst>
                <a:tab pos="2637155" algn="ctr"/>
                <a:tab pos="5274310" algn="r"/>
                <a:tab pos="457200" algn="l"/>
              </a:tabLst>
            </a:pPr>
            <a:r>
              <a:rPr lang="en-US" sz="2800" dirty="0">
                <a:latin typeface="Times New Roman"/>
                <a:ea typeface="Calibri"/>
                <a:cs typeface="Arial"/>
              </a:rPr>
              <a:t> </a:t>
            </a:r>
            <a:endParaRPr lang="en-US" sz="2000" dirty="0">
              <a:latin typeface="Calibri"/>
              <a:ea typeface="Calibri"/>
              <a:cs typeface="Arial"/>
            </a:endParaRPr>
          </a:p>
          <a:p>
            <a:pPr algn="l" rtl="0"/>
            <a:endParaRPr lang="ar-IQ" u="sng" dirty="0">
              <a:solidFill>
                <a:srgbClr val="002060"/>
              </a:solidFill>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4267200"/>
            <a:ext cx="1524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0564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1500" y="685800"/>
            <a:ext cx="8229600" cy="4525963"/>
          </a:xfrm>
        </p:spPr>
        <p:txBody>
          <a:bodyPr/>
          <a:lstStyle/>
          <a:p>
            <a:pPr marL="0" lvl="0" indent="0" algn="just" rtl="0">
              <a:buNone/>
              <a:tabLst>
                <a:tab pos="2637155" algn="ctr"/>
                <a:tab pos="5274310" algn="r"/>
                <a:tab pos="457200" algn="l"/>
              </a:tabLst>
            </a:pPr>
            <a:r>
              <a:rPr lang="en-US" sz="2800" b="1" dirty="0">
                <a:solidFill>
                  <a:srgbClr val="002060"/>
                </a:solidFill>
                <a:latin typeface="Times New Roman"/>
                <a:ea typeface="Calibri"/>
                <a:cs typeface="Arial"/>
              </a:rPr>
              <a:t>  a)  Iodoform (Haloform) test</a:t>
            </a:r>
            <a:endParaRPr lang="en-US" sz="2000" dirty="0">
              <a:solidFill>
                <a:srgbClr val="002060"/>
              </a:solidFill>
              <a:latin typeface="Calibri"/>
              <a:ea typeface="Calibri"/>
              <a:cs typeface="Arial"/>
            </a:endParaRPr>
          </a:p>
          <a:p>
            <a:pPr algn="just" rtl="0">
              <a:tabLst>
                <a:tab pos="2637155" algn="ctr"/>
                <a:tab pos="5274310" algn="r"/>
                <a:tab pos="457200" algn="l"/>
              </a:tabLst>
            </a:pPr>
            <a:r>
              <a:rPr lang="en-US" sz="2800" dirty="0">
                <a:solidFill>
                  <a:srgbClr val="002060"/>
                </a:solidFill>
                <a:latin typeface="Times New Roman"/>
                <a:ea typeface="Calibri"/>
                <a:cs typeface="Arial"/>
              </a:rPr>
              <a:t>Follow the same procedure of iodoform test mentioned earlier (identification of alcohols).</a:t>
            </a:r>
            <a:endParaRPr lang="en-US" sz="2000" dirty="0">
              <a:solidFill>
                <a:srgbClr val="002060"/>
              </a:solidFill>
              <a:latin typeface="Calibri"/>
              <a:ea typeface="Calibri"/>
              <a:cs typeface="Arial"/>
            </a:endParaRPr>
          </a:p>
          <a:p>
            <a:endParaRPr lang="ar-IQ"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590800"/>
            <a:ext cx="6324600" cy="114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4267200"/>
            <a:ext cx="6324600" cy="159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38606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44500"/>
            <a:ext cx="8229600" cy="5562791"/>
          </a:xfrm>
        </p:spPr>
        <p:txBody>
          <a:bodyPr/>
          <a:lstStyle/>
          <a:p>
            <a:pPr marL="0" lvl="0" indent="0" algn="just" rtl="0">
              <a:buNone/>
              <a:tabLst>
                <a:tab pos="2637155" algn="ctr"/>
                <a:tab pos="5274310" algn="r"/>
                <a:tab pos="457200" algn="l"/>
              </a:tabLst>
            </a:pPr>
            <a:r>
              <a:rPr lang="en-US" sz="2800" b="1" dirty="0">
                <a:solidFill>
                  <a:srgbClr val="002060"/>
                </a:solidFill>
                <a:latin typeface="Times New Roman"/>
                <a:ea typeface="Calibri"/>
                <a:cs typeface="Arial"/>
              </a:rPr>
              <a:t>  b) Sodium nitroprusside test</a:t>
            </a:r>
            <a:endParaRPr lang="en-US" sz="2000" dirty="0">
              <a:solidFill>
                <a:srgbClr val="002060"/>
              </a:solidFill>
              <a:latin typeface="Calibri"/>
              <a:ea typeface="Calibri"/>
              <a:cs typeface="Arial"/>
            </a:endParaRPr>
          </a:p>
          <a:p>
            <a:pPr algn="just" rtl="0">
              <a:tabLst>
                <a:tab pos="2637155" algn="ctr"/>
                <a:tab pos="5274310" algn="r"/>
                <a:tab pos="457200" algn="l"/>
              </a:tabLst>
            </a:pPr>
            <a:endParaRPr lang="en-US" sz="2800" dirty="0">
              <a:solidFill>
                <a:srgbClr val="002060"/>
              </a:solidFill>
              <a:latin typeface="Times New Roman"/>
              <a:ea typeface="Calibri"/>
              <a:cs typeface="Arial"/>
            </a:endParaRPr>
          </a:p>
          <a:p>
            <a:pPr algn="just" rtl="0">
              <a:tabLst>
                <a:tab pos="2637155" algn="ctr"/>
                <a:tab pos="5274310" algn="r"/>
                <a:tab pos="457200" algn="l"/>
              </a:tabLst>
            </a:pPr>
            <a:r>
              <a:rPr lang="en-US" sz="2800" dirty="0">
                <a:solidFill>
                  <a:srgbClr val="002060"/>
                </a:solidFill>
                <a:latin typeface="Times New Roman"/>
                <a:ea typeface="Calibri"/>
                <a:cs typeface="Arial"/>
              </a:rPr>
              <a:t>   To few drops of the </a:t>
            </a:r>
            <a:r>
              <a:rPr lang="en-US" sz="2800" dirty="0">
                <a:solidFill>
                  <a:srgbClr val="00B0F0"/>
                </a:solidFill>
                <a:latin typeface="Times New Roman"/>
                <a:ea typeface="Calibri"/>
                <a:cs typeface="Arial"/>
              </a:rPr>
              <a:t>compound</a:t>
            </a:r>
            <a:r>
              <a:rPr lang="en-US" sz="2800" dirty="0">
                <a:solidFill>
                  <a:srgbClr val="FF0000"/>
                </a:solidFill>
                <a:latin typeface="Times New Roman"/>
                <a:ea typeface="Calibri"/>
                <a:cs typeface="Arial"/>
              </a:rPr>
              <a:t> </a:t>
            </a:r>
            <a:r>
              <a:rPr lang="en-US" sz="2800" dirty="0">
                <a:solidFill>
                  <a:srgbClr val="002060"/>
                </a:solidFill>
                <a:latin typeface="Times New Roman"/>
                <a:ea typeface="Calibri"/>
                <a:cs typeface="Arial"/>
              </a:rPr>
              <a:t>add 1 mL of </a:t>
            </a:r>
            <a:r>
              <a:rPr lang="en-US" sz="2800" dirty="0">
                <a:solidFill>
                  <a:srgbClr val="00B0F0"/>
                </a:solidFill>
                <a:latin typeface="Times New Roman"/>
                <a:ea typeface="Calibri"/>
                <a:cs typeface="Arial"/>
              </a:rPr>
              <a:t>sodium</a:t>
            </a:r>
            <a:r>
              <a:rPr lang="en-US" sz="2800" dirty="0">
                <a:solidFill>
                  <a:srgbClr val="FF0000"/>
                </a:solidFill>
                <a:latin typeface="Times New Roman"/>
                <a:ea typeface="Calibri"/>
                <a:cs typeface="Arial"/>
              </a:rPr>
              <a:t> </a:t>
            </a:r>
            <a:r>
              <a:rPr lang="en-US" sz="2800" dirty="0">
                <a:solidFill>
                  <a:srgbClr val="00B0F0"/>
                </a:solidFill>
                <a:latin typeface="Times New Roman"/>
                <a:ea typeface="Calibri"/>
                <a:cs typeface="Arial"/>
              </a:rPr>
              <a:t>nitroprusside</a:t>
            </a:r>
            <a:r>
              <a:rPr lang="en-US" sz="2800" dirty="0">
                <a:solidFill>
                  <a:srgbClr val="002060"/>
                </a:solidFill>
                <a:latin typeface="Times New Roman"/>
                <a:ea typeface="Calibri"/>
                <a:cs typeface="Arial"/>
              </a:rPr>
              <a:t> (Na</a:t>
            </a:r>
            <a:r>
              <a:rPr lang="en-US" sz="2800" baseline="-25000" dirty="0">
                <a:solidFill>
                  <a:srgbClr val="002060"/>
                </a:solidFill>
                <a:latin typeface="Times New Roman"/>
                <a:ea typeface="Calibri"/>
                <a:cs typeface="Arial"/>
              </a:rPr>
              <a:t>2</a:t>
            </a:r>
            <a:r>
              <a:rPr lang="en-US" sz="2800" dirty="0">
                <a:solidFill>
                  <a:srgbClr val="002060"/>
                </a:solidFill>
                <a:latin typeface="Times New Roman"/>
                <a:ea typeface="Calibri"/>
                <a:cs typeface="Arial"/>
              </a:rPr>
              <a:t>[Fe(CN)</a:t>
            </a:r>
            <a:r>
              <a:rPr lang="en-US" sz="2800" baseline="-25000" dirty="0">
                <a:solidFill>
                  <a:srgbClr val="002060"/>
                </a:solidFill>
                <a:latin typeface="Times New Roman"/>
                <a:ea typeface="Calibri"/>
                <a:cs typeface="Arial"/>
              </a:rPr>
              <a:t>5</a:t>
            </a:r>
            <a:r>
              <a:rPr lang="en-US" sz="2800" dirty="0">
                <a:solidFill>
                  <a:srgbClr val="002060"/>
                </a:solidFill>
                <a:latin typeface="Times New Roman"/>
                <a:ea typeface="Calibri"/>
                <a:cs typeface="Arial"/>
              </a:rPr>
              <a:t>NO].2H</a:t>
            </a:r>
            <a:r>
              <a:rPr lang="en-US" sz="2800" baseline="-25000" dirty="0">
                <a:solidFill>
                  <a:srgbClr val="002060"/>
                </a:solidFill>
                <a:latin typeface="Times New Roman"/>
                <a:ea typeface="Calibri"/>
                <a:cs typeface="Arial"/>
              </a:rPr>
              <a:t>2</a:t>
            </a:r>
            <a:r>
              <a:rPr lang="en-US" sz="2800" dirty="0">
                <a:solidFill>
                  <a:srgbClr val="002060"/>
                </a:solidFill>
                <a:latin typeface="Times New Roman"/>
                <a:ea typeface="Calibri"/>
                <a:cs typeface="Arial"/>
              </a:rPr>
              <a:t>O) solution and </a:t>
            </a:r>
            <a:r>
              <a:rPr lang="en-US" sz="2800" i="1" u="sng" dirty="0">
                <a:solidFill>
                  <a:srgbClr val="002060"/>
                </a:solidFill>
                <a:latin typeface="Times New Roman"/>
                <a:ea typeface="Calibri"/>
                <a:cs typeface="Arial"/>
              </a:rPr>
              <a:t>excess</a:t>
            </a:r>
            <a:r>
              <a:rPr lang="en-US" sz="2800" dirty="0">
                <a:solidFill>
                  <a:srgbClr val="002060"/>
                </a:solidFill>
                <a:latin typeface="Times New Roman"/>
                <a:ea typeface="Calibri"/>
                <a:cs typeface="Arial"/>
              </a:rPr>
              <a:t> of 30% </a:t>
            </a:r>
            <a:r>
              <a:rPr lang="en-US" sz="2800" dirty="0">
                <a:solidFill>
                  <a:srgbClr val="00B0F0"/>
                </a:solidFill>
                <a:latin typeface="Times New Roman"/>
                <a:ea typeface="Calibri"/>
                <a:cs typeface="Arial"/>
              </a:rPr>
              <a:t>sodium hydroxide solution</a:t>
            </a:r>
            <a:r>
              <a:rPr lang="en-US" sz="2800" dirty="0">
                <a:solidFill>
                  <a:srgbClr val="002060"/>
                </a:solidFill>
                <a:latin typeface="Times New Roman"/>
                <a:ea typeface="Calibri"/>
                <a:cs typeface="Arial"/>
              </a:rPr>
              <a:t>, a </a:t>
            </a:r>
            <a:r>
              <a:rPr lang="en-US" sz="2800" dirty="0">
                <a:solidFill>
                  <a:srgbClr val="FF0000"/>
                </a:solidFill>
                <a:latin typeface="Times New Roman"/>
                <a:ea typeface="Calibri"/>
                <a:cs typeface="Arial"/>
              </a:rPr>
              <a:t>red color complex</a:t>
            </a:r>
            <a:r>
              <a:rPr lang="en-US" sz="2800" dirty="0">
                <a:solidFill>
                  <a:srgbClr val="002060"/>
                </a:solidFill>
                <a:latin typeface="Times New Roman"/>
                <a:ea typeface="Calibri"/>
                <a:cs typeface="Arial"/>
              </a:rPr>
              <a:t> is a </a:t>
            </a:r>
            <a:r>
              <a:rPr lang="en-US" sz="2800" dirty="0">
                <a:solidFill>
                  <a:srgbClr val="FF0000"/>
                </a:solidFill>
                <a:latin typeface="Times New Roman"/>
                <a:ea typeface="Calibri"/>
                <a:cs typeface="Arial"/>
              </a:rPr>
              <a:t>positive</a:t>
            </a:r>
            <a:r>
              <a:rPr lang="en-US" sz="2800" dirty="0">
                <a:solidFill>
                  <a:srgbClr val="002060"/>
                </a:solidFill>
                <a:latin typeface="Times New Roman"/>
                <a:ea typeface="Calibri"/>
                <a:cs typeface="Arial"/>
              </a:rPr>
              <a:t> test.</a:t>
            </a:r>
            <a:endParaRPr lang="en-US" sz="2000" dirty="0">
              <a:solidFill>
                <a:srgbClr val="002060"/>
              </a:solidFill>
              <a:latin typeface="Calibri"/>
              <a:ea typeface="Calibri"/>
              <a:cs typeface="Arial"/>
            </a:endParaRPr>
          </a:p>
          <a:p>
            <a:pPr marL="109728" indent="0" algn="just" rtl="0">
              <a:buNone/>
              <a:tabLst>
                <a:tab pos="2637155" algn="ctr"/>
                <a:tab pos="5274310" algn="r"/>
                <a:tab pos="457200" algn="l"/>
              </a:tabLst>
            </a:pPr>
            <a:r>
              <a:rPr lang="en-US" sz="2800" dirty="0">
                <a:solidFill>
                  <a:srgbClr val="002060"/>
                </a:solidFill>
                <a:latin typeface="Times New Roman"/>
                <a:ea typeface="Calibri"/>
                <a:cs typeface="Arial"/>
              </a:rPr>
              <a:t> </a:t>
            </a:r>
            <a:endParaRPr lang="en-US" sz="2000" dirty="0">
              <a:solidFill>
                <a:srgbClr val="002060"/>
              </a:solidFill>
              <a:latin typeface="Calibri"/>
              <a:ea typeface="Calibri"/>
              <a:cs typeface="Arial"/>
            </a:endParaRPr>
          </a:p>
          <a:p>
            <a:pPr algn="l" rtl="0"/>
            <a:endParaRPr lang="ar-IQ" dirty="0"/>
          </a:p>
        </p:txBody>
      </p:sp>
    </p:spTree>
    <p:extLst>
      <p:ext uri="{BB962C8B-B14F-4D97-AF65-F5344CB8AC3E}">
        <p14:creationId xmlns:p14="http://schemas.microsoft.com/office/powerpoint/2010/main" val="40965445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81000"/>
            <a:ext cx="8229600" cy="6172200"/>
          </a:xfrm>
        </p:spPr>
        <p:txBody>
          <a:bodyPr/>
          <a:lstStyle/>
          <a:p>
            <a:pPr marL="0" lvl="0" indent="0" algn="just" rtl="0">
              <a:spcAft>
                <a:spcPts val="1200"/>
              </a:spcAft>
              <a:buNone/>
              <a:tabLst>
                <a:tab pos="2637155" algn="ctr"/>
                <a:tab pos="5274310" algn="r"/>
                <a:tab pos="457200" algn="l"/>
              </a:tabLst>
            </a:pPr>
            <a:r>
              <a:rPr lang="en-US" sz="2800" b="1" dirty="0">
                <a:solidFill>
                  <a:srgbClr val="002060"/>
                </a:solidFill>
                <a:latin typeface="Times New Roman"/>
                <a:ea typeface="Calibri"/>
                <a:cs typeface="Arial"/>
              </a:rPr>
              <a:t>4- Polymerization reaction</a:t>
            </a:r>
            <a:endParaRPr lang="en-US" sz="2000" dirty="0">
              <a:solidFill>
                <a:srgbClr val="002060"/>
              </a:solidFill>
              <a:latin typeface="Calibri"/>
              <a:ea typeface="Calibri"/>
              <a:cs typeface="Arial"/>
            </a:endParaRPr>
          </a:p>
          <a:p>
            <a:pPr algn="just" rtl="0">
              <a:tabLst>
                <a:tab pos="2637155" algn="ctr"/>
                <a:tab pos="5274310" algn="r"/>
                <a:tab pos="457200" algn="l"/>
              </a:tabLst>
            </a:pPr>
            <a:r>
              <a:rPr lang="en-US" sz="2800" dirty="0">
                <a:solidFill>
                  <a:srgbClr val="002060"/>
                </a:solidFill>
                <a:latin typeface="Times New Roman"/>
                <a:ea typeface="Calibri"/>
                <a:cs typeface="Arial"/>
              </a:rPr>
              <a:t>   To 0.5 mL of </a:t>
            </a:r>
            <a:r>
              <a:rPr lang="en-US" sz="2800" dirty="0">
                <a:solidFill>
                  <a:srgbClr val="00B0F0"/>
                </a:solidFill>
                <a:latin typeface="Times New Roman"/>
                <a:ea typeface="Calibri"/>
                <a:cs typeface="Arial"/>
              </a:rPr>
              <a:t>formaldehyde</a:t>
            </a:r>
            <a:r>
              <a:rPr lang="en-US" sz="2800" dirty="0">
                <a:solidFill>
                  <a:srgbClr val="002060"/>
                </a:solidFill>
                <a:latin typeface="Times New Roman"/>
                <a:ea typeface="Calibri"/>
                <a:cs typeface="Arial"/>
              </a:rPr>
              <a:t> or </a:t>
            </a:r>
            <a:r>
              <a:rPr lang="en-US" sz="2800" dirty="0">
                <a:solidFill>
                  <a:srgbClr val="00B0F0"/>
                </a:solidFill>
                <a:latin typeface="Times New Roman"/>
                <a:ea typeface="Calibri"/>
                <a:cs typeface="Arial"/>
              </a:rPr>
              <a:t>salicylaldehyde</a:t>
            </a:r>
            <a:r>
              <a:rPr lang="en-US" sz="2800" dirty="0">
                <a:solidFill>
                  <a:srgbClr val="002060"/>
                </a:solidFill>
                <a:latin typeface="Times New Roman"/>
                <a:ea typeface="Calibri"/>
                <a:cs typeface="Arial"/>
              </a:rPr>
              <a:t> add 0.2 gm of </a:t>
            </a:r>
            <a:r>
              <a:rPr lang="en-US" sz="2800" dirty="0">
                <a:solidFill>
                  <a:srgbClr val="00B0F0"/>
                </a:solidFill>
                <a:latin typeface="Times New Roman"/>
                <a:ea typeface="Calibri"/>
                <a:cs typeface="Arial"/>
              </a:rPr>
              <a:t>resorcinol</a:t>
            </a:r>
            <a:r>
              <a:rPr lang="en-US" sz="2800" dirty="0">
                <a:solidFill>
                  <a:srgbClr val="002060"/>
                </a:solidFill>
                <a:latin typeface="Times New Roman"/>
                <a:ea typeface="Calibri"/>
                <a:cs typeface="Arial"/>
              </a:rPr>
              <a:t> and drop-by-drop concentrated </a:t>
            </a:r>
            <a:r>
              <a:rPr lang="en-US" sz="2800" dirty="0">
                <a:solidFill>
                  <a:srgbClr val="00B0F0"/>
                </a:solidFill>
                <a:latin typeface="Times New Roman"/>
                <a:ea typeface="Calibri"/>
                <a:cs typeface="Arial"/>
              </a:rPr>
              <a:t>sulfuric acid </a:t>
            </a:r>
            <a:r>
              <a:rPr lang="en-US" sz="2800" dirty="0">
                <a:solidFill>
                  <a:srgbClr val="002060"/>
                </a:solidFill>
                <a:latin typeface="Times New Roman"/>
                <a:ea typeface="Calibri"/>
                <a:cs typeface="Arial"/>
              </a:rPr>
              <a:t>to get a </a:t>
            </a:r>
            <a:r>
              <a:rPr lang="en-US" sz="2800" dirty="0">
                <a:solidFill>
                  <a:schemeClr val="accent6">
                    <a:lumMod val="75000"/>
                  </a:schemeClr>
                </a:solidFill>
                <a:latin typeface="Times New Roman"/>
                <a:ea typeface="Calibri"/>
                <a:cs typeface="Arial"/>
              </a:rPr>
              <a:t>red or reddish violet color</a:t>
            </a:r>
            <a:r>
              <a:rPr lang="en-US" sz="2800" dirty="0">
                <a:solidFill>
                  <a:srgbClr val="002060"/>
                </a:solidFill>
                <a:latin typeface="Times New Roman"/>
                <a:ea typeface="Calibri"/>
                <a:cs typeface="Arial"/>
              </a:rPr>
              <a:t>, or a </a:t>
            </a:r>
            <a:r>
              <a:rPr lang="en-US" sz="2800" dirty="0">
                <a:solidFill>
                  <a:schemeClr val="accent6">
                    <a:lumMod val="75000"/>
                  </a:schemeClr>
                </a:solidFill>
                <a:latin typeface="Times New Roman"/>
                <a:ea typeface="Calibri"/>
                <a:cs typeface="Arial"/>
              </a:rPr>
              <a:t>white ring</a:t>
            </a:r>
            <a:r>
              <a:rPr lang="en-US" sz="2800" dirty="0">
                <a:solidFill>
                  <a:srgbClr val="002060"/>
                </a:solidFill>
                <a:latin typeface="Times New Roman"/>
                <a:ea typeface="Calibri"/>
                <a:cs typeface="Arial"/>
              </a:rPr>
              <a:t> that changes to a </a:t>
            </a:r>
            <a:r>
              <a:rPr lang="en-US" sz="2800" dirty="0">
                <a:solidFill>
                  <a:schemeClr val="accent6">
                    <a:lumMod val="75000"/>
                  </a:schemeClr>
                </a:solidFill>
                <a:latin typeface="Times New Roman"/>
                <a:ea typeface="Calibri"/>
                <a:cs typeface="Arial"/>
              </a:rPr>
              <a:t>reddish violet ring.</a:t>
            </a:r>
            <a:endParaRPr lang="en-US" sz="2000" dirty="0">
              <a:solidFill>
                <a:schemeClr val="accent6">
                  <a:lumMod val="75000"/>
                </a:schemeClr>
              </a:solidFill>
              <a:latin typeface="Calibri"/>
              <a:ea typeface="Calibri"/>
              <a:cs typeface="Arial"/>
            </a:endParaRPr>
          </a:p>
          <a:p>
            <a:pPr algn="just" rtl="0">
              <a:tabLst>
                <a:tab pos="2637155" algn="ctr"/>
                <a:tab pos="5274310" algn="r"/>
                <a:tab pos="457200" algn="l"/>
              </a:tabLst>
            </a:pPr>
            <a:endParaRPr lang="en-US" sz="2800" dirty="0">
              <a:solidFill>
                <a:schemeClr val="accent6">
                  <a:lumMod val="75000"/>
                </a:schemeClr>
              </a:solidFill>
              <a:latin typeface="Times New Roman"/>
              <a:ea typeface="Calibri"/>
              <a:cs typeface="Arial"/>
            </a:endParaRPr>
          </a:p>
          <a:p>
            <a:pPr algn="just" rtl="0">
              <a:tabLst>
                <a:tab pos="2637155" algn="ctr"/>
                <a:tab pos="5274310" algn="r"/>
                <a:tab pos="457200" algn="l"/>
              </a:tabLst>
            </a:pPr>
            <a:endParaRPr lang="en-US" sz="2800" dirty="0">
              <a:solidFill>
                <a:schemeClr val="accent6">
                  <a:lumMod val="75000"/>
                </a:schemeClr>
              </a:solidFill>
              <a:effectLst/>
              <a:latin typeface="Times New Roman"/>
              <a:ea typeface="Calibri"/>
              <a:cs typeface="Arial"/>
            </a:endParaRPr>
          </a:p>
          <a:p>
            <a:pPr algn="just" rtl="0">
              <a:tabLst>
                <a:tab pos="2637155" algn="ctr"/>
                <a:tab pos="5274310" algn="r"/>
                <a:tab pos="457200" algn="l"/>
              </a:tabLst>
            </a:pPr>
            <a:endParaRPr lang="en-US" sz="2800" dirty="0">
              <a:solidFill>
                <a:schemeClr val="accent6">
                  <a:lumMod val="75000"/>
                </a:schemeClr>
              </a:solidFill>
              <a:latin typeface="Times New Roman"/>
              <a:ea typeface="Calibri"/>
              <a:cs typeface="Arial"/>
            </a:endParaRPr>
          </a:p>
          <a:p>
            <a:pPr algn="just" rtl="0">
              <a:tabLst>
                <a:tab pos="2637155" algn="ctr"/>
                <a:tab pos="5274310" algn="r"/>
                <a:tab pos="457200" algn="l"/>
              </a:tabLst>
            </a:pPr>
            <a:endParaRPr lang="en-US" sz="2800" dirty="0">
              <a:solidFill>
                <a:schemeClr val="accent6">
                  <a:lumMod val="75000"/>
                </a:schemeClr>
              </a:solidFill>
              <a:effectLst/>
              <a:latin typeface="Times New Roman"/>
              <a:ea typeface="Calibri"/>
              <a:cs typeface="Arial"/>
            </a:endParaRPr>
          </a:p>
          <a:p>
            <a:pPr algn="just" rtl="0">
              <a:tabLst>
                <a:tab pos="2637155" algn="ctr"/>
                <a:tab pos="5274310" algn="r"/>
                <a:tab pos="457200" algn="l"/>
              </a:tabLst>
            </a:pPr>
            <a:endParaRPr lang="en-US" sz="2000" dirty="0">
              <a:solidFill>
                <a:schemeClr val="accent6">
                  <a:lumMod val="75000"/>
                </a:schemeClr>
              </a:solidFill>
              <a:effectLst/>
              <a:latin typeface="Calibri"/>
              <a:ea typeface="Calibri"/>
              <a:cs typeface="Arial"/>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124199"/>
            <a:ext cx="6781800" cy="2743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81907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09600"/>
            <a:ext cx="8229600" cy="5257800"/>
          </a:xfrm>
        </p:spPr>
        <p:txBody>
          <a:bodyPr/>
          <a:lstStyle/>
          <a:p>
            <a:pPr marL="0" lvl="0" indent="0" algn="just" rtl="0">
              <a:spcAft>
                <a:spcPts val="1200"/>
              </a:spcAft>
              <a:buNone/>
              <a:tabLst>
                <a:tab pos="2637155" algn="ctr"/>
                <a:tab pos="5274310" algn="r"/>
                <a:tab pos="457200" algn="l"/>
              </a:tabLst>
            </a:pPr>
            <a:r>
              <a:rPr lang="en-US" sz="2800" b="1" dirty="0">
                <a:solidFill>
                  <a:srgbClr val="002060"/>
                </a:solidFill>
                <a:latin typeface="Times New Roman"/>
                <a:ea typeface="Calibri"/>
                <a:cs typeface="Arial"/>
              </a:rPr>
              <a:t>  5- Cannizzaro reaction</a:t>
            </a:r>
            <a:endParaRPr lang="en-US" sz="2000" dirty="0">
              <a:solidFill>
                <a:srgbClr val="002060"/>
              </a:solidFill>
              <a:latin typeface="Calibri"/>
              <a:ea typeface="Calibri"/>
              <a:cs typeface="Arial"/>
            </a:endParaRPr>
          </a:p>
          <a:p>
            <a:pPr algn="just" rtl="0">
              <a:tabLst>
                <a:tab pos="2637155" algn="ctr"/>
                <a:tab pos="5274310" algn="r"/>
                <a:tab pos="457200" algn="l"/>
              </a:tabLst>
            </a:pPr>
            <a:r>
              <a:rPr lang="en-US" sz="2800" dirty="0">
                <a:latin typeface="Times New Roman"/>
                <a:ea typeface="Calibri"/>
                <a:cs typeface="Arial"/>
              </a:rPr>
              <a:t>  </a:t>
            </a:r>
            <a:r>
              <a:rPr lang="en-US" sz="2800" dirty="0">
                <a:solidFill>
                  <a:srgbClr val="0070C0"/>
                </a:solidFill>
                <a:latin typeface="Times New Roman"/>
                <a:ea typeface="Calibri"/>
                <a:cs typeface="Arial"/>
              </a:rPr>
              <a:t>Benzaldehyde, salicylaldehyde</a:t>
            </a:r>
            <a:r>
              <a:rPr lang="en-US" sz="2800" dirty="0">
                <a:solidFill>
                  <a:srgbClr val="002060"/>
                </a:solidFill>
                <a:latin typeface="Times New Roman"/>
                <a:ea typeface="Calibri"/>
                <a:cs typeface="Arial"/>
              </a:rPr>
              <a:t>, and </a:t>
            </a:r>
            <a:r>
              <a:rPr lang="en-US" sz="2800" dirty="0">
                <a:solidFill>
                  <a:srgbClr val="0070C0"/>
                </a:solidFill>
                <a:latin typeface="Times New Roman"/>
                <a:ea typeface="Calibri"/>
                <a:cs typeface="Arial"/>
              </a:rPr>
              <a:t>formaldehyde </a:t>
            </a:r>
            <a:r>
              <a:rPr lang="en-US" sz="2800" dirty="0">
                <a:solidFill>
                  <a:srgbClr val="002060"/>
                </a:solidFill>
                <a:latin typeface="Times New Roman"/>
                <a:ea typeface="Calibri"/>
                <a:cs typeface="Arial"/>
              </a:rPr>
              <a:t>can undergo </a:t>
            </a:r>
            <a:r>
              <a:rPr lang="en-US" sz="2800" dirty="0">
                <a:solidFill>
                  <a:srgbClr val="0070C0"/>
                </a:solidFill>
                <a:latin typeface="Times New Roman"/>
                <a:ea typeface="Calibri"/>
                <a:cs typeface="Arial"/>
              </a:rPr>
              <a:t>Cannizzaro reaction</a:t>
            </a:r>
            <a:r>
              <a:rPr lang="en-US" sz="2800" dirty="0">
                <a:solidFill>
                  <a:srgbClr val="002060"/>
                </a:solidFill>
                <a:latin typeface="Times New Roman"/>
                <a:ea typeface="Calibri"/>
                <a:cs typeface="Arial"/>
              </a:rPr>
              <a:t> because they </a:t>
            </a:r>
            <a:r>
              <a:rPr lang="en-US" sz="2800" b="1" i="1" u="sng" dirty="0">
                <a:solidFill>
                  <a:srgbClr val="FF0000"/>
                </a:solidFill>
                <a:latin typeface="Times New Roman"/>
                <a:ea typeface="Calibri"/>
                <a:cs typeface="Arial"/>
              </a:rPr>
              <a:t>do not</a:t>
            </a:r>
            <a:r>
              <a:rPr lang="en-US" sz="2800" dirty="0">
                <a:solidFill>
                  <a:srgbClr val="FF0000"/>
                </a:solidFill>
                <a:latin typeface="Times New Roman"/>
                <a:ea typeface="Calibri"/>
                <a:cs typeface="Arial"/>
              </a:rPr>
              <a:t> </a:t>
            </a:r>
            <a:r>
              <a:rPr lang="en-US" sz="2800" dirty="0">
                <a:solidFill>
                  <a:srgbClr val="002060"/>
                </a:solidFill>
                <a:latin typeface="Times New Roman"/>
                <a:ea typeface="Calibri"/>
                <a:cs typeface="Arial"/>
              </a:rPr>
              <a:t>have an </a:t>
            </a:r>
            <a:r>
              <a:rPr lang="en-US" sz="2800" dirty="0">
                <a:solidFill>
                  <a:srgbClr val="FF0000"/>
                </a:solidFill>
                <a:latin typeface="Times New Roman"/>
                <a:ea typeface="Calibri"/>
                <a:cs typeface="Arial"/>
              </a:rPr>
              <a:t>alpha hydrogen atom</a:t>
            </a:r>
            <a:r>
              <a:rPr lang="en-US" sz="2800" dirty="0">
                <a:solidFill>
                  <a:srgbClr val="002060"/>
                </a:solidFill>
                <a:latin typeface="Times New Roman"/>
                <a:ea typeface="Calibri"/>
                <a:cs typeface="Arial"/>
              </a:rPr>
              <a:t>.</a:t>
            </a:r>
          </a:p>
          <a:p>
            <a:pPr algn="just" rtl="0">
              <a:tabLst>
                <a:tab pos="2637155" algn="ctr"/>
                <a:tab pos="5274310" algn="r"/>
                <a:tab pos="457200" algn="l"/>
              </a:tabLst>
            </a:pPr>
            <a:endParaRPr lang="en-US" sz="2800" dirty="0">
              <a:solidFill>
                <a:srgbClr val="002060"/>
              </a:solidFill>
              <a:latin typeface="Times New Roman"/>
              <a:ea typeface="Calibri"/>
              <a:cs typeface="Arial"/>
            </a:endParaRPr>
          </a:p>
          <a:p>
            <a:pPr algn="just" rtl="0">
              <a:tabLst>
                <a:tab pos="2637155" algn="ctr"/>
                <a:tab pos="5274310" algn="r"/>
                <a:tab pos="457200" algn="l"/>
              </a:tabLst>
            </a:pPr>
            <a:endParaRPr lang="en-US" sz="2800" dirty="0">
              <a:solidFill>
                <a:srgbClr val="002060"/>
              </a:solidFill>
              <a:latin typeface="Times New Roman"/>
              <a:ea typeface="Calibri"/>
              <a:cs typeface="Arial"/>
            </a:endParaRPr>
          </a:p>
          <a:p>
            <a:pPr algn="just" rtl="0">
              <a:tabLst>
                <a:tab pos="2637155" algn="ctr"/>
                <a:tab pos="5274310" algn="r"/>
                <a:tab pos="457200" algn="l"/>
              </a:tabLst>
            </a:pPr>
            <a:endParaRPr lang="en-US" sz="2800" dirty="0">
              <a:solidFill>
                <a:srgbClr val="002060"/>
              </a:solidFill>
              <a:latin typeface="Times New Roman"/>
              <a:ea typeface="Calibri"/>
              <a:cs typeface="Arial"/>
            </a:endParaRPr>
          </a:p>
          <a:p>
            <a:pPr algn="just" rtl="0">
              <a:tabLst>
                <a:tab pos="2637155" algn="ctr"/>
                <a:tab pos="5274310" algn="r"/>
                <a:tab pos="457200" algn="l"/>
              </a:tabLst>
            </a:pPr>
            <a:endParaRPr lang="en-US" sz="2000" dirty="0">
              <a:solidFill>
                <a:srgbClr val="002060"/>
              </a:solidFill>
              <a:latin typeface="Calibri"/>
              <a:ea typeface="Calibri"/>
              <a:cs typeface="Arial"/>
            </a:endParaRPr>
          </a:p>
          <a:p>
            <a:pPr algn="l" rtl="0"/>
            <a:endParaRPr lang="ar-IQ" dirty="0">
              <a:solidFill>
                <a:srgbClr val="002060"/>
              </a:solidFill>
            </a:endParaRP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114674"/>
            <a:ext cx="4724400"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3084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85800"/>
            <a:ext cx="8229600" cy="5638800"/>
          </a:xfrm>
        </p:spPr>
        <p:txBody>
          <a:bodyPr/>
          <a:lstStyle/>
          <a:p>
            <a:pPr marL="109728" indent="0" algn="just" rtl="0">
              <a:buNone/>
              <a:tabLst>
                <a:tab pos="2637155" algn="ctr"/>
                <a:tab pos="5274310" algn="r"/>
                <a:tab pos="457200" algn="l"/>
              </a:tabLst>
            </a:pPr>
            <a:r>
              <a:rPr lang="en-US" sz="2800" dirty="0">
                <a:latin typeface="Times New Roman"/>
                <a:ea typeface="Calibri"/>
                <a:cs typeface="Arial"/>
              </a:rPr>
              <a:t>     </a:t>
            </a:r>
            <a:r>
              <a:rPr lang="en-US" sz="2800" dirty="0">
                <a:solidFill>
                  <a:srgbClr val="002060"/>
                </a:solidFill>
                <a:latin typeface="Times New Roman"/>
                <a:ea typeface="Calibri"/>
                <a:cs typeface="Arial"/>
              </a:rPr>
              <a:t>In this type of reactions the </a:t>
            </a:r>
            <a:r>
              <a:rPr lang="en-US" sz="2800" b="1" dirty="0">
                <a:solidFill>
                  <a:srgbClr val="002060"/>
                </a:solidFill>
                <a:latin typeface="Times New Roman"/>
                <a:ea typeface="Calibri"/>
                <a:cs typeface="Arial"/>
              </a:rPr>
              <a:t>aldehyde undergoes a self oxidation-reduction</a:t>
            </a:r>
            <a:r>
              <a:rPr lang="en-US" sz="2800" dirty="0">
                <a:solidFill>
                  <a:srgbClr val="002060"/>
                </a:solidFill>
                <a:latin typeface="Times New Roman"/>
                <a:ea typeface="Calibri"/>
                <a:cs typeface="Arial"/>
              </a:rPr>
              <a:t> in the presence of a </a:t>
            </a:r>
            <a:r>
              <a:rPr lang="en-US" sz="2800" u="sng" dirty="0">
                <a:solidFill>
                  <a:srgbClr val="FF0000"/>
                </a:solidFill>
                <a:latin typeface="Times New Roman"/>
                <a:ea typeface="Calibri"/>
                <a:cs typeface="Arial"/>
              </a:rPr>
              <a:t>strong basic medium </a:t>
            </a:r>
            <a:r>
              <a:rPr lang="en-US" sz="2800" dirty="0">
                <a:solidFill>
                  <a:srgbClr val="002060"/>
                </a:solidFill>
                <a:latin typeface="Times New Roman"/>
                <a:ea typeface="Calibri"/>
                <a:cs typeface="Arial"/>
              </a:rPr>
              <a:t>to yield a </a:t>
            </a:r>
            <a:r>
              <a:rPr lang="en-US" sz="2800" i="1" dirty="0">
                <a:solidFill>
                  <a:srgbClr val="FF0000"/>
                </a:solidFill>
                <a:latin typeface="Times New Roman"/>
                <a:ea typeface="Calibri"/>
                <a:cs typeface="Arial"/>
              </a:rPr>
              <a:t>mixture</a:t>
            </a:r>
            <a:r>
              <a:rPr lang="en-US" sz="2800" dirty="0">
                <a:solidFill>
                  <a:srgbClr val="002060"/>
                </a:solidFill>
                <a:latin typeface="Times New Roman"/>
                <a:ea typeface="Calibri"/>
                <a:cs typeface="Arial"/>
              </a:rPr>
              <a:t> of the corresponding </a:t>
            </a:r>
            <a:r>
              <a:rPr lang="en-US" sz="2800" dirty="0">
                <a:solidFill>
                  <a:srgbClr val="00B0F0"/>
                </a:solidFill>
                <a:latin typeface="Times New Roman"/>
                <a:ea typeface="Calibri"/>
                <a:cs typeface="Arial"/>
              </a:rPr>
              <a:t>alcoho</a:t>
            </a:r>
            <a:r>
              <a:rPr lang="en-US" sz="2800" dirty="0">
                <a:solidFill>
                  <a:srgbClr val="002060"/>
                </a:solidFill>
                <a:latin typeface="Times New Roman"/>
                <a:ea typeface="Calibri"/>
                <a:cs typeface="Arial"/>
              </a:rPr>
              <a:t>l and the </a:t>
            </a:r>
            <a:r>
              <a:rPr lang="en-US" sz="2800" dirty="0">
                <a:solidFill>
                  <a:srgbClr val="00B0F0"/>
                </a:solidFill>
                <a:latin typeface="Times New Roman"/>
                <a:ea typeface="Calibri"/>
                <a:cs typeface="Arial"/>
              </a:rPr>
              <a:t>salt</a:t>
            </a:r>
            <a:r>
              <a:rPr lang="en-US" sz="2800" dirty="0">
                <a:solidFill>
                  <a:srgbClr val="002060"/>
                </a:solidFill>
                <a:latin typeface="Times New Roman"/>
                <a:ea typeface="Calibri"/>
                <a:cs typeface="Arial"/>
              </a:rPr>
              <a:t> of the corresponding </a:t>
            </a:r>
            <a:r>
              <a:rPr lang="en-US" sz="2800" dirty="0">
                <a:solidFill>
                  <a:srgbClr val="00B0F0"/>
                </a:solidFill>
                <a:latin typeface="Times New Roman"/>
                <a:ea typeface="Calibri"/>
                <a:cs typeface="Arial"/>
              </a:rPr>
              <a:t>carboxylic</a:t>
            </a:r>
            <a:r>
              <a:rPr lang="en-US" sz="2800" dirty="0">
                <a:solidFill>
                  <a:srgbClr val="002060"/>
                </a:solidFill>
                <a:latin typeface="Times New Roman"/>
                <a:ea typeface="Calibri"/>
                <a:cs typeface="Arial"/>
              </a:rPr>
              <a:t> </a:t>
            </a:r>
            <a:r>
              <a:rPr lang="en-US" sz="2800" dirty="0">
                <a:solidFill>
                  <a:srgbClr val="00B0F0"/>
                </a:solidFill>
                <a:latin typeface="Times New Roman"/>
                <a:ea typeface="Calibri"/>
                <a:cs typeface="Arial"/>
              </a:rPr>
              <a:t>acid</a:t>
            </a:r>
            <a:r>
              <a:rPr lang="en-US" sz="2800" dirty="0">
                <a:solidFill>
                  <a:srgbClr val="002060"/>
                </a:solidFill>
                <a:latin typeface="Times New Roman"/>
                <a:ea typeface="Calibri"/>
                <a:cs typeface="Arial"/>
              </a:rPr>
              <a:t> (or the acid itself). </a:t>
            </a:r>
            <a:r>
              <a:rPr lang="en-US" sz="2800" b="1" i="1" dirty="0">
                <a:solidFill>
                  <a:srgbClr val="002060"/>
                </a:solidFill>
                <a:latin typeface="Times New Roman"/>
                <a:ea typeface="Calibri"/>
                <a:cs typeface="Arial"/>
              </a:rPr>
              <a:t>Therefore, one molecule of the aldehyde serves as the oxidizing agent while the other serves as the reducing agent</a:t>
            </a:r>
            <a:r>
              <a:rPr lang="en-US" sz="2800" dirty="0">
                <a:solidFill>
                  <a:srgbClr val="002060"/>
                </a:solidFill>
                <a:latin typeface="Times New Roman"/>
                <a:ea typeface="Calibri"/>
                <a:cs typeface="Arial"/>
              </a:rPr>
              <a:t>.</a:t>
            </a:r>
          </a:p>
          <a:p>
            <a:pPr algn="just" rtl="0">
              <a:tabLst>
                <a:tab pos="2637155" algn="ctr"/>
                <a:tab pos="5274310" algn="r"/>
                <a:tab pos="457200" algn="l"/>
              </a:tabLst>
            </a:pPr>
            <a:endParaRPr lang="en-US" sz="2800" dirty="0">
              <a:solidFill>
                <a:srgbClr val="002060"/>
              </a:solidFill>
              <a:latin typeface="Times New Roman"/>
              <a:ea typeface="Calibri"/>
              <a:cs typeface="Arial"/>
            </a:endParaRPr>
          </a:p>
          <a:p>
            <a:pPr algn="just" rtl="0">
              <a:tabLst>
                <a:tab pos="2637155" algn="ctr"/>
                <a:tab pos="5274310" algn="r"/>
                <a:tab pos="457200" algn="l"/>
              </a:tabLst>
            </a:pPr>
            <a:endParaRPr lang="en-US" sz="2000" dirty="0">
              <a:solidFill>
                <a:srgbClr val="002060"/>
              </a:solidFill>
              <a:latin typeface="Calibri"/>
              <a:ea typeface="Calibri"/>
              <a:cs typeface="Arial"/>
            </a:endParaRPr>
          </a:p>
          <a:p>
            <a:pPr algn="just" rtl="0">
              <a:tabLst>
                <a:tab pos="2637155" algn="ctr"/>
                <a:tab pos="5274310" algn="r"/>
                <a:tab pos="457200" algn="l"/>
              </a:tabLst>
            </a:pPr>
            <a:endParaRPr lang="en-US" sz="2000" dirty="0">
              <a:solidFill>
                <a:srgbClr val="002060"/>
              </a:solidFill>
              <a:latin typeface="Calibri"/>
              <a:ea typeface="Calibri"/>
              <a:cs typeface="Arial"/>
            </a:endParaRPr>
          </a:p>
          <a:p>
            <a:pPr algn="l" rtl="0"/>
            <a:endParaRPr lang="ar-IQ" dirty="0"/>
          </a:p>
        </p:txBody>
      </p:sp>
      <p:sp>
        <p:nvSpPr>
          <p:cNvPr id="3" name="Title 2"/>
          <p:cNvSpPr>
            <a:spLocks noGrp="1"/>
          </p:cNvSpPr>
          <p:nvPr>
            <p:ph type="title"/>
          </p:nvPr>
        </p:nvSpPr>
        <p:spPr>
          <a:xfrm>
            <a:off x="457200" y="274638"/>
            <a:ext cx="8229600" cy="106362"/>
          </a:xfrm>
        </p:spPr>
        <p:txBody>
          <a:bodyPr>
            <a:normAutofit fontScale="90000"/>
          </a:bodyPr>
          <a:lstStyle/>
          <a:p>
            <a:endParaRPr lang="ar-IQ"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114800"/>
            <a:ext cx="7467600" cy="213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96598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9091"/>
          </a:xfrm>
        </p:spPr>
        <p:txBody>
          <a:bodyPr/>
          <a:lstStyle/>
          <a:p>
            <a:pPr marL="109728" indent="0" algn="l">
              <a:spcAft>
                <a:spcPts val="1000"/>
              </a:spcAft>
              <a:buNone/>
            </a:pPr>
            <a:r>
              <a:rPr lang="en-US" sz="3600" dirty="0">
                <a:solidFill>
                  <a:srgbClr val="FF0000"/>
                </a:solidFill>
                <a:latin typeface="Haettenschweiler"/>
                <a:ea typeface="Times New Roman"/>
                <a:cs typeface="Times New Roman"/>
              </a:rPr>
              <a:t>   Procedure  </a:t>
            </a:r>
            <a:endParaRPr lang="en-US" sz="3200" b="1" u="dbl" dirty="0">
              <a:latin typeface="Times New Roman"/>
              <a:ea typeface="Times New Roman"/>
            </a:endParaRPr>
          </a:p>
          <a:p>
            <a:pPr algn="just" rtl="0"/>
            <a:r>
              <a:rPr lang="en-US" sz="2800" dirty="0">
                <a:latin typeface="Times New Roman"/>
                <a:ea typeface="Calibri"/>
              </a:rPr>
              <a:t>  </a:t>
            </a:r>
            <a:r>
              <a:rPr lang="en-US" sz="2800" dirty="0">
                <a:solidFill>
                  <a:srgbClr val="002060"/>
                </a:solidFill>
                <a:latin typeface="Times New Roman"/>
                <a:ea typeface="Calibri"/>
              </a:rPr>
              <a:t>To few drops of </a:t>
            </a:r>
            <a:r>
              <a:rPr lang="en-US" sz="2800" dirty="0">
                <a:solidFill>
                  <a:srgbClr val="0070C0"/>
                </a:solidFill>
                <a:latin typeface="Times New Roman"/>
                <a:ea typeface="Calibri"/>
              </a:rPr>
              <a:t>benzaldehyde</a:t>
            </a:r>
            <a:r>
              <a:rPr lang="en-US" sz="2800" dirty="0">
                <a:solidFill>
                  <a:srgbClr val="002060"/>
                </a:solidFill>
                <a:latin typeface="Times New Roman"/>
                <a:ea typeface="Calibri"/>
              </a:rPr>
              <a:t> (or the other aldehydes) add 0.5 mL of 30% </a:t>
            </a:r>
            <a:r>
              <a:rPr lang="en-US" sz="2800" dirty="0">
                <a:solidFill>
                  <a:srgbClr val="0070C0"/>
                </a:solidFill>
                <a:latin typeface="Times New Roman"/>
                <a:ea typeface="Calibri"/>
              </a:rPr>
              <a:t>sodium hydroxide </a:t>
            </a:r>
            <a:r>
              <a:rPr lang="en-US" sz="2800" dirty="0">
                <a:solidFill>
                  <a:srgbClr val="002060"/>
                </a:solidFill>
                <a:latin typeface="Times New Roman"/>
                <a:ea typeface="Calibri"/>
              </a:rPr>
              <a:t>solution and </a:t>
            </a:r>
            <a:r>
              <a:rPr lang="en-US" sz="2800" dirty="0">
                <a:solidFill>
                  <a:srgbClr val="0070C0"/>
                </a:solidFill>
                <a:latin typeface="Times New Roman"/>
                <a:ea typeface="Calibri"/>
              </a:rPr>
              <a:t>heat</a:t>
            </a:r>
            <a:r>
              <a:rPr lang="en-US" sz="2800" dirty="0">
                <a:solidFill>
                  <a:srgbClr val="002060"/>
                </a:solidFill>
                <a:latin typeface="Times New Roman"/>
                <a:ea typeface="Calibri"/>
              </a:rPr>
              <a:t> gently on a water bath with shaking for </a:t>
            </a:r>
            <a:r>
              <a:rPr lang="en-US" sz="2800" dirty="0">
                <a:solidFill>
                  <a:srgbClr val="0070C0"/>
                </a:solidFill>
                <a:latin typeface="Times New Roman"/>
                <a:ea typeface="Calibri"/>
              </a:rPr>
              <a:t>five minutes</a:t>
            </a:r>
            <a:r>
              <a:rPr lang="en-US" sz="2800" dirty="0">
                <a:solidFill>
                  <a:srgbClr val="002060"/>
                </a:solidFill>
                <a:latin typeface="Times New Roman"/>
                <a:ea typeface="Calibri"/>
              </a:rPr>
              <a:t>. A precipitate of </a:t>
            </a:r>
            <a:r>
              <a:rPr lang="en-US" sz="2800" dirty="0">
                <a:solidFill>
                  <a:srgbClr val="FF0000"/>
                </a:solidFill>
                <a:latin typeface="Times New Roman"/>
                <a:ea typeface="Calibri"/>
              </a:rPr>
              <a:t>sodium benzoate </a:t>
            </a:r>
            <a:r>
              <a:rPr lang="en-US" sz="2800" dirty="0">
                <a:solidFill>
                  <a:srgbClr val="002060"/>
                </a:solidFill>
                <a:latin typeface="Times New Roman"/>
                <a:ea typeface="Calibri"/>
              </a:rPr>
              <a:t>is produced. </a:t>
            </a:r>
            <a:r>
              <a:rPr lang="en-US" sz="2800" b="1" i="1" dirty="0">
                <a:solidFill>
                  <a:srgbClr val="002060"/>
                </a:solidFill>
                <a:latin typeface="Times New Roman"/>
                <a:ea typeface="Calibri"/>
              </a:rPr>
              <a:t>Dissolve this precipitate by adding few drops of distilled water</a:t>
            </a:r>
            <a:r>
              <a:rPr lang="en-US" sz="2800" dirty="0">
                <a:solidFill>
                  <a:srgbClr val="002060"/>
                </a:solidFill>
                <a:latin typeface="Times New Roman"/>
                <a:ea typeface="Calibri"/>
              </a:rPr>
              <a:t>, and then add drops of concentrated </a:t>
            </a:r>
            <a:r>
              <a:rPr lang="en-US" sz="2800" dirty="0">
                <a:solidFill>
                  <a:srgbClr val="0070C0"/>
                </a:solidFill>
                <a:latin typeface="Times New Roman"/>
                <a:ea typeface="Calibri"/>
              </a:rPr>
              <a:t>hydrochloric acid </a:t>
            </a:r>
            <a:r>
              <a:rPr lang="en-US" sz="2800" dirty="0">
                <a:solidFill>
                  <a:srgbClr val="002060"/>
                </a:solidFill>
                <a:latin typeface="Times New Roman"/>
                <a:ea typeface="Calibri"/>
              </a:rPr>
              <a:t>to liberate </a:t>
            </a:r>
            <a:r>
              <a:rPr lang="en-US" sz="2800" dirty="0">
                <a:solidFill>
                  <a:srgbClr val="FF0000"/>
                </a:solidFill>
                <a:latin typeface="Times New Roman"/>
                <a:ea typeface="Calibri"/>
              </a:rPr>
              <a:t>benzoic acid </a:t>
            </a:r>
            <a:r>
              <a:rPr lang="en-US" sz="2800" dirty="0">
                <a:solidFill>
                  <a:srgbClr val="002060"/>
                </a:solidFill>
                <a:latin typeface="Times New Roman"/>
                <a:ea typeface="Calibri"/>
              </a:rPr>
              <a:t>as a </a:t>
            </a:r>
            <a:r>
              <a:rPr lang="en-US" sz="2800" dirty="0">
                <a:solidFill>
                  <a:srgbClr val="0070C0"/>
                </a:solidFill>
                <a:latin typeface="Times New Roman"/>
                <a:ea typeface="Calibri"/>
              </a:rPr>
              <a:t>white precipitate</a:t>
            </a:r>
            <a:endParaRPr lang="ar-IQ" dirty="0">
              <a:solidFill>
                <a:srgbClr val="0070C0"/>
              </a:solidFill>
            </a:endParaRPr>
          </a:p>
        </p:txBody>
      </p:sp>
    </p:spTree>
    <p:extLst>
      <p:ext uri="{BB962C8B-B14F-4D97-AF65-F5344CB8AC3E}">
        <p14:creationId xmlns:p14="http://schemas.microsoft.com/office/powerpoint/2010/main" val="12711641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291"/>
          </a:xfrm>
        </p:spPr>
        <p:txBody>
          <a:bodyPr>
            <a:normAutofit fontScale="92500"/>
          </a:bodyPr>
          <a:lstStyle/>
          <a:p>
            <a:pPr marL="109728" indent="0" algn="l" rtl="0">
              <a:buNone/>
            </a:pPr>
            <a:r>
              <a:rPr lang="en-US" sz="2800" dirty="0">
                <a:solidFill>
                  <a:srgbClr val="002060"/>
                </a:solidFill>
                <a:latin typeface="Times New Roman" pitchFamily="18" charset="0"/>
                <a:cs typeface="Times New Roman" pitchFamily="18" charset="0"/>
              </a:rPr>
              <a:t> </a:t>
            </a:r>
          </a:p>
          <a:p>
            <a:pPr marL="109728" indent="0" algn="just" rtl="0">
              <a:buNone/>
            </a:pPr>
            <a:r>
              <a:rPr lang="en-US" sz="2800" dirty="0">
                <a:solidFill>
                  <a:srgbClr val="002060"/>
                </a:solidFill>
                <a:latin typeface="Times New Roman" pitchFamily="18" charset="0"/>
                <a:cs typeface="Times New Roman" pitchFamily="18" charset="0"/>
              </a:rPr>
              <a:t>   The other product is </a:t>
            </a:r>
            <a:r>
              <a:rPr lang="en-US" sz="2800" dirty="0">
                <a:solidFill>
                  <a:srgbClr val="0070C0"/>
                </a:solidFill>
                <a:latin typeface="Times New Roman" pitchFamily="18" charset="0"/>
                <a:cs typeface="Times New Roman" pitchFamily="18" charset="0"/>
              </a:rPr>
              <a:t>benzylalcohol</a:t>
            </a:r>
            <a:r>
              <a:rPr lang="en-US" sz="2800" dirty="0">
                <a:solidFill>
                  <a:srgbClr val="002060"/>
                </a:solidFill>
                <a:latin typeface="Times New Roman" pitchFamily="18" charset="0"/>
                <a:cs typeface="Times New Roman" pitchFamily="18" charset="0"/>
              </a:rPr>
              <a:t> which is liquid (immisible with water) and can not be recoginized easily.</a:t>
            </a:r>
          </a:p>
          <a:p>
            <a:pPr marL="109728" indent="0" algn="just" rtl="0">
              <a:buNone/>
            </a:pPr>
            <a:endParaRPr lang="en-US" sz="2800" dirty="0">
              <a:solidFill>
                <a:srgbClr val="002060"/>
              </a:solidFill>
              <a:latin typeface="Times New Roman" pitchFamily="18" charset="0"/>
              <a:cs typeface="Times New Roman" pitchFamily="18" charset="0"/>
            </a:endParaRPr>
          </a:p>
          <a:p>
            <a:pPr marL="109728" indent="0" algn="just" rtl="0">
              <a:buNone/>
              <a:tabLst>
                <a:tab pos="2637155" algn="ctr"/>
                <a:tab pos="5274310" algn="r"/>
                <a:tab pos="457200" algn="l"/>
              </a:tabLst>
            </a:pPr>
            <a:r>
              <a:rPr lang="en-US" sz="2800" dirty="0">
                <a:solidFill>
                  <a:schemeClr val="accent4">
                    <a:lumMod val="50000"/>
                  </a:schemeClr>
                </a:solidFill>
                <a:latin typeface="Times New Roman"/>
                <a:ea typeface="Calibri"/>
                <a:cs typeface="Arial"/>
              </a:rPr>
              <a:t>   As mentioned earlier </a:t>
            </a:r>
            <a:r>
              <a:rPr lang="en-US" sz="2800" b="1" u="sng" dirty="0">
                <a:solidFill>
                  <a:schemeClr val="accent4">
                    <a:lumMod val="50000"/>
                  </a:schemeClr>
                </a:solidFill>
                <a:latin typeface="Times New Roman"/>
                <a:ea typeface="Calibri"/>
                <a:cs typeface="Arial"/>
              </a:rPr>
              <a:t>formaldehyde can undergo </a:t>
            </a:r>
            <a:r>
              <a:rPr lang="en-US" sz="2800" dirty="0">
                <a:solidFill>
                  <a:schemeClr val="accent4">
                    <a:lumMod val="50000"/>
                  </a:schemeClr>
                </a:solidFill>
                <a:latin typeface="Times New Roman"/>
                <a:ea typeface="Calibri"/>
                <a:cs typeface="Arial"/>
              </a:rPr>
              <a:t>this reaction; however, this reaction </a:t>
            </a:r>
            <a:r>
              <a:rPr lang="en-US" sz="2800" b="1" dirty="0">
                <a:solidFill>
                  <a:schemeClr val="accent4">
                    <a:lumMod val="50000"/>
                  </a:schemeClr>
                </a:solidFill>
                <a:latin typeface="Times New Roman"/>
                <a:ea typeface="Calibri"/>
                <a:cs typeface="Arial"/>
              </a:rPr>
              <a:t>can't</a:t>
            </a:r>
            <a:r>
              <a:rPr lang="en-US" sz="2800" dirty="0">
                <a:solidFill>
                  <a:schemeClr val="accent4">
                    <a:lumMod val="50000"/>
                  </a:schemeClr>
                </a:solidFill>
                <a:latin typeface="Times New Roman"/>
                <a:ea typeface="Calibri"/>
                <a:cs typeface="Arial"/>
              </a:rPr>
              <a:t> be relied on for testing formaldehyde </a:t>
            </a:r>
            <a:r>
              <a:rPr lang="en-US" sz="2800" b="1" i="1" dirty="0">
                <a:solidFill>
                  <a:schemeClr val="accent4">
                    <a:lumMod val="50000"/>
                  </a:schemeClr>
                </a:solidFill>
                <a:latin typeface="Times New Roman"/>
                <a:ea typeface="Calibri"/>
                <a:cs typeface="Arial"/>
              </a:rPr>
              <a:t>since the acid produced, formic acid, and the alcohol  produced,methanol, both of them are liquids (both are missible with water) that can't be observed separately  </a:t>
            </a:r>
            <a:r>
              <a:rPr lang="en-US" sz="2800" dirty="0">
                <a:solidFill>
                  <a:schemeClr val="accent4">
                    <a:lumMod val="50000"/>
                  </a:schemeClr>
                </a:solidFill>
                <a:latin typeface="Times New Roman"/>
                <a:ea typeface="Calibri"/>
                <a:cs typeface="Arial"/>
              </a:rPr>
              <a:t>as compared to the </a:t>
            </a:r>
            <a:r>
              <a:rPr lang="en-US" sz="2800" b="1" dirty="0">
                <a:solidFill>
                  <a:schemeClr val="accent4">
                    <a:lumMod val="50000"/>
                  </a:schemeClr>
                </a:solidFill>
                <a:latin typeface="Times New Roman"/>
                <a:ea typeface="Calibri"/>
                <a:cs typeface="Arial"/>
              </a:rPr>
              <a:t>solid benzoic acid resulted from benzaldehyde.</a:t>
            </a:r>
            <a:endParaRPr lang="en-US" sz="2000" b="1" dirty="0">
              <a:solidFill>
                <a:schemeClr val="accent4">
                  <a:lumMod val="50000"/>
                </a:schemeClr>
              </a:solidFill>
              <a:latin typeface="Calibri"/>
              <a:ea typeface="Calibri"/>
              <a:cs typeface="Arial"/>
            </a:endParaRPr>
          </a:p>
          <a:p>
            <a:pPr marL="109728" indent="0" algn="just" rtl="0">
              <a:buNone/>
              <a:tabLst>
                <a:tab pos="2637155" algn="ctr"/>
                <a:tab pos="5274310" algn="r"/>
                <a:tab pos="457200" algn="l"/>
              </a:tabLst>
            </a:pPr>
            <a:r>
              <a:rPr lang="en-US" sz="2800" dirty="0">
                <a:solidFill>
                  <a:schemeClr val="accent4">
                    <a:lumMod val="50000"/>
                  </a:schemeClr>
                </a:solidFill>
                <a:latin typeface="Times New Roman"/>
                <a:ea typeface="Calibri"/>
                <a:cs typeface="Arial"/>
              </a:rPr>
              <a:t> </a:t>
            </a:r>
            <a:endParaRPr lang="en-US" sz="2000" dirty="0">
              <a:solidFill>
                <a:schemeClr val="accent4">
                  <a:lumMod val="50000"/>
                </a:schemeClr>
              </a:solidFill>
              <a:latin typeface="Calibri"/>
              <a:ea typeface="Calibri"/>
              <a:cs typeface="Arial"/>
            </a:endParaRPr>
          </a:p>
          <a:p>
            <a:pPr marL="109728" indent="0" algn="l" rtl="0">
              <a:buNone/>
            </a:pPr>
            <a:endParaRPr lang="ar-IQ" sz="2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7992357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8600"/>
            <a:ext cx="8229600" cy="4788091"/>
          </a:xfrm>
        </p:spPr>
        <p:txBody>
          <a:bodyPr/>
          <a:lstStyle/>
          <a:p>
            <a:pPr algn="just" rtl="0">
              <a:tabLst>
                <a:tab pos="2637155" algn="ctr"/>
                <a:tab pos="5274310" algn="r"/>
                <a:tab pos="457200" algn="l"/>
              </a:tabLst>
            </a:pPr>
            <a:r>
              <a:rPr lang="en-US" sz="2800" dirty="0">
                <a:solidFill>
                  <a:srgbClr val="002060"/>
                </a:solidFill>
                <a:latin typeface="Times New Roman"/>
                <a:ea typeface="Calibri"/>
                <a:cs typeface="Arial"/>
              </a:rPr>
              <a:t>Both aldehydes and ketones contain the carbonyl group,   </a:t>
            </a:r>
            <a:r>
              <a:rPr lang="en-US" sz="2800" b="1" dirty="0">
                <a:solidFill>
                  <a:srgbClr val="002060"/>
                </a:solidFill>
                <a:latin typeface="Times New Roman"/>
                <a:ea typeface="Calibri"/>
                <a:cs typeface="Arial"/>
              </a:rPr>
              <a:t>C=O</a:t>
            </a:r>
            <a:r>
              <a:rPr lang="en-US" sz="2800" dirty="0">
                <a:solidFill>
                  <a:srgbClr val="002060"/>
                </a:solidFill>
              </a:rPr>
              <a:t>	</a:t>
            </a:r>
            <a:r>
              <a:rPr lang="en-US" sz="2800" dirty="0">
                <a:solidFill>
                  <a:srgbClr val="002060"/>
                </a:solidFill>
                <a:latin typeface="Times New Roman"/>
                <a:ea typeface="Calibri"/>
                <a:cs typeface="Arial"/>
              </a:rPr>
              <a:t>	, and are often referred to collectively as carbonyl compounds. It is this carbonyl group that largely determines the chief chemical and physical properties of aldehydes and ketones.</a:t>
            </a:r>
            <a:endParaRPr lang="en-US" sz="2000" dirty="0">
              <a:solidFill>
                <a:srgbClr val="002060"/>
              </a:solidFill>
              <a:latin typeface="Calibri"/>
              <a:ea typeface="Calibri"/>
              <a:cs typeface="Arial"/>
            </a:endParaRPr>
          </a:p>
          <a:p>
            <a:endParaRPr lang="ar-IQ" dirty="0">
              <a:solidFill>
                <a:schemeClr val="accent5">
                  <a:lumMod val="75000"/>
                </a:schemeClr>
              </a:solidFill>
            </a:endParaRPr>
          </a:p>
        </p:txBody>
      </p:sp>
      <p:pic>
        <p:nvPicPr>
          <p:cNvPr id="4" name="Picture 3">
            <a:extLst>
              <a:ext uri="{FF2B5EF4-FFF2-40B4-BE49-F238E27FC236}">
                <a16:creationId xmlns:a16="http://schemas.microsoft.com/office/drawing/2014/main" id="{814A1875-324E-4A6C-BFBE-4C4B9A1DA5CC}"/>
              </a:ext>
            </a:extLst>
          </p:cNvPr>
          <p:cNvPicPr>
            <a:picLocks noChangeAspect="1"/>
          </p:cNvPicPr>
          <p:nvPr/>
        </p:nvPicPr>
        <p:blipFill>
          <a:blip r:embed="rId2"/>
          <a:stretch>
            <a:fillRect/>
          </a:stretch>
        </p:blipFill>
        <p:spPr>
          <a:xfrm>
            <a:off x="990600" y="2622645"/>
            <a:ext cx="7467600" cy="4230991"/>
          </a:xfrm>
          <a:prstGeom prst="rect">
            <a:avLst/>
          </a:prstGeom>
        </p:spPr>
      </p:pic>
    </p:spTree>
    <p:extLst>
      <p:ext uri="{BB962C8B-B14F-4D97-AF65-F5344CB8AC3E}">
        <p14:creationId xmlns:p14="http://schemas.microsoft.com/office/powerpoint/2010/main" val="29356726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4525963"/>
          </a:xfrm>
        </p:spPr>
        <p:txBody>
          <a:bodyPr/>
          <a:lstStyle/>
          <a:p>
            <a:pPr marL="109728" indent="0" algn="just" rtl="0">
              <a:buNone/>
            </a:pPr>
            <a:r>
              <a:rPr lang="en-US" dirty="0">
                <a:solidFill>
                  <a:srgbClr val="002060"/>
                </a:solidFill>
              </a:rPr>
              <a:t>  Aldehydes and ketones differ from alcohols in having </a:t>
            </a:r>
            <a:r>
              <a:rPr lang="en-US" b="1" i="1" dirty="0">
                <a:solidFill>
                  <a:srgbClr val="002060"/>
                </a:solidFill>
              </a:rPr>
              <a:t>two less hydrogen atoms</a:t>
            </a:r>
            <a:r>
              <a:rPr lang="en-US" dirty="0">
                <a:solidFill>
                  <a:srgbClr val="002060"/>
                </a:solidFill>
              </a:rPr>
              <a:t>. Removal of these two hydrogens from a </a:t>
            </a:r>
            <a:r>
              <a:rPr lang="en-US" i="1" dirty="0">
                <a:solidFill>
                  <a:srgbClr val="002060"/>
                </a:solidFill>
              </a:rPr>
              <a:t>primary alcohol </a:t>
            </a:r>
            <a:r>
              <a:rPr lang="en-US" dirty="0">
                <a:solidFill>
                  <a:srgbClr val="002060"/>
                </a:solidFill>
              </a:rPr>
              <a:t>as a result of oxidation yields an </a:t>
            </a:r>
            <a:r>
              <a:rPr lang="en-US" i="1" dirty="0">
                <a:solidFill>
                  <a:srgbClr val="002060"/>
                </a:solidFill>
              </a:rPr>
              <a:t>aldehyde</a:t>
            </a:r>
            <a:r>
              <a:rPr lang="en-US" dirty="0">
                <a:solidFill>
                  <a:srgbClr val="002060"/>
                </a:solidFill>
              </a:rPr>
              <a:t>; where as their removal from a </a:t>
            </a:r>
            <a:r>
              <a:rPr lang="en-US" i="1" dirty="0">
                <a:solidFill>
                  <a:srgbClr val="002060"/>
                </a:solidFill>
              </a:rPr>
              <a:t>secondary alcohol </a:t>
            </a:r>
            <a:r>
              <a:rPr lang="en-US" dirty="0">
                <a:solidFill>
                  <a:srgbClr val="002060"/>
                </a:solidFill>
              </a:rPr>
              <a:t>gives a </a:t>
            </a:r>
            <a:r>
              <a:rPr lang="en-US" i="1" dirty="0">
                <a:solidFill>
                  <a:srgbClr val="002060"/>
                </a:solidFill>
              </a:rPr>
              <a:t>ketone.</a:t>
            </a:r>
            <a:r>
              <a:rPr lang="en-US" dirty="0">
                <a:solidFill>
                  <a:srgbClr val="002060"/>
                </a:solidFill>
              </a:rPr>
              <a:t> The relation between these carbonyl compounds and alcohols is, therefore, oxidation-reduction relation. Tertiary alcohols can’t undergo this reaction.</a:t>
            </a:r>
            <a:endParaRPr lang="ar-IQ" dirty="0">
              <a:solidFill>
                <a:srgbClr val="002060"/>
              </a:solidFill>
            </a:endParaRPr>
          </a:p>
        </p:txBody>
      </p:sp>
    </p:spTree>
    <p:extLst>
      <p:ext uri="{BB962C8B-B14F-4D97-AF65-F5344CB8AC3E}">
        <p14:creationId xmlns:p14="http://schemas.microsoft.com/office/powerpoint/2010/main" val="14678096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lstStyle/>
          <a:p>
            <a:pPr marL="342900" lvl="0" indent="-342900" algn="just" rtl="0">
              <a:buFont typeface="Symbol"/>
              <a:buChar char=""/>
              <a:tabLst>
                <a:tab pos="2637155" algn="ctr"/>
                <a:tab pos="5274310" algn="r"/>
                <a:tab pos="457200" algn="l"/>
              </a:tabLst>
            </a:pPr>
            <a:r>
              <a:rPr lang="en-US" sz="2800" dirty="0">
                <a:solidFill>
                  <a:schemeClr val="accent5">
                    <a:lumMod val="75000"/>
                  </a:schemeClr>
                </a:solidFill>
                <a:latin typeface="Times New Roman"/>
                <a:ea typeface="Calibri"/>
                <a:cs typeface="Arial"/>
              </a:rPr>
              <a:t>    All aldehydes and ketones are liquids except formaldehyde, which is gas (boiling point -21˚C), and benzophenone, which is solid (melting point 48˚C). Formaldehyde is handled either as an aqueous solution (</a:t>
            </a:r>
            <a:r>
              <a:rPr lang="en-US" sz="2800" i="1" dirty="0">
                <a:solidFill>
                  <a:schemeClr val="accent5">
                    <a:lumMod val="75000"/>
                  </a:schemeClr>
                </a:solidFill>
                <a:latin typeface="Times New Roman"/>
                <a:ea typeface="Calibri"/>
                <a:cs typeface="Arial"/>
              </a:rPr>
              <a:t>formalin</a:t>
            </a:r>
            <a:r>
              <a:rPr lang="en-US" sz="2800" dirty="0">
                <a:solidFill>
                  <a:schemeClr val="accent5">
                    <a:lumMod val="75000"/>
                  </a:schemeClr>
                </a:solidFill>
                <a:latin typeface="Times New Roman"/>
                <a:ea typeface="Calibri"/>
                <a:cs typeface="Arial"/>
              </a:rPr>
              <a:t>, an aqueous solution of 40% formaldehyde and 15% methanol.) or as one of its solid polymers: paraformaldehyde, (CH</a:t>
            </a:r>
            <a:r>
              <a:rPr lang="en-US" sz="2800" baseline="-25000" dirty="0">
                <a:solidFill>
                  <a:schemeClr val="accent5">
                    <a:lumMod val="75000"/>
                  </a:schemeClr>
                </a:solidFill>
                <a:latin typeface="Times New Roman"/>
                <a:ea typeface="Calibri"/>
                <a:cs typeface="Arial"/>
              </a:rPr>
              <a:t>2</a:t>
            </a:r>
            <a:r>
              <a:rPr lang="en-US" sz="2800" dirty="0">
                <a:solidFill>
                  <a:schemeClr val="accent5">
                    <a:lumMod val="75000"/>
                  </a:schemeClr>
                </a:solidFill>
                <a:latin typeface="Times New Roman"/>
                <a:ea typeface="Calibri"/>
                <a:cs typeface="Arial"/>
              </a:rPr>
              <a:t>O)</a:t>
            </a:r>
            <a:r>
              <a:rPr lang="en-US" sz="2800" baseline="-25000" dirty="0">
                <a:solidFill>
                  <a:schemeClr val="accent5">
                    <a:lumMod val="75000"/>
                  </a:schemeClr>
                </a:solidFill>
                <a:latin typeface="Times New Roman"/>
                <a:ea typeface="Calibri"/>
                <a:cs typeface="Arial"/>
              </a:rPr>
              <a:t>n</a:t>
            </a:r>
            <a:r>
              <a:rPr lang="en-US" sz="2800" dirty="0">
                <a:solidFill>
                  <a:schemeClr val="accent5">
                    <a:lumMod val="75000"/>
                  </a:schemeClr>
                </a:solidFill>
                <a:latin typeface="Times New Roman"/>
                <a:ea typeface="Calibri"/>
                <a:cs typeface="Arial"/>
              </a:rPr>
              <a:t>, or trioxane, (CH</a:t>
            </a:r>
            <a:r>
              <a:rPr lang="en-US" sz="2800" baseline="-25000" dirty="0">
                <a:solidFill>
                  <a:schemeClr val="accent5">
                    <a:lumMod val="75000"/>
                  </a:schemeClr>
                </a:solidFill>
                <a:latin typeface="Times New Roman"/>
                <a:ea typeface="Calibri"/>
                <a:cs typeface="Arial"/>
              </a:rPr>
              <a:t>2</a:t>
            </a:r>
            <a:r>
              <a:rPr lang="en-US" sz="2800" dirty="0">
                <a:solidFill>
                  <a:schemeClr val="accent5">
                    <a:lumMod val="75000"/>
                  </a:schemeClr>
                </a:solidFill>
                <a:latin typeface="Times New Roman"/>
                <a:ea typeface="Calibri"/>
                <a:cs typeface="Arial"/>
              </a:rPr>
              <a:t>O)</a:t>
            </a:r>
            <a:r>
              <a:rPr lang="en-US" sz="2800" baseline="-25000" dirty="0">
                <a:solidFill>
                  <a:schemeClr val="accent5">
                    <a:lumMod val="75000"/>
                  </a:schemeClr>
                </a:solidFill>
                <a:latin typeface="Times New Roman"/>
                <a:ea typeface="Calibri"/>
                <a:cs typeface="Arial"/>
              </a:rPr>
              <a:t>3</a:t>
            </a:r>
            <a:r>
              <a:rPr lang="en-US" sz="2800" dirty="0">
                <a:solidFill>
                  <a:schemeClr val="accent5">
                    <a:lumMod val="75000"/>
                  </a:schemeClr>
                </a:solidFill>
                <a:latin typeface="Times New Roman"/>
                <a:ea typeface="Calibri"/>
                <a:cs typeface="Arial"/>
              </a:rPr>
              <a:t>.</a:t>
            </a:r>
            <a:endParaRPr lang="en-US" sz="2000" dirty="0">
              <a:solidFill>
                <a:schemeClr val="accent5">
                  <a:lumMod val="75000"/>
                </a:schemeClr>
              </a:solidFill>
              <a:latin typeface="Calibri"/>
              <a:ea typeface="Calibri"/>
              <a:cs typeface="Arial"/>
            </a:endParaRPr>
          </a:p>
          <a:p>
            <a:endParaRPr lang="ar-IQ" dirty="0"/>
          </a:p>
        </p:txBody>
      </p:sp>
      <p:sp>
        <p:nvSpPr>
          <p:cNvPr id="3" name="Title 2"/>
          <p:cNvSpPr>
            <a:spLocks noGrp="1"/>
          </p:cNvSpPr>
          <p:nvPr>
            <p:ph type="title"/>
          </p:nvPr>
        </p:nvSpPr>
        <p:spPr>
          <a:xfrm>
            <a:off x="457200" y="274638"/>
            <a:ext cx="8229600" cy="868362"/>
          </a:xfrm>
        </p:spPr>
        <p:txBody>
          <a:bodyPr>
            <a:normAutofit fontScale="90000"/>
          </a:bodyPr>
          <a:lstStyle/>
          <a:p>
            <a:pPr marL="365760" lvl="0" indent="-256032" rtl="0">
              <a:lnSpc>
                <a:spcPct val="115000"/>
              </a:lnSpc>
              <a:spcBef>
                <a:spcPts val="1200"/>
              </a:spcBef>
              <a:spcAft>
                <a:spcPts val="1000"/>
              </a:spcAft>
            </a:pPr>
            <a:r>
              <a:rPr lang="en-US" sz="3200" u="dbl" dirty="0">
                <a:solidFill>
                  <a:srgbClr val="33339A"/>
                </a:solidFill>
                <a:effectLst/>
                <a:latin typeface="TimesNewRoman,Bold"/>
                <a:ea typeface="Calibri"/>
                <a:cs typeface="TimesNewRoman,Bold"/>
              </a:rPr>
              <a:t>Physical properties</a:t>
            </a:r>
            <a:br>
              <a:rPr lang="en-US" sz="2000" b="0" dirty="0">
                <a:solidFill>
                  <a:prstClr val="black"/>
                </a:solidFill>
                <a:effectLst/>
                <a:latin typeface="Calibri"/>
                <a:ea typeface="Calibri"/>
                <a:cs typeface="Arial"/>
              </a:rPr>
            </a:br>
            <a:endParaRPr lang="ar-IQ" dirty="0"/>
          </a:p>
        </p:txBody>
      </p:sp>
    </p:spTree>
    <p:extLst>
      <p:ext uri="{BB962C8B-B14F-4D97-AF65-F5344CB8AC3E}">
        <p14:creationId xmlns:p14="http://schemas.microsoft.com/office/powerpoint/2010/main" val="17469500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4525963"/>
          </a:xfrm>
        </p:spPr>
        <p:txBody>
          <a:bodyPr>
            <a:normAutofit/>
          </a:bodyPr>
          <a:lstStyle/>
          <a:p>
            <a:pPr algn="just" rtl="0"/>
            <a:r>
              <a:rPr lang="en-US" dirty="0"/>
              <a:t> </a:t>
            </a:r>
            <a:r>
              <a:rPr lang="en-US" dirty="0">
                <a:solidFill>
                  <a:schemeClr val="accent5">
                    <a:lumMod val="75000"/>
                  </a:schemeClr>
                </a:solidFill>
              </a:rPr>
              <a:t>Low molecular weight aldehydes and ketones (less than 5 carbons) are appreciably soluble in water, although they do not have the ability to form hydrogen bonds (unlike alcohols), aromatic ones are insoluble in water, and all of them are soluble in organic solvents.</a:t>
            </a:r>
          </a:p>
          <a:p>
            <a:pPr algn="just" rtl="0"/>
            <a:endParaRPr lang="en-US" dirty="0">
              <a:solidFill>
                <a:schemeClr val="accent5">
                  <a:lumMod val="75000"/>
                </a:schemeClr>
              </a:solidFill>
            </a:endParaRPr>
          </a:p>
          <a:p>
            <a:pPr algn="just" rtl="0"/>
            <a:r>
              <a:rPr lang="en-US" dirty="0">
                <a:solidFill>
                  <a:schemeClr val="accent5">
                    <a:lumMod val="75000"/>
                  </a:schemeClr>
                </a:solidFill>
              </a:rPr>
              <a:t> They are colorless except benzaldehyde, which has a pale yellow colour (due to oxidation) with a characteristic odour.</a:t>
            </a:r>
            <a:endParaRPr lang="ar-IQ" dirty="0">
              <a:solidFill>
                <a:schemeClr val="accent5">
                  <a:lumMod val="75000"/>
                </a:schemeClr>
              </a:solidFill>
            </a:endParaRPr>
          </a:p>
        </p:txBody>
      </p:sp>
    </p:spTree>
    <p:extLst>
      <p:ext uri="{BB962C8B-B14F-4D97-AF65-F5344CB8AC3E}">
        <p14:creationId xmlns:p14="http://schemas.microsoft.com/office/powerpoint/2010/main" val="34111170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016691"/>
          </a:xfrm>
        </p:spPr>
        <p:txBody>
          <a:bodyPr/>
          <a:lstStyle/>
          <a:p>
            <a:pPr algn="just" rtl="0"/>
            <a:r>
              <a:rPr lang="en-US" dirty="0">
                <a:solidFill>
                  <a:schemeClr val="accent5">
                    <a:lumMod val="75000"/>
                  </a:schemeClr>
                </a:solidFill>
              </a:rPr>
              <a:t> The boiling points of aldehydes and ketones are lower than those of the alcohols from which they are derived; isopropyl alcohol boils at 82.5˚C while its oxidation product, acetone, boils at 56˚C, ethanol boils at 78˚C while its oxidation product, acetaldehyde, boils at 21˚C.</a:t>
            </a:r>
          </a:p>
          <a:p>
            <a:pPr algn="just" rtl="0"/>
            <a:endParaRPr lang="en-US" dirty="0">
              <a:solidFill>
                <a:schemeClr val="accent5">
                  <a:lumMod val="75000"/>
                </a:schemeClr>
              </a:solidFill>
            </a:endParaRPr>
          </a:p>
          <a:p>
            <a:pPr algn="just" rtl="0"/>
            <a:r>
              <a:rPr lang="en-US" dirty="0">
                <a:solidFill>
                  <a:schemeClr val="accent5">
                    <a:lumMod val="75000"/>
                  </a:schemeClr>
                </a:solidFill>
              </a:rPr>
              <a:t> Aliphatic aldehydes and ketones burn with a blue flame (without smoke) while aromatic ones burn with a yellow smoky flame. </a:t>
            </a:r>
          </a:p>
          <a:p>
            <a:pPr algn="l" rtl="0"/>
            <a:endParaRPr lang="ar-IQ" dirty="0"/>
          </a:p>
        </p:txBody>
      </p:sp>
    </p:spTree>
    <p:extLst>
      <p:ext uri="{BB962C8B-B14F-4D97-AF65-F5344CB8AC3E}">
        <p14:creationId xmlns:p14="http://schemas.microsoft.com/office/powerpoint/2010/main" val="4558788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0"/>
            <a:r>
              <a:rPr lang="en-US" dirty="0"/>
              <a:t> </a:t>
            </a:r>
            <a:r>
              <a:rPr lang="en-US" dirty="0">
                <a:solidFill>
                  <a:schemeClr val="accent4">
                    <a:lumMod val="75000"/>
                  </a:schemeClr>
                </a:solidFill>
              </a:rPr>
              <a:t>Aldehydes and ketones that are </a:t>
            </a:r>
            <a:r>
              <a:rPr lang="en-US" dirty="0">
                <a:solidFill>
                  <a:schemeClr val="accent2">
                    <a:lumMod val="50000"/>
                  </a:schemeClr>
                </a:solidFill>
              </a:rPr>
              <a:t>soluble</a:t>
            </a:r>
            <a:r>
              <a:rPr lang="en-US" dirty="0">
                <a:solidFill>
                  <a:schemeClr val="accent4">
                    <a:lumMod val="75000"/>
                  </a:schemeClr>
                </a:solidFill>
              </a:rPr>
              <a:t> in water are </a:t>
            </a:r>
            <a:r>
              <a:rPr lang="en-US" dirty="0">
                <a:solidFill>
                  <a:schemeClr val="accent2">
                    <a:lumMod val="50000"/>
                  </a:schemeClr>
                </a:solidFill>
              </a:rPr>
              <a:t>soluble</a:t>
            </a:r>
            <a:r>
              <a:rPr lang="en-US" dirty="0">
                <a:solidFill>
                  <a:schemeClr val="accent4">
                    <a:lumMod val="75000"/>
                  </a:schemeClr>
                </a:solidFill>
              </a:rPr>
              <a:t> in ether too and are classified under class </a:t>
            </a:r>
            <a:r>
              <a:rPr lang="en-US" i="1" dirty="0">
                <a:solidFill>
                  <a:schemeClr val="accent2">
                    <a:lumMod val="50000"/>
                  </a:schemeClr>
                </a:solidFill>
              </a:rPr>
              <a:t>S1</a:t>
            </a:r>
            <a:r>
              <a:rPr lang="en-US" dirty="0">
                <a:solidFill>
                  <a:schemeClr val="accent4">
                    <a:lumMod val="75000"/>
                  </a:schemeClr>
                </a:solidFill>
              </a:rPr>
              <a:t>(e.g., formaldehyde and acetone).Aldehydes and ketones that are </a:t>
            </a:r>
            <a:r>
              <a:rPr lang="en-US" dirty="0">
                <a:solidFill>
                  <a:schemeClr val="accent2">
                    <a:lumMod val="50000"/>
                  </a:schemeClr>
                </a:solidFill>
              </a:rPr>
              <a:t>insoluble</a:t>
            </a:r>
            <a:r>
              <a:rPr lang="en-US" dirty="0">
                <a:solidFill>
                  <a:schemeClr val="accent4">
                    <a:lumMod val="75000"/>
                  </a:schemeClr>
                </a:solidFill>
              </a:rPr>
              <a:t> in water are classified under class </a:t>
            </a:r>
            <a:r>
              <a:rPr lang="en-US" i="1" dirty="0">
                <a:solidFill>
                  <a:schemeClr val="accent2">
                    <a:lumMod val="50000"/>
                  </a:schemeClr>
                </a:solidFill>
              </a:rPr>
              <a:t>N</a:t>
            </a:r>
            <a:r>
              <a:rPr lang="en-US" dirty="0">
                <a:solidFill>
                  <a:schemeClr val="accent4">
                    <a:lumMod val="75000"/>
                  </a:schemeClr>
                </a:solidFill>
              </a:rPr>
              <a:t> such as benzaldehyde and benzophenone</a:t>
            </a:r>
            <a:r>
              <a:rPr lang="en-US" dirty="0"/>
              <a:t>.</a:t>
            </a:r>
          </a:p>
          <a:p>
            <a:pPr algn="l" rtl="0"/>
            <a:endParaRPr lang="ar-IQ" dirty="0"/>
          </a:p>
        </p:txBody>
      </p:sp>
      <p:sp>
        <p:nvSpPr>
          <p:cNvPr id="3" name="Title 2"/>
          <p:cNvSpPr>
            <a:spLocks noGrp="1"/>
          </p:cNvSpPr>
          <p:nvPr>
            <p:ph type="title"/>
          </p:nvPr>
        </p:nvSpPr>
        <p:spPr/>
        <p:txBody>
          <a:bodyPr>
            <a:normAutofit fontScale="90000"/>
          </a:bodyPr>
          <a:lstStyle/>
          <a:p>
            <a:r>
              <a:rPr lang="en-US" b="0" i="1" dirty="0">
                <a:solidFill>
                  <a:srgbClr val="0070C0"/>
                </a:solidFill>
              </a:rPr>
              <a:t> </a:t>
            </a:r>
            <a:r>
              <a:rPr lang="en-US" b="0" i="1" u="sng" dirty="0">
                <a:solidFill>
                  <a:srgbClr val="0070C0"/>
                </a:solidFill>
              </a:rPr>
              <a:t>Solubility classification</a:t>
            </a:r>
            <a:br>
              <a:rPr lang="en-US" u="sng" dirty="0">
                <a:solidFill>
                  <a:srgbClr val="0070C0"/>
                </a:solidFill>
              </a:rPr>
            </a:br>
            <a:endParaRPr lang="ar-IQ" u="sng" dirty="0">
              <a:solidFill>
                <a:srgbClr val="0070C0"/>
              </a:solidFill>
            </a:endParaRPr>
          </a:p>
        </p:txBody>
      </p:sp>
    </p:spTree>
    <p:extLst>
      <p:ext uri="{BB962C8B-B14F-4D97-AF65-F5344CB8AC3E}">
        <p14:creationId xmlns:p14="http://schemas.microsoft.com/office/powerpoint/2010/main" val="10151581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lvl="0" indent="-342900" algn="just" rtl="0">
              <a:buFont typeface="Symbol"/>
              <a:buChar char=""/>
              <a:tabLst>
                <a:tab pos="2637155" algn="ctr"/>
                <a:tab pos="5274310" algn="r"/>
                <a:tab pos="457200" algn="l"/>
              </a:tabLst>
            </a:pPr>
            <a:r>
              <a:rPr lang="en-US" sz="2800" dirty="0">
                <a:solidFill>
                  <a:schemeClr val="accent4">
                    <a:lumMod val="75000"/>
                  </a:schemeClr>
                </a:solidFill>
                <a:latin typeface="Times New Roman"/>
                <a:ea typeface="Calibri"/>
                <a:cs typeface="Arial"/>
              </a:rPr>
              <a:t>  All reactions of aldehydes and ketones are related to the </a:t>
            </a:r>
            <a:r>
              <a:rPr lang="en-US" sz="2800" b="1" dirty="0">
                <a:solidFill>
                  <a:srgbClr val="C00000"/>
                </a:solidFill>
                <a:latin typeface="Times New Roman"/>
                <a:ea typeface="Calibri"/>
                <a:cs typeface="Arial"/>
              </a:rPr>
              <a:t>carbonyl group </a:t>
            </a:r>
            <a:r>
              <a:rPr lang="en-US" sz="2800" dirty="0">
                <a:solidFill>
                  <a:schemeClr val="accent4">
                    <a:lumMod val="75000"/>
                  </a:schemeClr>
                </a:solidFill>
                <a:latin typeface="Times New Roman"/>
                <a:ea typeface="Calibri"/>
                <a:cs typeface="Arial"/>
              </a:rPr>
              <a:t>(the active group).</a:t>
            </a:r>
          </a:p>
          <a:p>
            <a:pPr marL="342900" lvl="0" indent="-342900" algn="just" rtl="0">
              <a:buFont typeface="Symbol"/>
              <a:buChar char=""/>
              <a:tabLst>
                <a:tab pos="2637155" algn="ctr"/>
                <a:tab pos="5274310" algn="r"/>
                <a:tab pos="457200" algn="l"/>
              </a:tabLst>
            </a:pPr>
            <a:endParaRPr lang="en-US" sz="2800" dirty="0">
              <a:solidFill>
                <a:schemeClr val="accent4">
                  <a:lumMod val="75000"/>
                </a:schemeClr>
              </a:solidFill>
              <a:latin typeface="Times New Roman"/>
              <a:ea typeface="Calibri"/>
              <a:cs typeface="Arial"/>
            </a:endParaRPr>
          </a:p>
          <a:p>
            <a:pPr marL="342900" lvl="0" indent="-342900" algn="just" rtl="0">
              <a:buFont typeface="Symbol"/>
              <a:buChar char=""/>
              <a:tabLst>
                <a:tab pos="2637155" algn="ctr"/>
                <a:tab pos="5274310" algn="r"/>
                <a:tab pos="457200" algn="l"/>
              </a:tabLst>
            </a:pPr>
            <a:r>
              <a:rPr lang="en-US" sz="2000" dirty="0">
                <a:solidFill>
                  <a:schemeClr val="accent4">
                    <a:lumMod val="75000"/>
                  </a:schemeClr>
                </a:solidFill>
              </a:rPr>
              <a:t>  </a:t>
            </a:r>
            <a:r>
              <a:rPr lang="en-US" sz="2800" dirty="0">
                <a:solidFill>
                  <a:schemeClr val="accent4">
                    <a:lumMod val="75000"/>
                  </a:schemeClr>
                </a:solidFill>
                <a:latin typeface="Times New Roman" pitchFamily="18" charset="0"/>
                <a:cs typeface="Times New Roman" pitchFamily="18" charset="0"/>
              </a:rPr>
              <a:t>Aldehydes contain a </a:t>
            </a:r>
            <a:r>
              <a:rPr lang="en-US" sz="2800" b="1" dirty="0">
                <a:solidFill>
                  <a:srgbClr val="C00000"/>
                </a:solidFill>
                <a:latin typeface="Times New Roman" pitchFamily="18" charset="0"/>
                <a:cs typeface="Times New Roman" pitchFamily="18" charset="0"/>
              </a:rPr>
              <a:t>hydrogen</a:t>
            </a:r>
            <a:r>
              <a:rPr lang="en-US" sz="2800" dirty="0">
                <a:solidFill>
                  <a:schemeClr val="accent4">
                    <a:lumMod val="75000"/>
                  </a:schemeClr>
                </a:solidFill>
                <a:latin typeface="Times New Roman" pitchFamily="18" charset="0"/>
                <a:cs typeface="Times New Roman" pitchFamily="18" charset="0"/>
              </a:rPr>
              <a:t> atom attached to its carbonyl while ketones don’t. This difference in the chemical structure affects their chemical properties in two ways</a:t>
            </a:r>
            <a:r>
              <a:rPr lang="en-US" sz="2000" dirty="0">
                <a:solidFill>
                  <a:schemeClr val="accent4">
                    <a:lumMod val="75000"/>
                  </a:schemeClr>
                </a:solidFill>
                <a:latin typeface="Times New Roman" pitchFamily="18" charset="0"/>
                <a:cs typeface="Times New Roman" pitchFamily="18" charset="0"/>
              </a:rPr>
              <a:t>:</a:t>
            </a:r>
            <a:endParaRPr lang="en-US" sz="2000" dirty="0">
              <a:solidFill>
                <a:schemeClr val="accent4">
                  <a:lumMod val="75000"/>
                </a:schemeClr>
              </a:solidFill>
              <a:effectLst/>
              <a:latin typeface="Times New Roman" pitchFamily="18" charset="0"/>
              <a:ea typeface="Calibri"/>
              <a:cs typeface="Times New Roman" pitchFamily="18" charset="0"/>
            </a:endParaRPr>
          </a:p>
        </p:txBody>
      </p:sp>
      <p:sp>
        <p:nvSpPr>
          <p:cNvPr id="3" name="Title 2"/>
          <p:cNvSpPr>
            <a:spLocks noGrp="1"/>
          </p:cNvSpPr>
          <p:nvPr>
            <p:ph type="title"/>
          </p:nvPr>
        </p:nvSpPr>
        <p:spPr/>
        <p:txBody>
          <a:bodyPr>
            <a:noAutofit/>
          </a:bodyPr>
          <a:lstStyle/>
          <a:p>
            <a:pPr marL="365760" lvl="0" indent="-256032" rtl="0">
              <a:lnSpc>
                <a:spcPct val="115000"/>
              </a:lnSpc>
              <a:spcBef>
                <a:spcPts val="400"/>
              </a:spcBef>
              <a:spcAft>
                <a:spcPts val="1000"/>
              </a:spcAft>
            </a:pPr>
            <a:r>
              <a:rPr lang="en-US" sz="3600" u="dbl" dirty="0">
                <a:solidFill>
                  <a:srgbClr val="33339A"/>
                </a:solidFill>
                <a:effectLst/>
                <a:latin typeface="TimesNewRoman,Bold"/>
                <a:ea typeface="Calibri"/>
                <a:cs typeface="TimesNewRoman,Bold"/>
              </a:rPr>
              <a:t>  </a:t>
            </a:r>
            <a:br>
              <a:rPr lang="en-US" sz="3600" u="dbl" dirty="0">
                <a:solidFill>
                  <a:srgbClr val="33339A"/>
                </a:solidFill>
                <a:effectLst/>
                <a:latin typeface="TimesNewRoman,Bold"/>
                <a:ea typeface="Calibri"/>
                <a:cs typeface="TimesNewRoman,Bold"/>
              </a:rPr>
            </a:br>
            <a:r>
              <a:rPr lang="en-US" sz="3600" u="dbl" dirty="0">
                <a:solidFill>
                  <a:srgbClr val="33339A"/>
                </a:solidFill>
                <a:effectLst/>
                <a:latin typeface="TimesNewRoman,Bold"/>
                <a:ea typeface="Calibri"/>
                <a:cs typeface="TimesNewRoman,Bold"/>
              </a:rPr>
              <a:t>Chemical properties:</a:t>
            </a:r>
            <a:br>
              <a:rPr lang="en-US" sz="3600" b="0" dirty="0">
                <a:solidFill>
                  <a:prstClr val="black"/>
                </a:solidFill>
                <a:effectLst/>
                <a:latin typeface="Calibri"/>
                <a:ea typeface="Calibri"/>
                <a:cs typeface="Arial"/>
              </a:rPr>
            </a:br>
            <a:endParaRPr lang="ar-IQ" sz="3600" dirty="0"/>
          </a:p>
        </p:txBody>
      </p:sp>
    </p:spTree>
    <p:extLst>
      <p:ext uri="{BB962C8B-B14F-4D97-AF65-F5344CB8AC3E}">
        <p14:creationId xmlns:p14="http://schemas.microsoft.com/office/powerpoint/2010/main" val="4031662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907</TotalTime>
  <Words>1607</Words>
  <Application>Microsoft Office PowerPoint</Application>
  <PresentationFormat>On-screen Show (4:3)</PresentationFormat>
  <Paragraphs>93</Paragraphs>
  <Slides>29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29</vt:i4>
      </vt:variant>
    </vt:vector>
  </HeadingPairs>
  <TitlesOfParts>
    <vt:vector size="41" baseType="lpstr">
      <vt:lpstr>Calibri</vt:lpstr>
      <vt:lpstr>Cambria</vt:lpstr>
      <vt:lpstr>Haettenschweiler</vt:lpstr>
      <vt:lpstr>Impact</vt:lpstr>
      <vt:lpstr>Lucida Sans Unicode</vt:lpstr>
      <vt:lpstr>Symbol</vt:lpstr>
      <vt:lpstr>Times New Roman</vt:lpstr>
      <vt:lpstr>TimesNewRoman,Bold</vt:lpstr>
      <vt:lpstr>Verdana</vt:lpstr>
      <vt:lpstr>Wingdings 2</vt:lpstr>
      <vt:lpstr>Wingdings 3</vt:lpstr>
      <vt:lpstr>Concourse</vt:lpstr>
      <vt:lpstr>Identification of Aldehydes and Ketones </vt:lpstr>
      <vt:lpstr>    </vt:lpstr>
      <vt:lpstr>PowerPoint Presentation</vt:lpstr>
      <vt:lpstr>PowerPoint Presentation</vt:lpstr>
      <vt:lpstr>Physical properties </vt:lpstr>
      <vt:lpstr>PowerPoint Presentation</vt:lpstr>
      <vt:lpstr>PowerPoint Presentation</vt:lpstr>
      <vt:lpstr> Solubility classification </vt:lpstr>
      <vt:lpstr>   Chemical properties: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Identification of Aldehydes and Ketones </dc:title>
  <dc:creator>azhar</dc:creator>
  <cp:lastModifiedBy>User 4208</cp:lastModifiedBy>
  <cp:revision>25</cp:revision>
  <dcterms:created xsi:type="dcterms:W3CDTF">2006-08-16T00:00:00Z</dcterms:created>
  <dcterms:modified xsi:type="dcterms:W3CDTF">2022-11-01T05:08:42Z</dcterms:modified>
</cp:coreProperties>
</file>