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24" d="100"/>
          <a:sy n="24" d="100"/>
        </p:scale>
        <p:origin x="-270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C075B53-B7D3-458C-B5FC-1CE07210526D}" type="datetimeFigureOut">
              <a:rPr lang="ar-IQ" smtClean="0"/>
              <a:t>24/06/1442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4717C0E-B601-4C04-995C-5AD28E0E6627}" type="slidenum">
              <a:rPr lang="ar-IQ" smtClean="0"/>
              <a:t>‹#›</a:t>
            </a:fld>
            <a:endParaRPr lang="ar-IQ"/>
          </a:p>
        </p:txBody>
      </p:sp>
    </p:spTree>
    <p:extLst>
      <p:ext uri="{BB962C8B-B14F-4D97-AF65-F5344CB8AC3E}">
        <p14:creationId xmlns:p14="http://schemas.microsoft.com/office/powerpoint/2010/main" val="723682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C075B53-B7D3-458C-B5FC-1CE07210526D}" type="datetimeFigureOut">
              <a:rPr lang="ar-IQ" smtClean="0"/>
              <a:t>24/06/1442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4717C0E-B601-4C04-995C-5AD28E0E6627}" type="slidenum">
              <a:rPr lang="ar-IQ" smtClean="0"/>
              <a:t>‹#›</a:t>
            </a:fld>
            <a:endParaRPr lang="ar-IQ"/>
          </a:p>
        </p:txBody>
      </p:sp>
    </p:spTree>
    <p:extLst>
      <p:ext uri="{BB962C8B-B14F-4D97-AF65-F5344CB8AC3E}">
        <p14:creationId xmlns:p14="http://schemas.microsoft.com/office/powerpoint/2010/main" val="3617254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C075B53-B7D3-458C-B5FC-1CE07210526D}" type="datetimeFigureOut">
              <a:rPr lang="ar-IQ" smtClean="0"/>
              <a:t>24/06/1442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4717C0E-B601-4C04-995C-5AD28E0E6627}" type="slidenum">
              <a:rPr lang="ar-IQ" smtClean="0"/>
              <a:t>‹#›</a:t>
            </a:fld>
            <a:endParaRPr lang="ar-IQ"/>
          </a:p>
        </p:txBody>
      </p:sp>
    </p:spTree>
    <p:extLst>
      <p:ext uri="{BB962C8B-B14F-4D97-AF65-F5344CB8AC3E}">
        <p14:creationId xmlns:p14="http://schemas.microsoft.com/office/powerpoint/2010/main" val="3868519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C075B53-B7D3-458C-B5FC-1CE07210526D}" type="datetimeFigureOut">
              <a:rPr lang="ar-IQ" smtClean="0"/>
              <a:t>24/06/1442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4717C0E-B601-4C04-995C-5AD28E0E6627}" type="slidenum">
              <a:rPr lang="ar-IQ" smtClean="0"/>
              <a:t>‹#›</a:t>
            </a:fld>
            <a:endParaRPr lang="ar-IQ"/>
          </a:p>
        </p:txBody>
      </p:sp>
    </p:spTree>
    <p:extLst>
      <p:ext uri="{BB962C8B-B14F-4D97-AF65-F5344CB8AC3E}">
        <p14:creationId xmlns:p14="http://schemas.microsoft.com/office/powerpoint/2010/main" val="3908855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C075B53-B7D3-458C-B5FC-1CE07210526D}" type="datetimeFigureOut">
              <a:rPr lang="ar-IQ" smtClean="0"/>
              <a:t>24/06/1442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4717C0E-B601-4C04-995C-5AD28E0E6627}" type="slidenum">
              <a:rPr lang="ar-IQ" smtClean="0"/>
              <a:t>‹#›</a:t>
            </a:fld>
            <a:endParaRPr lang="ar-IQ"/>
          </a:p>
        </p:txBody>
      </p:sp>
    </p:spTree>
    <p:extLst>
      <p:ext uri="{BB962C8B-B14F-4D97-AF65-F5344CB8AC3E}">
        <p14:creationId xmlns:p14="http://schemas.microsoft.com/office/powerpoint/2010/main" val="1718074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C075B53-B7D3-458C-B5FC-1CE07210526D}" type="datetimeFigureOut">
              <a:rPr lang="ar-IQ" smtClean="0"/>
              <a:t>24/06/1442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4717C0E-B601-4C04-995C-5AD28E0E6627}" type="slidenum">
              <a:rPr lang="ar-IQ" smtClean="0"/>
              <a:t>‹#›</a:t>
            </a:fld>
            <a:endParaRPr lang="ar-IQ"/>
          </a:p>
        </p:txBody>
      </p:sp>
    </p:spTree>
    <p:extLst>
      <p:ext uri="{BB962C8B-B14F-4D97-AF65-F5344CB8AC3E}">
        <p14:creationId xmlns:p14="http://schemas.microsoft.com/office/powerpoint/2010/main" val="2777720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C075B53-B7D3-458C-B5FC-1CE07210526D}" type="datetimeFigureOut">
              <a:rPr lang="ar-IQ" smtClean="0"/>
              <a:t>24/06/1442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D4717C0E-B601-4C04-995C-5AD28E0E6627}" type="slidenum">
              <a:rPr lang="ar-IQ" smtClean="0"/>
              <a:t>‹#›</a:t>
            </a:fld>
            <a:endParaRPr lang="ar-IQ"/>
          </a:p>
        </p:txBody>
      </p:sp>
    </p:spTree>
    <p:extLst>
      <p:ext uri="{BB962C8B-B14F-4D97-AF65-F5344CB8AC3E}">
        <p14:creationId xmlns:p14="http://schemas.microsoft.com/office/powerpoint/2010/main" val="1715900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C075B53-B7D3-458C-B5FC-1CE07210526D}" type="datetimeFigureOut">
              <a:rPr lang="ar-IQ" smtClean="0"/>
              <a:t>24/06/1442</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D4717C0E-B601-4C04-995C-5AD28E0E6627}" type="slidenum">
              <a:rPr lang="ar-IQ" smtClean="0"/>
              <a:t>‹#›</a:t>
            </a:fld>
            <a:endParaRPr lang="ar-IQ"/>
          </a:p>
        </p:txBody>
      </p:sp>
    </p:spTree>
    <p:extLst>
      <p:ext uri="{BB962C8B-B14F-4D97-AF65-F5344CB8AC3E}">
        <p14:creationId xmlns:p14="http://schemas.microsoft.com/office/powerpoint/2010/main" val="1360255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C075B53-B7D3-458C-B5FC-1CE07210526D}" type="datetimeFigureOut">
              <a:rPr lang="ar-IQ" smtClean="0"/>
              <a:t>24/06/1442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D4717C0E-B601-4C04-995C-5AD28E0E6627}" type="slidenum">
              <a:rPr lang="ar-IQ" smtClean="0"/>
              <a:t>‹#›</a:t>
            </a:fld>
            <a:endParaRPr lang="ar-IQ"/>
          </a:p>
        </p:txBody>
      </p:sp>
    </p:spTree>
    <p:extLst>
      <p:ext uri="{BB962C8B-B14F-4D97-AF65-F5344CB8AC3E}">
        <p14:creationId xmlns:p14="http://schemas.microsoft.com/office/powerpoint/2010/main" val="156467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C075B53-B7D3-458C-B5FC-1CE07210526D}" type="datetimeFigureOut">
              <a:rPr lang="ar-IQ" smtClean="0"/>
              <a:t>24/06/1442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4717C0E-B601-4C04-995C-5AD28E0E6627}" type="slidenum">
              <a:rPr lang="ar-IQ" smtClean="0"/>
              <a:t>‹#›</a:t>
            </a:fld>
            <a:endParaRPr lang="ar-IQ"/>
          </a:p>
        </p:txBody>
      </p:sp>
    </p:spTree>
    <p:extLst>
      <p:ext uri="{BB962C8B-B14F-4D97-AF65-F5344CB8AC3E}">
        <p14:creationId xmlns:p14="http://schemas.microsoft.com/office/powerpoint/2010/main" val="3844880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C075B53-B7D3-458C-B5FC-1CE07210526D}" type="datetimeFigureOut">
              <a:rPr lang="ar-IQ" smtClean="0"/>
              <a:t>24/06/1442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4717C0E-B601-4C04-995C-5AD28E0E6627}" type="slidenum">
              <a:rPr lang="ar-IQ" smtClean="0"/>
              <a:t>‹#›</a:t>
            </a:fld>
            <a:endParaRPr lang="ar-IQ"/>
          </a:p>
        </p:txBody>
      </p:sp>
    </p:spTree>
    <p:extLst>
      <p:ext uri="{BB962C8B-B14F-4D97-AF65-F5344CB8AC3E}">
        <p14:creationId xmlns:p14="http://schemas.microsoft.com/office/powerpoint/2010/main" val="1612842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C075B53-B7D3-458C-B5FC-1CE07210526D}" type="datetimeFigureOut">
              <a:rPr lang="ar-IQ" smtClean="0"/>
              <a:t>24/06/1442</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4717C0E-B601-4C04-995C-5AD28E0E6627}" type="slidenum">
              <a:rPr lang="ar-IQ" smtClean="0"/>
              <a:t>‹#›</a:t>
            </a:fld>
            <a:endParaRPr lang="ar-IQ"/>
          </a:p>
        </p:txBody>
      </p:sp>
    </p:spTree>
    <p:extLst>
      <p:ext uri="{BB962C8B-B14F-4D97-AF65-F5344CB8AC3E}">
        <p14:creationId xmlns:p14="http://schemas.microsoft.com/office/powerpoint/2010/main" val="3678695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smtClean="0"/>
              <a:t>Acute lymphoblastic leukemia(ALL)</a:t>
            </a:r>
            <a:endParaRPr lang="ar-IQ" dirty="0"/>
          </a:p>
        </p:txBody>
      </p:sp>
      <p:sp>
        <p:nvSpPr>
          <p:cNvPr id="3" name="عنوان فرعي 2"/>
          <p:cNvSpPr>
            <a:spLocks noGrp="1"/>
          </p:cNvSpPr>
          <p:nvPr>
            <p:ph type="subTitle" idx="1"/>
          </p:nvPr>
        </p:nvSpPr>
        <p:spPr/>
        <p:txBody>
          <a:bodyPr/>
          <a:lstStyle/>
          <a:p>
            <a:r>
              <a:rPr lang="en-GB" dirty="0" err="1" smtClean="0"/>
              <a:t>Dr.Hussein</a:t>
            </a:r>
            <a:r>
              <a:rPr lang="en-GB" dirty="0" smtClean="0"/>
              <a:t> K. H. </a:t>
            </a:r>
            <a:r>
              <a:rPr lang="en-GB" dirty="0" err="1" smtClean="0"/>
              <a:t>Alatabi</a:t>
            </a:r>
            <a:endParaRPr lang="en-GB" dirty="0" smtClean="0"/>
          </a:p>
          <a:p>
            <a:r>
              <a:rPr lang="en-GB" dirty="0" err="1" smtClean="0"/>
              <a:t>MBChB,DCH,FICMS,CABP</a:t>
            </a:r>
            <a:endParaRPr lang="en-GB" dirty="0" smtClean="0"/>
          </a:p>
          <a:p>
            <a:endParaRPr lang="ar-IQ" dirty="0"/>
          </a:p>
        </p:txBody>
      </p:sp>
    </p:spTree>
    <p:extLst>
      <p:ext uri="{BB962C8B-B14F-4D97-AF65-F5344CB8AC3E}">
        <p14:creationId xmlns:p14="http://schemas.microsoft.com/office/powerpoint/2010/main" val="3198826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dirty="0" smtClean="0"/>
              <a:t>Prognosis and prognostic factors </a:t>
            </a:r>
            <a:endParaRPr lang="ar-IQ" dirty="0"/>
          </a:p>
        </p:txBody>
      </p:sp>
      <p:sp>
        <p:nvSpPr>
          <p:cNvPr id="3" name="عنصر نائب للمحتوى 2"/>
          <p:cNvSpPr>
            <a:spLocks noGrp="1"/>
          </p:cNvSpPr>
          <p:nvPr>
            <p:ph idx="1"/>
          </p:nvPr>
        </p:nvSpPr>
        <p:spPr/>
        <p:txBody>
          <a:bodyPr>
            <a:normAutofit fontScale="92500" lnSpcReduction="10000"/>
          </a:bodyPr>
          <a:lstStyle/>
          <a:p>
            <a:pPr algn="l"/>
            <a:r>
              <a:rPr lang="en-US" dirty="0" smtClean="0"/>
              <a:t>Remission induction with present therapy is 95%.</a:t>
            </a:r>
          </a:p>
          <a:p>
            <a:pPr algn="l"/>
            <a:r>
              <a:rPr lang="en-US" dirty="0" smtClean="0"/>
              <a:t>Long term survival approaches 80 %.</a:t>
            </a:r>
          </a:p>
          <a:p>
            <a:pPr algn="l"/>
            <a:r>
              <a:rPr lang="en-US" dirty="0" smtClean="0"/>
              <a:t>Prognostic factors: patients with following criteria are at high risk for relapse and require more intensive treatment:</a:t>
            </a:r>
          </a:p>
          <a:p>
            <a:pPr algn="l"/>
            <a:r>
              <a:rPr lang="en-US" dirty="0" smtClean="0"/>
              <a:t>Age&lt; 1 year or &gt;10 years of age.</a:t>
            </a:r>
          </a:p>
          <a:p>
            <a:pPr algn="l"/>
            <a:r>
              <a:rPr lang="en-US" dirty="0" smtClean="0"/>
              <a:t>WBC count &gt; 50,000/mm</a:t>
            </a:r>
          </a:p>
          <a:p>
            <a:pPr algn="l"/>
            <a:r>
              <a:rPr lang="en-US" dirty="0" smtClean="0"/>
              <a:t>Translocation t(9;22), t(4;11), t(1;19)</a:t>
            </a:r>
          </a:p>
          <a:p>
            <a:pPr algn="l"/>
            <a:r>
              <a:rPr lang="en-US" dirty="0" err="1" smtClean="0"/>
              <a:t>Hypodiploidy</a:t>
            </a:r>
            <a:r>
              <a:rPr lang="en-US" dirty="0" smtClean="0"/>
              <a:t> (&lt; 46 chromosome)</a:t>
            </a:r>
          </a:p>
          <a:p>
            <a:pPr algn="l"/>
            <a:endParaRPr lang="ar-IQ" dirty="0"/>
          </a:p>
        </p:txBody>
      </p:sp>
    </p:spTree>
    <p:extLst>
      <p:ext uri="{BB962C8B-B14F-4D97-AF65-F5344CB8AC3E}">
        <p14:creationId xmlns:p14="http://schemas.microsoft.com/office/powerpoint/2010/main" val="2584981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10000"/>
          </a:bodyPr>
          <a:lstStyle/>
          <a:p>
            <a:pPr algn="l"/>
            <a:r>
              <a:rPr lang="en-US" dirty="0" smtClean="0"/>
              <a:t>Remission induction with present therapy is 95%.</a:t>
            </a:r>
          </a:p>
          <a:p>
            <a:pPr algn="l"/>
            <a:r>
              <a:rPr lang="en-US" dirty="0" smtClean="0"/>
              <a:t>Long term survival approaches 80 %.</a:t>
            </a:r>
          </a:p>
          <a:p>
            <a:pPr algn="l"/>
            <a:r>
              <a:rPr lang="en-US" dirty="0" smtClean="0"/>
              <a:t>Prognostic factors: patients with following criteria are at high risk for relapse and require more intensive treatment:</a:t>
            </a:r>
          </a:p>
          <a:p>
            <a:pPr algn="l"/>
            <a:r>
              <a:rPr lang="en-US" dirty="0" smtClean="0"/>
              <a:t>Age&lt; 1 year or &gt;10 years of age.</a:t>
            </a:r>
          </a:p>
          <a:p>
            <a:pPr algn="l"/>
            <a:r>
              <a:rPr lang="en-US" dirty="0" smtClean="0"/>
              <a:t>WBC count &gt; 50,000/mm</a:t>
            </a:r>
          </a:p>
          <a:p>
            <a:pPr algn="l"/>
            <a:r>
              <a:rPr lang="en-US" dirty="0" smtClean="0"/>
              <a:t>Translocation t(9;22), t(4;11), t(1;19)</a:t>
            </a:r>
          </a:p>
          <a:p>
            <a:pPr algn="l"/>
            <a:r>
              <a:rPr lang="en-US" dirty="0" err="1" smtClean="0"/>
              <a:t>Hypodiploidy</a:t>
            </a:r>
            <a:r>
              <a:rPr lang="en-US" dirty="0" smtClean="0"/>
              <a:t> (&lt; 46 chromosome)</a:t>
            </a:r>
          </a:p>
          <a:p>
            <a:pPr algn="l"/>
            <a:endParaRPr lang="en-US" dirty="0" smtClean="0"/>
          </a:p>
          <a:p>
            <a:pPr algn="l"/>
            <a:endParaRPr lang="ar-IQ" dirty="0"/>
          </a:p>
        </p:txBody>
      </p:sp>
    </p:spTree>
    <p:extLst>
      <p:ext uri="{BB962C8B-B14F-4D97-AF65-F5344CB8AC3E}">
        <p14:creationId xmlns:p14="http://schemas.microsoft.com/office/powerpoint/2010/main" val="1843418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Therapy</a:t>
            </a:r>
            <a:endParaRPr lang="ar-IQ" dirty="0"/>
          </a:p>
        </p:txBody>
      </p:sp>
      <p:sp>
        <p:nvSpPr>
          <p:cNvPr id="3" name="عنصر نائب للمحتوى 2"/>
          <p:cNvSpPr>
            <a:spLocks noGrp="1"/>
          </p:cNvSpPr>
          <p:nvPr>
            <p:ph idx="1"/>
          </p:nvPr>
        </p:nvSpPr>
        <p:spPr/>
        <p:txBody>
          <a:bodyPr>
            <a:normAutofit fontScale="92500" lnSpcReduction="20000"/>
          </a:bodyPr>
          <a:lstStyle/>
          <a:p>
            <a:pPr algn="l"/>
            <a:r>
              <a:rPr lang="en-US" dirty="0" smtClean="0"/>
              <a:t>Stratified according to risk </a:t>
            </a:r>
            <a:r>
              <a:rPr lang="en-US" dirty="0" err="1" smtClean="0"/>
              <a:t>grups</a:t>
            </a:r>
            <a:r>
              <a:rPr lang="en-US" dirty="0" smtClean="0"/>
              <a:t>.</a:t>
            </a:r>
          </a:p>
          <a:p>
            <a:pPr algn="l"/>
            <a:r>
              <a:rPr lang="en-US" dirty="0" smtClean="0"/>
              <a:t> risk assessment based on clinical features , biologic </a:t>
            </a:r>
            <a:r>
              <a:rPr lang="en-US" dirty="0" err="1" smtClean="0"/>
              <a:t>charact</a:t>
            </a:r>
            <a:r>
              <a:rPr lang="en-US" dirty="0" smtClean="0"/>
              <a:t>. of  lymphoblast and bone marrow response to initial therapy;( low risk, stander risk , high and very high risk)</a:t>
            </a:r>
          </a:p>
          <a:p>
            <a:pPr algn="l"/>
            <a:r>
              <a:rPr lang="en-US" dirty="0" smtClean="0"/>
              <a:t>Over all there are 4 phases of therapy:</a:t>
            </a:r>
          </a:p>
          <a:p>
            <a:pPr algn="l"/>
            <a:r>
              <a:rPr lang="en-US" dirty="0" smtClean="0"/>
              <a:t>Induction</a:t>
            </a:r>
          </a:p>
          <a:p>
            <a:pPr algn="l"/>
            <a:r>
              <a:rPr lang="en-US" dirty="0" smtClean="0"/>
              <a:t>Consolidation</a:t>
            </a:r>
          </a:p>
          <a:p>
            <a:pPr algn="l"/>
            <a:r>
              <a:rPr lang="en-US" dirty="0" smtClean="0"/>
              <a:t>Delayed intensification</a:t>
            </a:r>
          </a:p>
          <a:p>
            <a:pPr algn="l"/>
            <a:r>
              <a:rPr lang="en-US" smtClean="0"/>
              <a:t>Maintenance</a:t>
            </a:r>
          </a:p>
          <a:p>
            <a:pPr algn="l"/>
            <a:endParaRPr lang="ar-IQ"/>
          </a:p>
        </p:txBody>
      </p:sp>
    </p:spTree>
    <p:extLst>
      <p:ext uri="{BB962C8B-B14F-4D97-AF65-F5344CB8AC3E}">
        <p14:creationId xmlns:p14="http://schemas.microsoft.com/office/powerpoint/2010/main" val="2048102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GB" dirty="0"/>
              <a:t>Acute myeloid </a:t>
            </a:r>
            <a:r>
              <a:rPr lang="en-GB" dirty="0" err="1" smtClean="0"/>
              <a:t>leukemia</a:t>
            </a:r>
            <a:r>
              <a:rPr lang="ar-IQ" dirty="0" smtClean="0"/>
              <a:t/>
            </a:r>
            <a:br>
              <a:rPr lang="ar-IQ" dirty="0" smtClean="0"/>
            </a:br>
            <a:r>
              <a:rPr lang="en-GB" dirty="0" err="1"/>
              <a:t>Dr.Hussein</a:t>
            </a:r>
            <a:r>
              <a:rPr lang="en-GB" dirty="0"/>
              <a:t> </a:t>
            </a:r>
            <a:r>
              <a:rPr lang="en-GB" dirty="0" err="1" smtClean="0"/>
              <a:t>Alatabi</a:t>
            </a:r>
            <a:r>
              <a:rPr lang="en-GB" dirty="0"/>
              <a:t/>
            </a:r>
            <a:br>
              <a:rPr lang="en-GB" dirty="0"/>
            </a:br>
            <a:endParaRPr lang="ar-IQ" dirty="0"/>
          </a:p>
        </p:txBody>
      </p:sp>
      <p:sp>
        <p:nvSpPr>
          <p:cNvPr id="3" name="عنصر نائب للمحتوى 2"/>
          <p:cNvSpPr>
            <a:spLocks noGrp="1"/>
          </p:cNvSpPr>
          <p:nvPr>
            <p:ph idx="1"/>
          </p:nvPr>
        </p:nvSpPr>
        <p:spPr/>
        <p:txBody>
          <a:bodyPr>
            <a:normAutofit fontScale="92500" lnSpcReduction="10000"/>
          </a:bodyPr>
          <a:lstStyle/>
          <a:p>
            <a:pPr algn="l"/>
            <a:r>
              <a:rPr lang="en-US" sz="3500" i="1" u="sng" dirty="0"/>
              <a:t>Epidemiology and </a:t>
            </a:r>
            <a:r>
              <a:rPr lang="en-US" sz="3500" i="1" u="sng" dirty="0" smtClean="0"/>
              <a:t>pathology</a:t>
            </a:r>
          </a:p>
          <a:p>
            <a:pPr algn="l"/>
            <a:r>
              <a:rPr lang="en-US" dirty="0"/>
              <a:t>7th  most common pediatric malignancy.</a:t>
            </a:r>
          </a:p>
          <a:p>
            <a:pPr algn="l"/>
            <a:r>
              <a:rPr lang="en-US" dirty="0"/>
              <a:t>Incidence peak at 2 years and again at 16 years</a:t>
            </a:r>
          </a:p>
          <a:p>
            <a:pPr algn="l"/>
            <a:r>
              <a:rPr lang="en-US" dirty="0"/>
              <a:t>Boys and girls equally affected.</a:t>
            </a:r>
          </a:p>
          <a:p>
            <a:pPr algn="l"/>
            <a:r>
              <a:rPr lang="en-US" dirty="0"/>
              <a:t>Bone marrow aspirate must contain &gt; 30% myoblasts.</a:t>
            </a:r>
          </a:p>
          <a:p>
            <a:pPr algn="l"/>
            <a:r>
              <a:rPr lang="en-US" dirty="0"/>
              <a:t>Classified according to the French-American-British classification FAB into 7 subtypes M 1- M 7.</a:t>
            </a:r>
          </a:p>
          <a:p>
            <a:pPr algn="l"/>
            <a:endParaRPr lang="ar-IQ" dirty="0"/>
          </a:p>
        </p:txBody>
      </p:sp>
    </p:spTree>
    <p:extLst>
      <p:ext uri="{BB962C8B-B14F-4D97-AF65-F5344CB8AC3E}">
        <p14:creationId xmlns:p14="http://schemas.microsoft.com/office/powerpoint/2010/main" val="766017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dirty="0"/>
              <a:t>History &amp; physical </a:t>
            </a:r>
            <a:r>
              <a:rPr lang="en-GB" dirty="0" err="1"/>
              <a:t>exmination</a:t>
            </a:r>
            <a:endParaRPr lang="ar-IQ" dirty="0"/>
          </a:p>
        </p:txBody>
      </p:sp>
      <p:sp>
        <p:nvSpPr>
          <p:cNvPr id="3" name="عنصر نائب للمحتوى 2"/>
          <p:cNvSpPr>
            <a:spLocks noGrp="1"/>
          </p:cNvSpPr>
          <p:nvPr>
            <p:ph idx="1"/>
          </p:nvPr>
        </p:nvSpPr>
        <p:spPr/>
        <p:txBody>
          <a:bodyPr/>
          <a:lstStyle/>
          <a:p>
            <a:pPr algn="l"/>
            <a:r>
              <a:rPr lang="en-GB" dirty="0"/>
              <a:t>Fever, pallor, weight loss, fatigue, bleeding bone or joint pain.</a:t>
            </a:r>
          </a:p>
          <a:p>
            <a:pPr algn="l"/>
            <a:r>
              <a:rPr lang="en-GB" dirty="0"/>
              <a:t>Signs of </a:t>
            </a:r>
            <a:r>
              <a:rPr lang="en-GB" dirty="0" err="1"/>
              <a:t>anemia</a:t>
            </a:r>
            <a:r>
              <a:rPr lang="en-GB" dirty="0"/>
              <a:t> as pallor, fatigue, </a:t>
            </a:r>
            <a:r>
              <a:rPr lang="en-GB" dirty="0" err="1"/>
              <a:t>dyspnea</a:t>
            </a:r>
            <a:r>
              <a:rPr lang="en-GB" dirty="0"/>
              <a:t>,..</a:t>
            </a:r>
          </a:p>
          <a:p>
            <a:pPr algn="l"/>
            <a:r>
              <a:rPr lang="en-GB" dirty="0"/>
              <a:t>Signs of infection as fever, bacterial infections of lunge ,sinuses , skin,..</a:t>
            </a:r>
          </a:p>
          <a:p>
            <a:pPr algn="l"/>
            <a:r>
              <a:rPr lang="en-GB" dirty="0"/>
              <a:t>Other exam signs as hepatomegaly, </a:t>
            </a:r>
            <a:r>
              <a:rPr lang="en-GB" dirty="0" err="1"/>
              <a:t>seplenomegaly</a:t>
            </a:r>
            <a:r>
              <a:rPr lang="en-GB" dirty="0"/>
              <a:t> ,lymphadenopathy ,gingival hyperplasia , papilledema,..</a:t>
            </a:r>
          </a:p>
        </p:txBody>
      </p:sp>
    </p:spTree>
    <p:extLst>
      <p:ext uri="{BB962C8B-B14F-4D97-AF65-F5344CB8AC3E}">
        <p14:creationId xmlns:p14="http://schemas.microsoft.com/office/powerpoint/2010/main" val="3605690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dirty="0"/>
              <a:t>Laboratory findings and Therapy</a:t>
            </a:r>
            <a:endParaRPr lang="ar-IQ" dirty="0"/>
          </a:p>
        </p:txBody>
      </p:sp>
      <p:sp>
        <p:nvSpPr>
          <p:cNvPr id="3" name="عنصر نائب للمحتوى 2"/>
          <p:cNvSpPr>
            <a:spLocks noGrp="1"/>
          </p:cNvSpPr>
          <p:nvPr>
            <p:ph idx="1"/>
          </p:nvPr>
        </p:nvSpPr>
        <p:spPr/>
        <p:txBody>
          <a:bodyPr>
            <a:normAutofit fontScale="85000" lnSpcReduction="10000"/>
          </a:bodyPr>
          <a:lstStyle/>
          <a:p>
            <a:pPr algn="l"/>
            <a:r>
              <a:rPr lang="en-US" dirty="0"/>
              <a:t>-CBC(low HB and </a:t>
            </a:r>
            <a:r>
              <a:rPr lang="en-US" dirty="0" err="1"/>
              <a:t>platlets</a:t>
            </a:r>
            <a:r>
              <a:rPr lang="en-US" dirty="0"/>
              <a:t> .WBC increased or decreased      –peripheral smear (</a:t>
            </a:r>
            <a:r>
              <a:rPr lang="en-US" dirty="0" err="1"/>
              <a:t>myeloblast</a:t>
            </a:r>
            <a:r>
              <a:rPr lang="en-US" dirty="0"/>
              <a:t> may be seen)</a:t>
            </a:r>
          </a:p>
          <a:p>
            <a:pPr algn="l"/>
            <a:r>
              <a:rPr lang="en-US" dirty="0"/>
              <a:t>-BMA(&gt;30% </a:t>
            </a:r>
            <a:r>
              <a:rPr lang="en-US" dirty="0" err="1"/>
              <a:t>myeloblast</a:t>
            </a:r>
            <a:r>
              <a:rPr lang="en-US" dirty="0"/>
              <a:t> is diagnostic)</a:t>
            </a:r>
          </a:p>
          <a:p>
            <a:pPr algn="l"/>
            <a:r>
              <a:rPr lang="en-US" dirty="0"/>
              <a:t>THERAPY:</a:t>
            </a:r>
          </a:p>
          <a:p>
            <a:pPr algn="l"/>
            <a:r>
              <a:rPr lang="en-US" dirty="0"/>
              <a:t>-Induction: by </a:t>
            </a:r>
            <a:r>
              <a:rPr lang="en-US" dirty="0" err="1"/>
              <a:t>Anthracyclines</a:t>
            </a:r>
            <a:r>
              <a:rPr lang="en-US" dirty="0"/>
              <a:t> as doxorubicin</a:t>
            </a:r>
          </a:p>
          <a:p>
            <a:pPr algn="l"/>
            <a:r>
              <a:rPr lang="en-US" dirty="0"/>
              <a:t>-Consolidation: ARA-c  and L-</a:t>
            </a:r>
            <a:r>
              <a:rPr lang="en-US" dirty="0" err="1"/>
              <a:t>asparaginase</a:t>
            </a:r>
            <a:endParaRPr lang="en-US" dirty="0"/>
          </a:p>
          <a:p>
            <a:pPr algn="l"/>
            <a:r>
              <a:rPr lang="en-US" dirty="0"/>
              <a:t>-Maintenance:VIP6,..</a:t>
            </a:r>
          </a:p>
          <a:p>
            <a:pPr algn="l"/>
            <a:r>
              <a:rPr lang="en-US" dirty="0"/>
              <a:t>_Duration of treatment is usually 6-9 months.</a:t>
            </a:r>
          </a:p>
          <a:p>
            <a:pPr algn="l"/>
            <a:r>
              <a:rPr lang="en-US" dirty="0"/>
              <a:t>-Allogeneic BMT may be best treatment for AML in 1st remission.    </a:t>
            </a:r>
            <a:r>
              <a:rPr lang="en-US"/>
              <a:t>*****END****</a:t>
            </a:r>
          </a:p>
          <a:p>
            <a:pPr algn="l"/>
            <a:endParaRPr lang="ar-IQ"/>
          </a:p>
        </p:txBody>
      </p:sp>
    </p:spTree>
    <p:extLst>
      <p:ext uri="{BB962C8B-B14F-4D97-AF65-F5344CB8AC3E}">
        <p14:creationId xmlns:p14="http://schemas.microsoft.com/office/powerpoint/2010/main" val="576961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GB" dirty="0" smtClean="0"/>
              <a:t>Acute lymphoblastic </a:t>
            </a:r>
            <a:r>
              <a:rPr lang="en-GB" dirty="0" err="1" smtClean="0"/>
              <a:t>leukemia</a:t>
            </a:r>
            <a:r>
              <a:rPr lang="en-GB" dirty="0" smtClean="0"/>
              <a:t>(ALL):</a:t>
            </a:r>
            <a:endParaRPr lang="ar-IQ" dirty="0"/>
          </a:p>
        </p:txBody>
      </p:sp>
      <p:sp>
        <p:nvSpPr>
          <p:cNvPr id="3" name="عنصر نائب للمحتوى 2"/>
          <p:cNvSpPr>
            <a:spLocks noGrp="1"/>
          </p:cNvSpPr>
          <p:nvPr>
            <p:ph idx="1"/>
          </p:nvPr>
        </p:nvSpPr>
        <p:spPr/>
        <p:txBody>
          <a:bodyPr>
            <a:normAutofit fontScale="85000" lnSpcReduction="10000"/>
          </a:bodyPr>
          <a:lstStyle/>
          <a:p>
            <a:pPr algn="l"/>
            <a:r>
              <a:rPr lang="en-US" dirty="0" smtClean="0"/>
              <a:t>ALL: is a malignant disorder of lymphoblast occurring as a result of indefinite clonal proliferation of single lymphoblast that has undergo malignant transformation, this lymphoblastic clonal proliferation leads to overgrowth and the crowding out of normal marrow precursors, invasion of non hematopoietic tissues and suppression of differentiation of normal cells causing ineffective hematopoiesis.</a:t>
            </a:r>
          </a:p>
          <a:p>
            <a:pPr algn="l"/>
            <a:r>
              <a:rPr lang="en-US" dirty="0" smtClean="0"/>
              <a:t>ALL is the most common cancer of childhood, the peak incidence occurs between 2 and 5 years old, more common in white and in boys.</a:t>
            </a:r>
          </a:p>
          <a:p>
            <a:pPr algn="l"/>
            <a:endParaRPr lang="ar-IQ" dirty="0"/>
          </a:p>
        </p:txBody>
      </p:sp>
    </p:spTree>
    <p:extLst>
      <p:ext uri="{BB962C8B-B14F-4D97-AF65-F5344CB8AC3E}">
        <p14:creationId xmlns:p14="http://schemas.microsoft.com/office/powerpoint/2010/main" val="449634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dirty="0" smtClean="0"/>
              <a:t>Causes of ALL</a:t>
            </a:r>
            <a:endParaRPr lang="ar-IQ" dirty="0"/>
          </a:p>
        </p:txBody>
      </p:sp>
      <p:sp>
        <p:nvSpPr>
          <p:cNvPr id="3" name="عنصر نائب للمحتوى 2"/>
          <p:cNvSpPr>
            <a:spLocks noGrp="1"/>
          </p:cNvSpPr>
          <p:nvPr>
            <p:ph idx="1"/>
          </p:nvPr>
        </p:nvSpPr>
        <p:spPr/>
        <p:txBody>
          <a:bodyPr/>
          <a:lstStyle/>
          <a:p>
            <a:pPr algn="l"/>
            <a:r>
              <a:rPr lang="en-GB" dirty="0" smtClean="0"/>
              <a:t>Unknown., may be associated with;</a:t>
            </a:r>
          </a:p>
          <a:p>
            <a:pPr algn="l"/>
            <a:r>
              <a:rPr lang="en-GB" dirty="0" smtClean="0"/>
              <a:t>Genetic predisposition( identical twins, Down syndrome, ataxia </a:t>
            </a:r>
            <a:r>
              <a:rPr lang="en-GB" dirty="0" err="1" smtClean="0"/>
              <a:t>telangectasia</a:t>
            </a:r>
            <a:r>
              <a:rPr lang="en-GB" dirty="0" smtClean="0"/>
              <a:t>, bloom syndrome, </a:t>
            </a:r>
            <a:r>
              <a:rPr lang="en-GB" dirty="0" err="1" smtClean="0"/>
              <a:t>wiscott-aldrich</a:t>
            </a:r>
            <a:r>
              <a:rPr lang="en-GB" dirty="0" smtClean="0"/>
              <a:t> syndrome ,congenital </a:t>
            </a:r>
            <a:r>
              <a:rPr lang="en-GB" dirty="0" err="1" smtClean="0"/>
              <a:t>hypogammaglobulinemia</a:t>
            </a:r>
            <a:r>
              <a:rPr lang="en-GB" dirty="0" smtClean="0"/>
              <a:t>)</a:t>
            </a:r>
          </a:p>
          <a:p>
            <a:pPr algn="l"/>
            <a:r>
              <a:rPr lang="en-GB" dirty="0" err="1" smtClean="0"/>
              <a:t>Immunodeficiencies</a:t>
            </a:r>
            <a:r>
              <a:rPr lang="en-GB" dirty="0" smtClean="0"/>
              <a:t> (ionizing radiation, chemical exposure, immunosuppressive therapy.</a:t>
            </a:r>
          </a:p>
          <a:p>
            <a:pPr algn="l"/>
            <a:endParaRPr lang="ar-IQ" dirty="0"/>
          </a:p>
        </p:txBody>
      </p:sp>
    </p:spTree>
    <p:extLst>
      <p:ext uri="{BB962C8B-B14F-4D97-AF65-F5344CB8AC3E}">
        <p14:creationId xmlns:p14="http://schemas.microsoft.com/office/powerpoint/2010/main" val="3025738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dirty="0" smtClean="0"/>
              <a:t>Complications: Due to disease</a:t>
            </a:r>
            <a:endParaRPr lang="ar-IQ" dirty="0"/>
          </a:p>
        </p:txBody>
      </p:sp>
      <p:sp>
        <p:nvSpPr>
          <p:cNvPr id="3" name="عنصر نائب للمحتوى 2"/>
          <p:cNvSpPr>
            <a:spLocks noGrp="1"/>
          </p:cNvSpPr>
          <p:nvPr>
            <p:ph idx="1"/>
          </p:nvPr>
        </p:nvSpPr>
        <p:spPr/>
        <p:txBody>
          <a:bodyPr>
            <a:normAutofit fontScale="85000" lnSpcReduction="20000"/>
          </a:bodyPr>
          <a:lstStyle/>
          <a:p>
            <a:pPr algn="l"/>
            <a:endParaRPr lang="en-GB" dirty="0" smtClean="0"/>
          </a:p>
          <a:p>
            <a:pPr algn="l"/>
            <a:r>
              <a:rPr lang="en-GB" dirty="0" err="1" smtClean="0"/>
              <a:t>Hyperleukocytosis</a:t>
            </a:r>
            <a:r>
              <a:rPr lang="en-GB" dirty="0" smtClean="0"/>
              <a:t> (WBC &gt; 400,000) which can lead to stroke.</a:t>
            </a:r>
          </a:p>
          <a:p>
            <a:pPr algn="l"/>
            <a:r>
              <a:rPr lang="en-GB" dirty="0" err="1" smtClean="0"/>
              <a:t>Mediastinal</a:t>
            </a:r>
            <a:r>
              <a:rPr lang="en-GB" dirty="0" smtClean="0"/>
              <a:t> mass ( usually T-cell lineage),which can lead to cardiorespiratory arrest,</a:t>
            </a:r>
          </a:p>
          <a:p>
            <a:pPr algn="l"/>
            <a:r>
              <a:rPr lang="en-GB" dirty="0" err="1" smtClean="0"/>
              <a:t>Tumor</a:t>
            </a:r>
            <a:r>
              <a:rPr lang="en-GB" dirty="0" smtClean="0"/>
              <a:t> </a:t>
            </a:r>
            <a:r>
              <a:rPr lang="en-GB" dirty="0" err="1" smtClean="0"/>
              <a:t>lysis</a:t>
            </a:r>
            <a:r>
              <a:rPr lang="en-GB" dirty="0" smtClean="0"/>
              <a:t> : lead to Renal failure and cardiorespiratory arrest (arrhythmias)</a:t>
            </a:r>
          </a:p>
          <a:p>
            <a:pPr algn="l"/>
            <a:r>
              <a:rPr lang="en-GB" dirty="0" smtClean="0"/>
              <a:t>Sever </a:t>
            </a:r>
            <a:r>
              <a:rPr lang="en-GB" dirty="0" err="1" smtClean="0"/>
              <a:t>anemia</a:t>
            </a:r>
            <a:r>
              <a:rPr lang="en-GB" dirty="0" smtClean="0"/>
              <a:t>; can lead to CHF</a:t>
            </a:r>
          </a:p>
          <a:p>
            <a:pPr algn="l"/>
            <a:r>
              <a:rPr lang="en-GB" dirty="0" smtClean="0"/>
              <a:t>Coagulopathy; lead to stroke and </a:t>
            </a:r>
            <a:r>
              <a:rPr lang="en-GB" dirty="0" err="1" smtClean="0"/>
              <a:t>hemorrhage</a:t>
            </a:r>
            <a:endParaRPr lang="en-GB" dirty="0" smtClean="0"/>
          </a:p>
          <a:p>
            <a:pPr algn="l"/>
            <a:r>
              <a:rPr lang="en-GB" dirty="0" err="1" smtClean="0"/>
              <a:t>Hypercalcemia</a:t>
            </a:r>
            <a:r>
              <a:rPr lang="en-GB" dirty="0" smtClean="0"/>
              <a:t>: lead to RF and CR arrest</a:t>
            </a:r>
          </a:p>
          <a:p>
            <a:pPr algn="l"/>
            <a:r>
              <a:rPr lang="en-GB" dirty="0" smtClean="0"/>
              <a:t>Febrile neutropenia : lead to infections , </a:t>
            </a:r>
            <a:r>
              <a:rPr lang="en-GB" dirty="0" err="1" smtClean="0"/>
              <a:t>strock</a:t>
            </a:r>
            <a:r>
              <a:rPr lang="en-GB" dirty="0" smtClean="0"/>
              <a:t>, sepsis</a:t>
            </a:r>
          </a:p>
          <a:p>
            <a:pPr algn="l"/>
            <a:endParaRPr lang="ar-IQ" dirty="0"/>
          </a:p>
        </p:txBody>
      </p:sp>
    </p:spTree>
    <p:extLst>
      <p:ext uri="{BB962C8B-B14F-4D97-AF65-F5344CB8AC3E}">
        <p14:creationId xmlns:p14="http://schemas.microsoft.com/office/powerpoint/2010/main" val="1193120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Complications; Due to therapy</a:t>
            </a:r>
            <a:endParaRPr lang="ar-IQ" dirty="0"/>
          </a:p>
        </p:txBody>
      </p:sp>
      <p:sp>
        <p:nvSpPr>
          <p:cNvPr id="3" name="عنصر نائب للمحتوى 2"/>
          <p:cNvSpPr>
            <a:spLocks noGrp="1"/>
          </p:cNvSpPr>
          <p:nvPr>
            <p:ph idx="1"/>
          </p:nvPr>
        </p:nvSpPr>
        <p:spPr/>
        <p:txBody>
          <a:bodyPr/>
          <a:lstStyle/>
          <a:p>
            <a:pPr lvl="0" algn="l" rtl="0"/>
            <a:r>
              <a:rPr lang="en-US" sz="3000" dirty="0">
                <a:solidFill>
                  <a:prstClr val="black"/>
                </a:solidFill>
              </a:rPr>
              <a:t>Cranial radiation (Brain tumors, learning deficit ,growth retardation</a:t>
            </a:r>
          </a:p>
          <a:p>
            <a:pPr lvl="0" algn="l" rtl="0"/>
            <a:r>
              <a:rPr lang="en-US" sz="3000" dirty="0">
                <a:solidFill>
                  <a:prstClr val="black"/>
                </a:solidFill>
              </a:rPr>
              <a:t>Vincristine drug(VCR); </a:t>
            </a:r>
            <a:r>
              <a:rPr lang="en-US" sz="3000" dirty="0" err="1">
                <a:solidFill>
                  <a:prstClr val="black"/>
                </a:solidFill>
              </a:rPr>
              <a:t>SIADH,hair</a:t>
            </a:r>
            <a:r>
              <a:rPr lang="en-US" sz="3000" dirty="0">
                <a:solidFill>
                  <a:prstClr val="black"/>
                </a:solidFill>
              </a:rPr>
              <a:t> loss</a:t>
            </a:r>
          </a:p>
          <a:p>
            <a:pPr lvl="0" algn="l" rtl="0"/>
            <a:r>
              <a:rPr lang="en-US" sz="3000" dirty="0">
                <a:solidFill>
                  <a:prstClr val="black"/>
                </a:solidFill>
              </a:rPr>
              <a:t>L-</a:t>
            </a:r>
            <a:r>
              <a:rPr lang="en-US" sz="3000" dirty="0" err="1">
                <a:solidFill>
                  <a:prstClr val="black"/>
                </a:solidFill>
              </a:rPr>
              <a:t>asparginase</a:t>
            </a:r>
            <a:r>
              <a:rPr lang="en-US" sz="3000" dirty="0">
                <a:solidFill>
                  <a:prstClr val="black"/>
                </a:solidFill>
              </a:rPr>
              <a:t> ; </a:t>
            </a:r>
            <a:r>
              <a:rPr lang="en-US" sz="3000" dirty="0" err="1">
                <a:solidFill>
                  <a:prstClr val="black"/>
                </a:solidFill>
              </a:rPr>
              <a:t>pancreatitis,cogulopathy</a:t>
            </a:r>
            <a:r>
              <a:rPr lang="en-US" sz="3000" dirty="0">
                <a:solidFill>
                  <a:prstClr val="black"/>
                </a:solidFill>
              </a:rPr>
              <a:t>,..</a:t>
            </a:r>
          </a:p>
          <a:p>
            <a:pPr lvl="0" algn="l" rtl="0"/>
            <a:r>
              <a:rPr lang="en-US" sz="3000" dirty="0">
                <a:solidFill>
                  <a:prstClr val="black"/>
                </a:solidFill>
              </a:rPr>
              <a:t>Adriamycin/Doxorubicin/</a:t>
            </a:r>
            <a:r>
              <a:rPr lang="en-US" sz="3000" dirty="0" err="1">
                <a:solidFill>
                  <a:prstClr val="black"/>
                </a:solidFill>
              </a:rPr>
              <a:t>daunorubicin</a:t>
            </a:r>
            <a:r>
              <a:rPr lang="en-US" sz="3000" dirty="0">
                <a:solidFill>
                  <a:prstClr val="black"/>
                </a:solidFill>
              </a:rPr>
              <a:t>; cardiac toxicity</a:t>
            </a:r>
          </a:p>
          <a:p>
            <a:pPr lvl="0" algn="l" rtl="0"/>
            <a:r>
              <a:rPr lang="en-US" sz="3000" dirty="0" err="1">
                <a:solidFill>
                  <a:prstClr val="black"/>
                </a:solidFill>
              </a:rPr>
              <a:t>Cyclophosamide</a:t>
            </a:r>
            <a:r>
              <a:rPr lang="en-US" sz="3000" dirty="0">
                <a:solidFill>
                  <a:prstClr val="black"/>
                </a:solidFill>
              </a:rPr>
              <a:t>; hemorrhagic cystitis , sterility,..</a:t>
            </a:r>
          </a:p>
          <a:p>
            <a:pPr lvl="0" algn="l" rtl="0"/>
            <a:r>
              <a:rPr lang="en-US" sz="3000" dirty="0" err="1">
                <a:solidFill>
                  <a:prstClr val="black"/>
                </a:solidFill>
              </a:rPr>
              <a:t>Methotraxate</a:t>
            </a:r>
            <a:r>
              <a:rPr lang="en-US" sz="3000" dirty="0">
                <a:solidFill>
                  <a:prstClr val="black"/>
                </a:solidFill>
              </a:rPr>
              <a:t> (MTX); hepatotoxicity</a:t>
            </a:r>
          </a:p>
          <a:p>
            <a:pPr algn="l"/>
            <a:endParaRPr lang="ar-IQ" dirty="0"/>
          </a:p>
        </p:txBody>
      </p:sp>
    </p:spTree>
    <p:extLst>
      <p:ext uri="{BB962C8B-B14F-4D97-AF65-F5344CB8AC3E}">
        <p14:creationId xmlns:p14="http://schemas.microsoft.com/office/powerpoint/2010/main" val="1636636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solidFill>
                  <a:prstClr val="black"/>
                </a:solidFill>
              </a:rPr>
              <a:t>Differential Diagnosis</a:t>
            </a:r>
            <a:endParaRPr lang="ar-IQ" dirty="0"/>
          </a:p>
        </p:txBody>
      </p:sp>
      <p:sp>
        <p:nvSpPr>
          <p:cNvPr id="3" name="عنصر نائب للمحتوى 2"/>
          <p:cNvSpPr>
            <a:spLocks noGrp="1"/>
          </p:cNvSpPr>
          <p:nvPr>
            <p:ph idx="1"/>
          </p:nvPr>
        </p:nvSpPr>
        <p:spPr/>
        <p:txBody>
          <a:bodyPr>
            <a:normAutofit fontScale="70000" lnSpcReduction="20000"/>
          </a:bodyPr>
          <a:lstStyle/>
          <a:p>
            <a:pPr algn="l"/>
            <a:r>
              <a:rPr lang="en-GB" dirty="0" smtClean="0"/>
              <a:t>Non malignant conditions:</a:t>
            </a:r>
          </a:p>
          <a:p>
            <a:pPr algn="l"/>
            <a:r>
              <a:rPr lang="en-GB" dirty="0" smtClean="0"/>
              <a:t>JRA</a:t>
            </a:r>
          </a:p>
          <a:p>
            <a:pPr algn="l"/>
            <a:r>
              <a:rPr lang="en-GB" dirty="0" smtClean="0"/>
              <a:t>Infectious mononucleosis</a:t>
            </a:r>
          </a:p>
          <a:p>
            <a:pPr algn="l"/>
            <a:r>
              <a:rPr lang="en-GB" dirty="0" smtClean="0"/>
              <a:t>ITP</a:t>
            </a:r>
          </a:p>
          <a:p>
            <a:pPr algn="l"/>
            <a:r>
              <a:rPr lang="en-GB" dirty="0" smtClean="0"/>
              <a:t>Acute infectious lymphocytosis</a:t>
            </a:r>
          </a:p>
          <a:p>
            <a:pPr algn="l"/>
            <a:r>
              <a:rPr lang="en-GB" dirty="0" smtClean="0"/>
              <a:t>Aplastic </a:t>
            </a:r>
            <a:r>
              <a:rPr lang="en-GB" dirty="0" err="1" smtClean="0"/>
              <a:t>anemia</a:t>
            </a:r>
            <a:endParaRPr lang="en-GB" dirty="0" smtClean="0"/>
          </a:p>
          <a:p>
            <a:pPr algn="l"/>
            <a:r>
              <a:rPr lang="en-GB" dirty="0" err="1" smtClean="0"/>
              <a:t>Pertusis</a:t>
            </a:r>
            <a:r>
              <a:rPr lang="en-GB" dirty="0" smtClean="0"/>
              <a:t> </a:t>
            </a:r>
            <a:r>
              <a:rPr lang="en-GB" dirty="0" err="1" smtClean="0"/>
              <a:t>ana</a:t>
            </a:r>
            <a:r>
              <a:rPr lang="en-GB" dirty="0" smtClean="0"/>
              <a:t> </a:t>
            </a:r>
            <a:r>
              <a:rPr lang="en-GB" dirty="0" err="1" smtClean="0"/>
              <a:t>parapertusis</a:t>
            </a:r>
            <a:endParaRPr lang="en-GB" dirty="0" smtClean="0"/>
          </a:p>
          <a:p>
            <a:pPr algn="l"/>
            <a:r>
              <a:rPr lang="en-GB" dirty="0" smtClean="0"/>
              <a:t>Malignant conditions:</a:t>
            </a:r>
          </a:p>
          <a:p>
            <a:pPr algn="l"/>
            <a:r>
              <a:rPr lang="en-GB" dirty="0" err="1" smtClean="0"/>
              <a:t>Neuroblastoma</a:t>
            </a:r>
            <a:endParaRPr lang="en-GB" dirty="0" smtClean="0"/>
          </a:p>
          <a:p>
            <a:pPr algn="l"/>
            <a:r>
              <a:rPr lang="en-GB" dirty="0" smtClean="0"/>
              <a:t>Lymphoma</a:t>
            </a:r>
          </a:p>
          <a:p>
            <a:pPr algn="l"/>
            <a:r>
              <a:rPr lang="en-GB" dirty="0" smtClean="0"/>
              <a:t>Retinoblastoma</a:t>
            </a:r>
          </a:p>
          <a:p>
            <a:pPr algn="l"/>
            <a:r>
              <a:rPr lang="en-GB" dirty="0" err="1" smtClean="0"/>
              <a:t>Rhabdomyosarcoma</a:t>
            </a:r>
            <a:endParaRPr lang="en-GB" dirty="0" smtClean="0"/>
          </a:p>
          <a:p>
            <a:pPr algn="l"/>
            <a:r>
              <a:rPr lang="en-GB" dirty="0" smtClean="0"/>
              <a:t>Acute myeloid </a:t>
            </a:r>
            <a:r>
              <a:rPr lang="en-GB" dirty="0" err="1" smtClean="0"/>
              <a:t>leukemia</a:t>
            </a:r>
            <a:endParaRPr lang="en-GB" dirty="0"/>
          </a:p>
        </p:txBody>
      </p:sp>
    </p:spTree>
    <p:extLst>
      <p:ext uri="{BB962C8B-B14F-4D97-AF65-F5344CB8AC3E}">
        <p14:creationId xmlns:p14="http://schemas.microsoft.com/office/powerpoint/2010/main" val="3746133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Data gathering; </a:t>
            </a:r>
            <a:br>
              <a:rPr lang="en-US" dirty="0" smtClean="0"/>
            </a:br>
            <a:r>
              <a:rPr lang="en-US" dirty="0" smtClean="0"/>
              <a:t>History:</a:t>
            </a:r>
            <a:endParaRPr lang="ar-IQ" dirty="0"/>
          </a:p>
        </p:txBody>
      </p:sp>
      <p:sp>
        <p:nvSpPr>
          <p:cNvPr id="3" name="عنصر نائب للمحتوى 2"/>
          <p:cNvSpPr>
            <a:spLocks noGrp="1"/>
          </p:cNvSpPr>
          <p:nvPr>
            <p:ph idx="1"/>
          </p:nvPr>
        </p:nvSpPr>
        <p:spPr/>
        <p:txBody>
          <a:bodyPr>
            <a:normAutofit fontScale="85000" lnSpcReduction="20000"/>
          </a:bodyPr>
          <a:lstStyle/>
          <a:p>
            <a:pPr algn="l"/>
            <a:r>
              <a:rPr lang="en-GB" dirty="0" smtClean="0"/>
              <a:t>Bleeding (cutaneous and mucosal) due to low plat. Count</a:t>
            </a:r>
          </a:p>
          <a:p>
            <a:pPr algn="l"/>
            <a:r>
              <a:rPr lang="en-GB" dirty="0" smtClean="0"/>
              <a:t>Bone pains ,</a:t>
            </a:r>
            <a:r>
              <a:rPr lang="en-GB" dirty="0" err="1" smtClean="0"/>
              <a:t>arthalgia</a:t>
            </a:r>
            <a:r>
              <a:rPr lang="en-GB" dirty="0" smtClean="0"/>
              <a:t> ,limp (infiltrative disease of bone)</a:t>
            </a:r>
          </a:p>
          <a:p>
            <a:pPr algn="l"/>
            <a:r>
              <a:rPr lang="en-GB" dirty="0" smtClean="0"/>
              <a:t>Fatigue and pallor(</a:t>
            </a:r>
            <a:r>
              <a:rPr lang="en-GB" dirty="0" err="1" smtClean="0"/>
              <a:t>anemia</a:t>
            </a:r>
            <a:r>
              <a:rPr lang="en-GB" dirty="0" smtClean="0"/>
              <a:t>)</a:t>
            </a:r>
          </a:p>
          <a:p>
            <a:pPr algn="l"/>
            <a:r>
              <a:rPr lang="en-GB" dirty="0" smtClean="0"/>
              <a:t>Stridor ,</a:t>
            </a:r>
            <a:r>
              <a:rPr lang="en-GB" dirty="0" err="1" smtClean="0"/>
              <a:t>orthopnea</a:t>
            </a:r>
            <a:r>
              <a:rPr lang="en-GB" dirty="0" smtClean="0"/>
              <a:t> ,SOB, or any respiratory distress (</a:t>
            </a:r>
            <a:r>
              <a:rPr lang="en-GB" dirty="0" err="1" smtClean="0"/>
              <a:t>mediastinal</a:t>
            </a:r>
            <a:r>
              <a:rPr lang="en-GB" dirty="0" smtClean="0"/>
              <a:t> mass, pleural effusion)</a:t>
            </a:r>
          </a:p>
          <a:p>
            <a:pPr algn="l"/>
            <a:r>
              <a:rPr lang="en-GB" dirty="0" smtClean="0"/>
              <a:t>Oliguria, anuria(RF due to </a:t>
            </a:r>
            <a:r>
              <a:rPr lang="en-GB" dirty="0" err="1" smtClean="0"/>
              <a:t>tumor</a:t>
            </a:r>
            <a:r>
              <a:rPr lang="en-GB" dirty="0" smtClean="0"/>
              <a:t> </a:t>
            </a:r>
            <a:r>
              <a:rPr lang="en-GB" dirty="0" err="1" smtClean="0"/>
              <a:t>lysis</a:t>
            </a:r>
            <a:r>
              <a:rPr lang="en-GB" dirty="0" smtClean="0"/>
              <a:t> syndrome</a:t>
            </a:r>
          </a:p>
          <a:p>
            <a:pPr algn="l"/>
            <a:r>
              <a:rPr lang="en-GB" dirty="0" smtClean="0"/>
              <a:t>Ocular pain , blurred vision, </a:t>
            </a:r>
            <a:r>
              <a:rPr lang="en-GB" dirty="0" err="1" smtClean="0"/>
              <a:t>photophbia</a:t>
            </a:r>
            <a:r>
              <a:rPr lang="en-GB" dirty="0" smtClean="0"/>
              <a:t> (infiltration of </a:t>
            </a:r>
            <a:r>
              <a:rPr lang="en-GB" dirty="0" err="1" smtClean="0"/>
              <a:t>leukemia</a:t>
            </a:r>
            <a:r>
              <a:rPr lang="en-GB" dirty="0" smtClean="0"/>
              <a:t> to orbit, optic nerve,…</a:t>
            </a:r>
          </a:p>
          <a:p>
            <a:pPr algn="l"/>
            <a:r>
              <a:rPr lang="en-GB" dirty="0" smtClean="0"/>
              <a:t>Headache, vomiting , Seizures?( </a:t>
            </a:r>
            <a:r>
              <a:rPr lang="en-GB" dirty="0" err="1" smtClean="0"/>
              <a:t>leuk</a:t>
            </a:r>
            <a:r>
              <a:rPr lang="en-GB" dirty="0" smtClean="0"/>
              <a:t>. Infiltration of CNS</a:t>
            </a:r>
            <a:endParaRPr lang="ar-IQ" dirty="0"/>
          </a:p>
        </p:txBody>
      </p:sp>
    </p:spTree>
    <p:extLst>
      <p:ext uri="{BB962C8B-B14F-4D97-AF65-F5344CB8AC3E}">
        <p14:creationId xmlns:p14="http://schemas.microsoft.com/office/powerpoint/2010/main" val="3872529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Physical examination:</a:t>
            </a:r>
            <a:endParaRPr lang="ar-IQ" dirty="0"/>
          </a:p>
        </p:txBody>
      </p:sp>
      <p:sp>
        <p:nvSpPr>
          <p:cNvPr id="3" name="عنصر نائب للمحتوى 2"/>
          <p:cNvSpPr>
            <a:spLocks noGrp="1"/>
          </p:cNvSpPr>
          <p:nvPr>
            <p:ph idx="1"/>
          </p:nvPr>
        </p:nvSpPr>
        <p:spPr/>
        <p:txBody>
          <a:bodyPr>
            <a:normAutofit fontScale="92500" lnSpcReduction="20000"/>
          </a:bodyPr>
          <a:lstStyle/>
          <a:p>
            <a:pPr algn="l"/>
            <a:r>
              <a:rPr lang="en-GB" dirty="0" smtClean="0"/>
              <a:t>Pallor (</a:t>
            </a:r>
            <a:r>
              <a:rPr lang="en-GB" dirty="0" err="1" smtClean="0"/>
              <a:t>anemia</a:t>
            </a:r>
            <a:r>
              <a:rPr lang="en-GB" dirty="0" smtClean="0"/>
              <a:t>)</a:t>
            </a:r>
          </a:p>
          <a:p>
            <a:pPr algn="l"/>
            <a:r>
              <a:rPr lang="en-GB" dirty="0" smtClean="0"/>
              <a:t>Lymphadenopathy ( </a:t>
            </a:r>
            <a:r>
              <a:rPr lang="en-GB" dirty="0" err="1" smtClean="0"/>
              <a:t>leuk</a:t>
            </a:r>
            <a:r>
              <a:rPr lang="en-GB" dirty="0" smtClean="0"/>
              <a:t>. Infiltration)</a:t>
            </a:r>
          </a:p>
          <a:p>
            <a:pPr algn="l"/>
            <a:r>
              <a:rPr lang="en-GB" dirty="0" smtClean="0"/>
              <a:t>HSM(infiltration)</a:t>
            </a:r>
          </a:p>
          <a:p>
            <a:pPr algn="l"/>
            <a:r>
              <a:rPr lang="en-GB" dirty="0" smtClean="0"/>
              <a:t>Bone tenderness(infiltration)</a:t>
            </a:r>
          </a:p>
          <a:p>
            <a:pPr algn="l"/>
            <a:r>
              <a:rPr lang="en-GB" dirty="0" err="1" smtClean="0"/>
              <a:t>Petechiae</a:t>
            </a:r>
            <a:r>
              <a:rPr lang="en-GB" dirty="0" smtClean="0"/>
              <a:t>,  skin </a:t>
            </a:r>
            <a:r>
              <a:rPr lang="en-GB" dirty="0" err="1" smtClean="0"/>
              <a:t>purpura,subconjunctival</a:t>
            </a:r>
            <a:r>
              <a:rPr lang="en-GB" dirty="0" smtClean="0"/>
              <a:t> and retinal </a:t>
            </a:r>
            <a:r>
              <a:rPr lang="en-GB" dirty="0" err="1" smtClean="0"/>
              <a:t>hemorrhage</a:t>
            </a:r>
            <a:r>
              <a:rPr lang="en-GB" dirty="0" smtClean="0"/>
              <a:t>(thrombocytopenia)</a:t>
            </a:r>
          </a:p>
          <a:p>
            <a:pPr algn="l"/>
            <a:r>
              <a:rPr lang="en-GB" dirty="0" smtClean="0"/>
              <a:t>Painless testicular enlargement in boys ( </a:t>
            </a:r>
            <a:r>
              <a:rPr lang="en-GB" dirty="0" err="1" smtClean="0"/>
              <a:t>infiltrat</a:t>
            </a:r>
            <a:r>
              <a:rPr lang="en-GB" dirty="0" smtClean="0"/>
              <a:t>.</a:t>
            </a:r>
          </a:p>
          <a:p>
            <a:pPr algn="l"/>
            <a:r>
              <a:rPr lang="en-GB" dirty="0" smtClean="0"/>
              <a:t>Subcutaneous nodules(infiltration to skin)</a:t>
            </a:r>
          </a:p>
          <a:p>
            <a:pPr algn="l"/>
            <a:r>
              <a:rPr lang="en-GB" dirty="0" smtClean="0"/>
              <a:t>Extremity weakness, numbness or tingling (spinal cord compression)</a:t>
            </a:r>
          </a:p>
          <a:p>
            <a:pPr algn="l"/>
            <a:endParaRPr lang="ar-IQ" dirty="0"/>
          </a:p>
        </p:txBody>
      </p:sp>
    </p:spTree>
    <p:extLst>
      <p:ext uri="{BB962C8B-B14F-4D97-AF65-F5344CB8AC3E}">
        <p14:creationId xmlns:p14="http://schemas.microsoft.com/office/powerpoint/2010/main" val="1467360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dirty="0" smtClean="0"/>
              <a:t>Laboratory Aids:</a:t>
            </a:r>
            <a:endParaRPr lang="ar-IQ" dirty="0"/>
          </a:p>
        </p:txBody>
      </p:sp>
      <p:sp>
        <p:nvSpPr>
          <p:cNvPr id="3" name="عنصر نائب للمحتوى 2"/>
          <p:cNvSpPr>
            <a:spLocks noGrp="1"/>
          </p:cNvSpPr>
          <p:nvPr>
            <p:ph idx="1"/>
          </p:nvPr>
        </p:nvSpPr>
        <p:spPr/>
        <p:txBody>
          <a:bodyPr>
            <a:normAutofit fontScale="92500" lnSpcReduction="20000"/>
          </a:bodyPr>
          <a:lstStyle/>
          <a:p>
            <a:pPr algn="l"/>
            <a:r>
              <a:rPr lang="en-GB" dirty="0" smtClean="0"/>
              <a:t>CBC : WBC increased, or neutropenia, thrombocytopenia, low </a:t>
            </a:r>
            <a:r>
              <a:rPr lang="en-GB" dirty="0" err="1" smtClean="0"/>
              <a:t>Hb</a:t>
            </a:r>
            <a:r>
              <a:rPr lang="en-GB" dirty="0" smtClean="0"/>
              <a:t> ,peripheral smear may shows leukemic lymphoblast.</a:t>
            </a:r>
          </a:p>
          <a:p>
            <a:pPr algn="l"/>
            <a:r>
              <a:rPr lang="en-GB" dirty="0" smtClean="0"/>
              <a:t>Bone marrow aspirate (BMA) : &gt; 25% of leukemic lymphoblast is diagnostic.</a:t>
            </a:r>
          </a:p>
          <a:p>
            <a:pPr algn="l"/>
            <a:r>
              <a:rPr lang="en-GB" dirty="0" err="1" smtClean="0"/>
              <a:t>Immunophenotyping</a:t>
            </a:r>
            <a:r>
              <a:rPr lang="en-GB" dirty="0" smtClean="0"/>
              <a:t> and </a:t>
            </a:r>
            <a:r>
              <a:rPr lang="en-GB" dirty="0" err="1" smtClean="0"/>
              <a:t>cytogenic</a:t>
            </a:r>
            <a:r>
              <a:rPr lang="en-GB" dirty="0" smtClean="0"/>
              <a:t> studies on BMA  for diagnosis and prognosis.</a:t>
            </a:r>
          </a:p>
          <a:p>
            <a:pPr algn="l"/>
            <a:r>
              <a:rPr lang="en-GB" dirty="0" smtClean="0"/>
              <a:t>Biochemical abnormalities( </a:t>
            </a:r>
            <a:r>
              <a:rPr lang="en-GB" dirty="0" err="1" smtClean="0"/>
              <a:t>hyperuricemia</a:t>
            </a:r>
            <a:r>
              <a:rPr lang="en-GB" dirty="0" smtClean="0"/>
              <a:t>,….)</a:t>
            </a:r>
          </a:p>
          <a:p>
            <a:pPr algn="l"/>
            <a:r>
              <a:rPr lang="en-GB" dirty="0" smtClean="0"/>
              <a:t>CXR</a:t>
            </a:r>
          </a:p>
          <a:p>
            <a:pPr algn="l"/>
            <a:r>
              <a:rPr lang="en-GB" dirty="0" smtClean="0"/>
              <a:t>CSF exam. With lymphoblast( CNS </a:t>
            </a:r>
            <a:r>
              <a:rPr lang="en-GB" dirty="0" err="1" smtClean="0"/>
              <a:t>involvem</a:t>
            </a:r>
            <a:r>
              <a:rPr lang="en-GB" dirty="0" smtClean="0"/>
              <a:t>.)</a:t>
            </a:r>
          </a:p>
          <a:p>
            <a:pPr algn="l"/>
            <a:endParaRPr lang="ar-IQ" dirty="0"/>
          </a:p>
        </p:txBody>
      </p:sp>
    </p:spTree>
    <p:extLst>
      <p:ext uri="{BB962C8B-B14F-4D97-AF65-F5344CB8AC3E}">
        <p14:creationId xmlns:p14="http://schemas.microsoft.com/office/powerpoint/2010/main" val="217381715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851</Words>
  <Application>Microsoft Office PowerPoint</Application>
  <PresentationFormat>عرض على الشاشة (3:4)‏</PresentationFormat>
  <Paragraphs>108</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نسق Office</vt:lpstr>
      <vt:lpstr>Acute lymphoblastic leukemia(ALL)</vt:lpstr>
      <vt:lpstr>Acute lymphoblastic leukemia(ALL):</vt:lpstr>
      <vt:lpstr>Causes of ALL</vt:lpstr>
      <vt:lpstr>Complications: Due to disease</vt:lpstr>
      <vt:lpstr>Complications; Due to therapy</vt:lpstr>
      <vt:lpstr>Differential Diagnosis</vt:lpstr>
      <vt:lpstr>Data gathering;  History:</vt:lpstr>
      <vt:lpstr>Physical examination:</vt:lpstr>
      <vt:lpstr>Laboratory Aids:</vt:lpstr>
      <vt:lpstr>Prognosis and prognostic factors </vt:lpstr>
      <vt:lpstr>عرض تقديمي في PowerPoint</vt:lpstr>
      <vt:lpstr>Therapy</vt:lpstr>
      <vt:lpstr>Acute myeloid leukemia Dr.Hussein Alatabi </vt:lpstr>
      <vt:lpstr>History &amp; physical exmination</vt:lpstr>
      <vt:lpstr>Laboratory findings and Therapy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Acute lymphoblastic leukemia(ALL)</dc:title>
  <dc:creator>drhussein</dc:creator>
  <cp:lastModifiedBy>drhussein</cp:lastModifiedBy>
  <cp:revision>4</cp:revision>
  <dcterms:created xsi:type="dcterms:W3CDTF">2021-02-06T08:58:36Z</dcterms:created>
  <dcterms:modified xsi:type="dcterms:W3CDTF">2021-02-06T09:37:36Z</dcterms:modified>
</cp:coreProperties>
</file>