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commentAuthors.xml" ContentType="application/vnd.openxmlformats-officedocument.presentationml.commentAuthor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322" r:id="rId5"/>
    <p:sldId id="258" r:id="rId6"/>
    <p:sldId id="323" r:id="rId7"/>
    <p:sldId id="319" r:id="rId8"/>
    <p:sldId id="324" r:id="rId9"/>
    <p:sldId id="320" r:id="rId10"/>
    <p:sldId id="321" r:id="rId11"/>
    <p:sldId id="302" r:id="rId12"/>
    <p:sldId id="325" r:id="rId13"/>
    <p:sldId id="326" r:id="rId14"/>
    <p:sldId id="327" r:id="rId15"/>
    <p:sldId id="328" r:id="rId16"/>
    <p:sldId id="329" r:id="rId17"/>
    <p:sldId id="330" r:id="rId18"/>
    <p:sldId id="331" r:id="rId19"/>
    <p:sldId id="332" r:id="rId20"/>
    <p:sldId id="334" r:id="rId2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ENOVO" initials="L" lastIdx="1" clrIdx="0"/>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5" Type="http://schemas.openxmlformats.org/officeDocument/2006/relationships/commentAuthors" Target="commentAuthors.xml"/><Relationship Id="rId24" Type="http://schemas.openxmlformats.org/officeDocument/2006/relationships/tableStyles" Target="tableStyles.xml"/><Relationship Id="rId23" Type="http://schemas.openxmlformats.org/officeDocument/2006/relationships/viewProps" Target="viewProps.xml"/><Relationship Id="rId22" Type="http://schemas.openxmlformats.org/officeDocument/2006/relationships/presProps" Target="presProps.xml"/><Relationship Id="rId21" Type="http://schemas.openxmlformats.org/officeDocument/2006/relationships/slide" Target="slides/slide19.xml"/><Relationship Id="rId20" Type="http://schemas.openxmlformats.org/officeDocument/2006/relationships/slide" Target="slides/slide18.xml"/><Relationship Id="rId2" Type="http://schemas.openxmlformats.org/officeDocument/2006/relationships/theme" Target="theme/theme1.xml"/><Relationship Id="rId19" Type="http://schemas.openxmlformats.org/officeDocument/2006/relationships/slide" Target="slides/slide17.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8EA21BF-DD32-4AD4-97CE-76F98D0F4375}"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569071A-A3CE-470C-AC63-EB4A97F9DB63}" type="slidenum">
              <a:rPr lang="en-US" smtClean="0"/>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lstStyle/>
          <a:p>
            <a:fld id="{28EA21BF-DD32-4AD4-97CE-76F98D0F4375}"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569071A-A3CE-470C-AC63-EB4A97F9DB63}" type="slidenum">
              <a:rPr lang="en-US" smtClean="0"/>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lstStyle/>
          <a:p>
            <a:fld id="{28EA21BF-DD32-4AD4-97CE-76F98D0F4375}"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569071A-A3CE-470C-AC63-EB4A97F9DB63}" type="slidenum">
              <a:rPr lang="en-US" smtClean="0"/>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lstStyle/>
          <a:p>
            <a:fld id="{28EA21BF-DD32-4AD4-97CE-76F98D0F4375}"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569071A-A3CE-470C-AC63-EB4A97F9DB63}" type="slidenum">
              <a:rPr lang="en-US" smtClean="0"/>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endParaRPr lang="en-US" smtClean="0"/>
          </a:p>
        </p:txBody>
      </p:sp>
      <p:sp>
        <p:nvSpPr>
          <p:cNvPr id="4" name="Date Placeholder 3"/>
          <p:cNvSpPr>
            <a:spLocks noGrp="1"/>
          </p:cNvSpPr>
          <p:nvPr>
            <p:ph type="dt" sz="half" idx="10"/>
          </p:nvPr>
        </p:nvSpPr>
        <p:spPr/>
        <p:txBody>
          <a:bodyPr/>
          <a:lstStyle/>
          <a:p>
            <a:fld id="{28EA21BF-DD32-4AD4-97CE-76F98D0F4375}"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569071A-A3CE-470C-AC63-EB4A97F9DB63}" type="slidenum">
              <a:rPr lang="en-US" smtClean="0"/>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Date Placeholder 4"/>
          <p:cNvSpPr>
            <a:spLocks noGrp="1"/>
          </p:cNvSpPr>
          <p:nvPr>
            <p:ph type="dt" sz="half" idx="10"/>
          </p:nvPr>
        </p:nvSpPr>
        <p:spPr/>
        <p:txBody>
          <a:bodyPr/>
          <a:lstStyle/>
          <a:p>
            <a:fld id="{28EA21BF-DD32-4AD4-97CE-76F98D0F4375}"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569071A-A3CE-470C-AC63-EB4A97F9DB63}" type="slidenum">
              <a:rPr lang="en-US" smtClean="0"/>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7" name="Date Placeholder 6"/>
          <p:cNvSpPr>
            <a:spLocks noGrp="1"/>
          </p:cNvSpPr>
          <p:nvPr>
            <p:ph type="dt" sz="half" idx="10"/>
          </p:nvPr>
        </p:nvSpPr>
        <p:spPr/>
        <p:txBody>
          <a:bodyPr/>
          <a:lstStyle/>
          <a:p>
            <a:fld id="{28EA21BF-DD32-4AD4-97CE-76F98D0F4375}" type="datetimeFigureOut">
              <a:rPr lang="en-US" smtClean="0"/>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569071A-A3CE-470C-AC63-EB4A97F9DB63}" type="slidenum">
              <a:rPr lang="en-US" smtClean="0"/>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8EA21BF-DD32-4AD4-97CE-76F98D0F4375}" type="datetimeFigureOut">
              <a:rPr lang="en-US" smtClean="0"/>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569071A-A3CE-470C-AC63-EB4A97F9DB63}" type="slidenum">
              <a:rPr lang="en-US" smtClean="0"/>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8EA21BF-DD32-4AD4-97CE-76F98D0F4375}" type="datetimeFigureOut">
              <a:rPr lang="en-US" smtClean="0"/>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569071A-A3CE-470C-AC63-EB4A97F9DB63}" type="slidenum">
              <a:rPr lang="en-US" smtClean="0"/>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fld id="{28EA21BF-DD32-4AD4-97CE-76F98D0F4375}"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569071A-A3CE-470C-AC63-EB4A97F9DB63}" type="slidenum">
              <a:rPr lang="en-US" smtClean="0"/>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fld id="{28EA21BF-DD32-4AD4-97CE-76F98D0F4375}"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569071A-A3CE-470C-AC63-EB4A97F9DB63}" type="slidenum">
              <a:rPr lang="en-US" smtClean="0"/>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8EA21BF-DD32-4AD4-97CE-76F98D0F4375}" type="datetimeFigureOut">
              <a:rPr lang="en-US" smtClean="0"/>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569071A-A3CE-470C-AC63-EB4A97F9DB63}" type="slidenum">
              <a:rPr lang="en-US" smtClean="0"/>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6.png"/><Relationship Id="rId1" Type="http://schemas.openxmlformats.org/officeDocument/2006/relationships/image" Target="../media/image5.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8.png"/><Relationship Id="rId1" Type="http://schemas.openxmlformats.org/officeDocument/2006/relationships/image" Target="../media/image7.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9.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11.png"/><Relationship Id="rId1" Type="http://schemas.openxmlformats.org/officeDocument/2006/relationships/image" Target="../media/image10.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3.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680"/>
            <a:ext cx="9596120" cy="3758565"/>
          </a:xfrm>
        </p:spPr>
        <p:txBody>
          <a:bodyPr>
            <a:normAutofit/>
          </a:bodyPr>
          <a:lstStyle/>
          <a:p>
            <a:r>
              <a:rPr>
                <a:latin typeface="Times New Roman" panose="02020603050405020304" pitchFamily="18" charset="0"/>
                <a:cs typeface="Times New Roman" panose="02020603050405020304" pitchFamily="18" charset="0"/>
              </a:rPr>
              <a:t>Phylum Nematoda “Greek nema a thread”</a:t>
            </a:r>
            <a:br>
              <a:rPr>
                <a:latin typeface="Times New Roman" panose="02020603050405020304" pitchFamily="18" charset="0"/>
                <a:cs typeface="Times New Roman" panose="02020603050405020304" pitchFamily="18" charset="0"/>
              </a:rPr>
            </a:br>
            <a:br>
              <a:rPr>
                <a:latin typeface="Times New Roman" panose="02020603050405020304" pitchFamily="18" charset="0"/>
                <a:cs typeface="Times New Roman" panose="02020603050405020304" pitchFamily="18" charset="0"/>
              </a:rPr>
            </a:br>
            <a:r>
              <a:rPr lang="en-US" sz="3200" b="1" dirty="0">
                <a:latin typeface="Times New Roman" panose="02020603050405020304" pitchFamily="18" charset="0"/>
                <a:cs typeface="Times New Roman" panose="02020603050405020304" pitchFamily="18" charset="0"/>
                <a:sym typeface="+mn-ea"/>
              </a:rPr>
              <a:t>Dr. Wasan Addai Al-Marsomy</a:t>
            </a:r>
            <a:endParaRPr lang="en-US" sz="3200">
              <a:latin typeface="Times New Roman" panose="02020603050405020304" pitchFamily="18" charset="0"/>
              <a:cs typeface="Times New Roman" panose="02020603050405020304"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normAutofit fontScale="90000"/>
          </a:bodyPr>
          <a:p>
            <a:r>
              <a:rPr lang="en-US" b="1">
                <a:latin typeface="Times New Roman" panose="02020603050405020304" pitchFamily="18" charset="0"/>
                <a:cs typeface="Times New Roman" panose="02020603050405020304" pitchFamily="18" charset="0"/>
              </a:rPr>
              <a:t> Classification of Nematoda</a:t>
            </a:r>
            <a:br>
              <a:rPr lang="en-US" b="1">
                <a:latin typeface="Times New Roman" panose="02020603050405020304" pitchFamily="18" charset="0"/>
                <a:cs typeface="Times New Roman" panose="02020603050405020304" pitchFamily="18" charset="0"/>
              </a:rPr>
            </a:br>
            <a:r>
              <a:rPr lang="en-US" b="1">
                <a:latin typeface="Times New Roman" panose="02020603050405020304" pitchFamily="18" charset="0"/>
                <a:cs typeface="Times New Roman" panose="02020603050405020304" pitchFamily="18" charset="0"/>
              </a:rPr>
              <a:t>1- Class Adenophorea (A phasmidia)</a:t>
            </a:r>
            <a:endParaRPr lang="en-US" b="1">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731520" y="1472565"/>
            <a:ext cx="10622280" cy="5027295"/>
          </a:xfrm>
        </p:spPr>
        <p:txBody>
          <a:bodyPr>
            <a:noAutofit/>
          </a:bodyPr>
          <a:p>
            <a:r>
              <a:rPr lang="en-US" sz="3200">
                <a:latin typeface="Times New Roman" panose="02020603050405020304" pitchFamily="18" charset="0"/>
                <a:cs typeface="Times New Roman" panose="02020603050405020304" pitchFamily="18" charset="0"/>
              </a:rPr>
              <a:t>Excretory organ, is a glandular renette gland cell in the pseudocoel near the pharynx. It has a necklike duct that opens ventrally on the midline as an excretory pore.</a:t>
            </a:r>
            <a:endParaRPr lang="en-US" sz="3200">
              <a:latin typeface="Times New Roman" panose="02020603050405020304" pitchFamily="18" charset="0"/>
              <a:cs typeface="Times New Roman" panose="02020603050405020304" pitchFamily="18" charset="0"/>
            </a:endParaRPr>
          </a:p>
          <a:p>
            <a:r>
              <a:rPr lang="en-US" sz="3200">
                <a:latin typeface="Times New Roman" panose="02020603050405020304" pitchFamily="18" charset="0"/>
                <a:cs typeface="Times New Roman" panose="02020603050405020304" pitchFamily="18" charset="0"/>
              </a:rPr>
              <a:t> Usually possess numerous epidermal glands, as well as caudal glands that open on the tip of the tail. </a:t>
            </a:r>
            <a:endParaRPr lang="en-US" sz="3200">
              <a:latin typeface="Times New Roman" panose="02020603050405020304" pitchFamily="18" charset="0"/>
              <a:cs typeface="Times New Roman" panose="02020603050405020304" pitchFamily="18" charset="0"/>
            </a:endParaRPr>
          </a:p>
          <a:p>
            <a:r>
              <a:rPr lang="en-US" sz="3200">
                <a:latin typeface="Times New Roman" panose="02020603050405020304" pitchFamily="18" charset="0"/>
                <a:cs typeface="Times New Roman" panose="02020603050405020304" pitchFamily="18" charset="0"/>
              </a:rPr>
              <a:t>Lack phasmids (paired caudal saensilla).</a:t>
            </a:r>
            <a:endParaRPr lang="en-US" sz="3200">
              <a:latin typeface="Times New Roman" panose="02020603050405020304" pitchFamily="18" charset="0"/>
              <a:cs typeface="Times New Roman" panose="02020603050405020304" pitchFamily="18" charset="0"/>
            </a:endParaRPr>
          </a:p>
          <a:p>
            <a:r>
              <a:rPr lang="en-US" sz="3200">
                <a:latin typeface="Times New Roman" panose="02020603050405020304" pitchFamily="18" charset="0"/>
                <a:cs typeface="Times New Roman" panose="02020603050405020304" pitchFamily="18" charset="0"/>
              </a:rPr>
              <a:t>Male usually have two testes</a:t>
            </a:r>
            <a:endParaRPr lang="en-US" sz="3200">
              <a:latin typeface="Times New Roman" panose="02020603050405020304" pitchFamily="18" charset="0"/>
              <a:cs typeface="Times New Roman" panose="02020603050405020304" pitchFamily="18" charset="0"/>
            </a:endParaRPr>
          </a:p>
          <a:p>
            <a:endParaRPr lang="en-US" sz="3200">
              <a:latin typeface="Times New Roman" panose="02020603050405020304" pitchFamily="18" charset="0"/>
              <a:cs typeface="Times New Roman" panose="02020603050405020304" pitchFamily="18"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a:xfrm>
            <a:off x="668020" y="563880"/>
            <a:ext cx="10685780" cy="5613400"/>
          </a:xfrm>
        </p:spPr>
        <p:txBody>
          <a:bodyPr>
            <a:normAutofit/>
          </a:bodyPr>
          <a:p>
            <a:pPr>
              <a:lnSpc>
                <a:spcPct val="100000"/>
              </a:lnSpc>
            </a:pPr>
            <a:endParaRPr lang="en-US" sz="4000">
              <a:latin typeface="Times New Roman" panose="02020603050405020304" pitchFamily="18" charset="0"/>
              <a:cs typeface="Times New Roman" panose="02020603050405020304" pitchFamily="18" charset="0"/>
            </a:endParaRPr>
          </a:p>
          <a:p>
            <a:pPr>
              <a:lnSpc>
                <a:spcPct val="100000"/>
              </a:lnSpc>
            </a:pPr>
            <a:r>
              <a:rPr lang="en-US" sz="4000">
                <a:latin typeface="Times New Roman" panose="02020603050405020304" pitchFamily="18" charset="0"/>
                <a:cs typeface="Times New Roman" panose="02020603050405020304" pitchFamily="18" charset="0"/>
              </a:rPr>
              <a:t> G. </a:t>
            </a:r>
            <a:r>
              <a:rPr lang="en-US" sz="4000" i="1">
                <a:latin typeface="Times New Roman" panose="02020603050405020304" pitchFamily="18" charset="0"/>
                <a:cs typeface="Times New Roman" panose="02020603050405020304" pitchFamily="18" charset="0"/>
              </a:rPr>
              <a:t>Trichinella spiralis</a:t>
            </a:r>
            <a:r>
              <a:rPr lang="en-US" sz="4000">
                <a:latin typeface="Times New Roman" panose="02020603050405020304" pitchFamily="18" charset="0"/>
                <a:cs typeface="Times New Roman" panose="02020603050405020304" pitchFamily="18" charset="0"/>
              </a:rPr>
              <a:t> is a nematode parasite, occurring in rats, pigs, bears and humans, and is responsible for the disease trichinosis. It is sometimes referred to as the "pork worm" due to it being found commonly in undercooked pork products.</a:t>
            </a:r>
            <a:endParaRPr lang="en-US" sz="4000">
              <a:latin typeface="Times New Roman" panose="02020603050405020304" pitchFamily="18" charset="0"/>
              <a:cs typeface="Times New Roman" panose="02020603050405020304" pitchFamily="18"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en-US">
                <a:latin typeface="Times New Roman" panose="02020603050405020304" pitchFamily="18" charset="0"/>
                <a:cs typeface="Times New Roman" panose="02020603050405020304" pitchFamily="18" charset="0"/>
                <a:sym typeface="+mn-ea"/>
              </a:rPr>
              <a:t>G. </a:t>
            </a:r>
            <a:r>
              <a:rPr lang="en-US" i="1">
                <a:latin typeface="Times New Roman" panose="02020603050405020304" pitchFamily="18" charset="0"/>
                <a:cs typeface="Times New Roman" panose="02020603050405020304" pitchFamily="18" charset="0"/>
                <a:sym typeface="+mn-ea"/>
              </a:rPr>
              <a:t>Trichinella spiralis</a:t>
            </a:r>
            <a:endParaRPr lang="en-US"/>
          </a:p>
        </p:txBody>
      </p:sp>
      <p:pic>
        <p:nvPicPr>
          <p:cNvPr id="4" name="Content Placeholder 3"/>
          <p:cNvPicPr>
            <a:picLocks noChangeAspect="1"/>
          </p:cNvPicPr>
          <p:nvPr>
            <p:ph idx="1"/>
          </p:nvPr>
        </p:nvPicPr>
        <p:blipFill>
          <a:blip r:embed="rId1"/>
          <a:stretch>
            <a:fillRect/>
          </a:stretch>
        </p:blipFill>
        <p:spPr>
          <a:xfrm>
            <a:off x="1141730" y="2169795"/>
            <a:ext cx="4954905" cy="3389630"/>
          </a:xfrm>
          <a:prstGeom prst="rect">
            <a:avLst/>
          </a:prstGeom>
        </p:spPr>
      </p:pic>
      <p:pic>
        <p:nvPicPr>
          <p:cNvPr id="6" name="Picture 5"/>
          <p:cNvPicPr>
            <a:picLocks noChangeAspect="1"/>
          </p:cNvPicPr>
          <p:nvPr/>
        </p:nvPicPr>
        <p:blipFill>
          <a:blip r:embed="rId2"/>
          <a:stretch>
            <a:fillRect/>
          </a:stretch>
        </p:blipFill>
        <p:spPr>
          <a:xfrm>
            <a:off x="6479540" y="2277745"/>
            <a:ext cx="4756150" cy="3171825"/>
          </a:xfrm>
          <a:prstGeom prst="rect">
            <a:avLst/>
          </a:prstGeom>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en-US" b="1">
                <a:latin typeface="Times New Roman" panose="02020603050405020304" pitchFamily="18" charset="0"/>
                <a:cs typeface="Times New Roman" panose="02020603050405020304" pitchFamily="18" charset="0"/>
              </a:rPr>
              <a:t>2- Class Secernentea (phasmidia)</a:t>
            </a:r>
            <a:endParaRPr lang="en-US" b="1">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668020" y="1194435"/>
            <a:ext cx="10685780" cy="4982845"/>
          </a:xfrm>
        </p:spPr>
        <p:txBody>
          <a:bodyPr>
            <a:noAutofit/>
          </a:bodyPr>
          <a:p>
            <a:r>
              <a:rPr lang="en-US" sz="3100">
                <a:latin typeface="Times New Roman" panose="02020603050405020304" pitchFamily="18" charset="0"/>
                <a:cs typeface="Times New Roman" panose="02020603050405020304" pitchFamily="18" charset="0"/>
              </a:rPr>
              <a:t>Have lateral excretory canal opening by anterior ventral pore</a:t>
            </a:r>
            <a:endParaRPr lang="en-US" sz="3100">
              <a:latin typeface="Times New Roman" panose="02020603050405020304" pitchFamily="18" charset="0"/>
              <a:cs typeface="Times New Roman" panose="02020603050405020304" pitchFamily="18" charset="0"/>
            </a:endParaRPr>
          </a:p>
          <a:p>
            <a:r>
              <a:rPr lang="en-US" sz="3100">
                <a:latin typeface="Times New Roman" panose="02020603050405020304" pitchFamily="18" charset="0"/>
                <a:cs typeface="Times New Roman" panose="02020603050405020304" pitchFamily="18" charset="0"/>
              </a:rPr>
              <a:t> With paired phasmids</a:t>
            </a:r>
            <a:endParaRPr lang="en-US" sz="3100">
              <a:latin typeface="Times New Roman" panose="02020603050405020304" pitchFamily="18" charset="0"/>
              <a:cs typeface="Times New Roman" panose="02020603050405020304" pitchFamily="18" charset="0"/>
            </a:endParaRPr>
          </a:p>
          <a:p>
            <a:r>
              <a:rPr lang="en-US" sz="3100">
                <a:latin typeface="Times New Roman" panose="02020603050405020304" pitchFamily="18" charset="0"/>
                <a:cs typeface="Times New Roman" panose="02020603050405020304" pitchFamily="18" charset="0"/>
              </a:rPr>
              <a:t> Lack epidermal glands and caudal glands</a:t>
            </a:r>
            <a:endParaRPr lang="en-US" sz="3100">
              <a:latin typeface="Times New Roman" panose="02020603050405020304" pitchFamily="18" charset="0"/>
              <a:cs typeface="Times New Roman" panose="02020603050405020304" pitchFamily="18" charset="0"/>
            </a:endParaRPr>
          </a:p>
          <a:p>
            <a:r>
              <a:rPr lang="en-US" sz="3100">
                <a:latin typeface="Times New Roman" panose="02020603050405020304" pitchFamily="18" charset="0"/>
                <a:cs typeface="Times New Roman" panose="02020603050405020304" pitchFamily="18" charset="0"/>
              </a:rPr>
              <a:t> Males always have a single testis</a:t>
            </a:r>
            <a:endParaRPr lang="en-US" sz="3100">
              <a:latin typeface="Times New Roman" panose="02020603050405020304" pitchFamily="18" charset="0"/>
              <a:cs typeface="Times New Roman" panose="02020603050405020304" pitchFamily="18" charset="0"/>
            </a:endParaRPr>
          </a:p>
          <a:p>
            <a:endParaRPr lang="en-US" sz="3100">
              <a:latin typeface="Times New Roman" panose="02020603050405020304" pitchFamily="18" charset="0"/>
              <a:cs typeface="Times New Roman" panose="02020603050405020304" pitchFamily="18"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a:xfrm>
            <a:off x="668020" y="632460"/>
            <a:ext cx="10685780" cy="5544820"/>
          </a:xfrm>
        </p:spPr>
        <p:txBody>
          <a:bodyPr>
            <a:normAutofit/>
          </a:bodyPr>
          <a:p>
            <a:pPr algn="just"/>
            <a:r>
              <a:rPr lang="en-US" sz="3600" b="1">
                <a:latin typeface="Times New Roman" panose="02020603050405020304" pitchFamily="18" charset="0"/>
                <a:cs typeface="Times New Roman" panose="02020603050405020304" pitchFamily="18" charset="0"/>
                <a:sym typeface="+mn-ea"/>
              </a:rPr>
              <a:t>A- Order Ascaridida</a:t>
            </a:r>
            <a:r>
              <a:rPr lang="en-US" sz="3600">
                <a:latin typeface="Times New Roman" panose="02020603050405020304" pitchFamily="18" charset="0"/>
                <a:cs typeface="Times New Roman" panose="02020603050405020304" pitchFamily="18" charset="0"/>
                <a:sym typeface="+mn-ea"/>
              </a:rPr>
              <a:t> : </a:t>
            </a:r>
            <a:r>
              <a:rPr lang="en-US" sz="3600" i="1">
                <a:latin typeface="Times New Roman" panose="02020603050405020304" pitchFamily="18" charset="0"/>
                <a:cs typeface="Times New Roman" panose="02020603050405020304" pitchFamily="18" charset="0"/>
                <a:sym typeface="+mn-ea"/>
              </a:rPr>
              <a:t>Ascaris lumbricoides</a:t>
            </a:r>
            <a:r>
              <a:rPr lang="en-US" sz="3600">
                <a:latin typeface="Times New Roman" panose="02020603050405020304" pitchFamily="18" charset="0"/>
                <a:cs typeface="Times New Roman" panose="02020603050405020304" pitchFamily="18" charset="0"/>
                <a:sym typeface="+mn-ea"/>
              </a:rPr>
              <a:t> (intestinal worm) is the giant roundworm of humans. An ascarid nematode, it is responsible for the disease ascariasis in humans, and it is the largest and most common parasitic worm in humans. One-sixth of the human population is estimated to be infected by this parasite. Ascariasis is prevalent worldwide and more so in tropical and subtropical countries. It can reach a length of up to 35 cm.</a:t>
            </a:r>
            <a:endParaRPr lang="en-US" sz="3600">
              <a:latin typeface="Times New Roman" panose="02020603050405020304" pitchFamily="18" charset="0"/>
              <a:cs typeface="Times New Roman" panose="02020603050405020304" pitchFamily="18" charset="0"/>
            </a:endParaRPr>
          </a:p>
          <a:p>
            <a:pPr algn="just"/>
            <a:endParaRPr lang="en-US" sz="360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pPr algn="ctr"/>
            <a:r>
              <a:rPr lang="en-US" i="1">
                <a:latin typeface="Times New Roman" panose="02020603050405020304" pitchFamily="18" charset="0"/>
                <a:cs typeface="Times New Roman" panose="02020603050405020304" pitchFamily="18" charset="0"/>
                <a:sym typeface="+mn-ea"/>
              </a:rPr>
              <a:t>Ascaris lumbricoides</a:t>
            </a:r>
            <a:endParaRPr lang="en-US"/>
          </a:p>
        </p:txBody>
      </p:sp>
      <p:pic>
        <p:nvPicPr>
          <p:cNvPr id="4" name="Content Placeholder 3"/>
          <p:cNvPicPr>
            <a:picLocks noChangeAspect="1"/>
          </p:cNvPicPr>
          <p:nvPr>
            <p:ph idx="1"/>
          </p:nvPr>
        </p:nvPicPr>
        <p:blipFill>
          <a:blip r:embed="rId1"/>
          <a:stretch>
            <a:fillRect/>
          </a:stretch>
        </p:blipFill>
        <p:spPr>
          <a:xfrm>
            <a:off x="594360" y="1690370"/>
            <a:ext cx="4284345" cy="3892550"/>
          </a:xfrm>
          <a:prstGeom prst="rect">
            <a:avLst/>
          </a:prstGeom>
        </p:spPr>
      </p:pic>
      <p:pic>
        <p:nvPicPr>
          <p:cNvPr id="5" name="Picture 4"/>
          <p:cNvPicPr>
            <a:picLocks noChangeAspect="1"/>
          </p:cNvPicPr>
          <p:nvPr/>
        </p:nvPicPr>
        <p:blipFill>
          <a:blip r:embed="rId2"/>
          <a:stretch>
            <a:fillRect/>
          </a:stretch>
        </p:blipFill>
        <p:spPr>
          <a:xfrm>
            <a:off x="5667375" y="1691005"/>
            <a:ext cx="5153025" cy="3629025"/>
          </a:xfrm>
          <a:prstGeom prst="rect">
            <a:avLst/>
          </a:prstGeom>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a:xfrm>
            <a:off x="701675" y="837565"/>
            <a:ext cx="10652125" cy="5339715"/>
          </a:xfrm>
        </p:spPr>
        <p:txBody>
          <a:bodyPr/>
          <a:p>
            <a:r>
              <a:rPr lang="en-US" sz="3600" b="1">
                <a:latin typeface="Times New Roman" panose="02020603050405020304" pitchFamily="18" charset="0"/>
                <a:cs typeface="Times New Roman" panose="02020603050405020304" pitchFamily="18" charset="0"/>
              </a:rPr>
              <a:t>B- Order Rhabditia</a:t>
            </a:r>
            <a:r>
              <a:rPr lang="en-US" sz="3600">
                <a:latin typeface="Times New Roman" panose="02020603050405020304" pitchFamily="18" charset="0"/>
                <a:cs typeface="Times New Roman" panose="02020603050405020304" pitchFamily="18" charset="0"/>
              </a:rPr>
              <a:t> : Rhabditis A genus of small nematodes (family Rhabditidae), some of which are free-living, others parasitic on plants and animals; by dwelling on decaying organic matter, some species have been viewed as parasitic.</a:t>
            </a:r>
            <a:endParaRPr lang="en-US" sz="3600">
              <a:latin typeface="Times New Roman" panose="02020603050405020304" pitchFamily="18" charset="0"/>
              <a:cs typeface="Times New Roman" panose="02020603050405020304" pitchFamily="18"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en-US">
                <a:latin typeface="Times New Roman" panose="02020603050405020304" pitchFamily="18" charset="0"/>
                <a:cs typeface="Times New Roman" panose="02020603050405020304" pitchFamily="18" charset="0"/>
                <a:sym typeface="+mn-ea"/>
              </a:rPr>
              <a:t>G: </a:t>
            </a:r>
            <a:r>
              <a:rPr lang="en-US" i="1">
                <a:latin typeface="Times New Roman" panose="02020603050405020304" pitchFamily="18" charset="0"/>
                <a:cs typeface="Times New Roman" panose="02020603050405020304" pitchFamily="18" charset="0"/>
                <a:sym typeface="+mn-ea"/>
              </a:rPr>
              <a:t>Rhabditis</a:t>
            </a:r>
            <a:endParaRPr lang="en-US" i="1"/>
          </a:p>
        </p:txBody>
      </p:sp>
      <p:pic>
        <p:nvPicPr>
          <p:cNvPr id="4" name="Content Placeholder 3"/>
          <p:cNvPicPr>
            <a:picLocks noChangeAspect="1"/>
          </p:cNvPicPr>
          <p:nvPr>
            <p:ph idx="1"/>
          </p:nvPr>
        </p:nvPicPr>
        <p:blipFill>
          <a:blip r:embed="rId1"/>
          <a:stretch>
            <a:fillRect/>
          </a:stretch>
        </p:blipFill>
        <p:spPr>
          <a:xfrm>
            <a:off x="2919095" y="1543050"/>
            <a:ext cx="6626860" cy="3382010"/>
          </a:xfrm>
          <a:prstGeom prst="rect">
            <a:avLst/>
          </a:prstGeom>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a:xfrm>
            <a:off x="787400" y="512445"/>
            <a:ext cx="10566400" cy="5664835"/>
          </a:xfrm>
        </p:spPr>
        <p:txBody>
          <a:bodyPr/>
          <a:p>
            <a:r>
              <a:rPr lang="en-US" sz="3600">
                <a:latin typeface="Times New Roman" panose="02020603050405020304" pitchFamily="18" charset="0"/>
                <a:cs typeface="Times New Roman" panose="02020603050405020304" pitchFamily="18" charset="0"/>
              </a:rPr>
              <a:t>C- </a:t>
            </a:r>
            <a:r>
              <a:rPr lang="en-US" sz="3600" b="1">
                <a:latin typeface="Times New Roman" panose="02020603050405020304" pitchFamily="18" charset="0"/>
                <a:cs typeface="Times New Roman" panose="02020603050405020304" pitchFamily="18" charset="0"/>
              </a:rPr>
              <a:t>Order Strongylida</a:t>
            </a:r>
            <a:r>
              <a:rPr lang="en-US" sz="3600">
                <a:latin typeface="Times New Roman" panose="02020603050405020304" pitchFamily="18" charset="0"/>
                <a:cs typeface="Times New Roman" panose="02020603050405020304" pitchFamily="18" charset="0"/>
              </a:rPr>
              <a:t>: </a:t>
            </a:r>
            <a:r>
              <a:rPr lang="en-US" sz="3600" i="1">
                <a:latin typeface="Times New Roman" panose="02020603050405020304" pitchFamily="18" charset="0"/>
                <a:cs typeface="Times New Roman" panose="02020603050405020304" pitchFamily="18" charset="0"/>
              </a:rPr>
              <a:t>Ancylostoma duodenale</a:t>
            </a:r>
            <a:r>
              <a:rPr lang="en-US" sz="3600">
                <a:latin typeface="Times New Roman" panose="02020603050405020304" pitchFamily="18" charset="0"/>
                <a:cs typeface="Times New Roman" panose="02020603050405020304" pitchFamily="18" charset="0"/>
              </a:rPr>
              <a:t> The hookworm is a parasitic nematode that lives in the small intestine of its host, which may be a mammal such as a dog, cat or human. Two species of hookworms commonly infect humans, </a:t>
            </a:r>
            <a:r>
              <a:rPr lang="en-US" sz="3600" i="1">
                <a:latin typeface="Times New Roman" panose="02020603050405020304" pitchFamily="18" charset="0"/>
                <a:cs typeface="Times New Roman" panose="02020603050405020304" pitchFamily="18" charset="0"/>
              </a:rPr>
              <a:t>Ancylostoma </a:t>
            </a:r>
            <a:endParaRPr lang="en-US" sz="3600" i="1">
              <a:latin typeface="Times New Roman" panose="02020603050405020304" pitchFamily="18" charset="0"/>
              <a:cs typeface="Times New Roman" panose="02020603050405020304" pitchFamily="18" charset="0"/>
            </a:endParaRPr>
          </a:p>
          <a:p>
            <a:r>
              <a:rPr lang="en-US" sz="3600" i="1">
                <a:latin typeface="Times New Roman" panose="02020603050405020304" pitchFamily="18" charset="0"/>
                <a:cs typeface="Times New Roman" panose="02020603050405020304" pitchFamily="18" charset="0"/>
              </a:rPr>
              <a:t>duodenale</a:t>
            </a:r>
            <a:r>
              <a:rPr lang="en-US" sz="3600">
                <a:latin typeface="Times New Roman" panose="02020603050405020304" pitchFamily="18" charset="0"/>
                <a:cs typeface="Times New Roman" panose="02020603050405020304" pitchFamily="18" charset="0"/>
              </a:rPr>
              <a:t> and </a:t>
            </a:r>
            <a:r>
              <a:rPr lang="en-US" sz="3600" i="1">
                <a:latin typeface="Times New Roman" panose="02020603050405020304" pitchFamily="18" charset="0"/>
                <a:cs typeface="Times New Roman" panose="02020603050405020304" pitchFamily="18" charset="0"/>
              </a:rPr>
              <a:t>Necator americanus.</a:t>
            </a:r>
            <a:endParaRPr lang="en-US" sz="3600" i="1">
              <a:latin typeface="Times New Roman" panose="02020603050405020304" pitchFamily="18" charset="0"/>
              <a:cs typeface="Times New Roman" panose="02020603050405020304" pitchFamily="18"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en-US" i="1">
                <a:latin typeface="Times New Roman" panose="02020603050405020304" pitchFamily="18" charset="0"/>
                <a:cs typeface="Times New Roman" panose="02020603050405020304" pitchFamily="18" charset="0"/>
                <a:sym typeface="+mn-ea"/>
              </a:rPr>
              <a:t>Ancylostoma </a:t>
            </a:r>
            <a:r>
              <a:rPr lang="en-US">
                <a:latin typeface="Times New Roman" panose="02020603050405020304" pitchFamily="18" charset="0"/>
                <a:cs typeface="Times New Roman" panose="02020603050405020304" pitchFamily="18" charset="0"/>
                <a:sym typeface="+mn-ea"/>
              </a:rPr>
              <a:t>sp.</a:t>
            </a:r>
            <a:endParaRPr lang="en-US">
              <a:latin typeface="Times New Roman" panose="02020603050405020304" pitchFamily="18" charset="0"/>
              <a:cs typeface="Times New Roman" panose="02020603050405020304" pitchFamily="18" charset="0"/>
              <a:sym typeface="+mn-ea"/>
            </a:endParaRPr>
          </a:p>
        </p:txBody>
      </p:sp>
      <p:pic>
        <p:nvPicPr>
          <p:cNvPr id="4" name="Content Placeholder 3"/>
          <p:cNvPicPr>
            <a:picLocks noChangeAspect="1"/>
          </p:cNvPicPr>
          <p:nvPr>
            <p:ph idx="1"/>
          </p:nvPr>
        </p:nvPicPr>
        <p:blipFill>
          <a:blip r:embed="rId1"/>
          <a:stretch>
            <a:fillRect/>
          </a:stretch>
        </p:blipFill>
        <p:spPr>
          <a:xfrm>
            <a:off x="838200" y="1808480"/>
            <a:ext cx="3742055" cy="4163695"/>
          </a:xfrm>
          <a:prstGeom prst="rect">
            <a:avLst/>
          </a:prstGeom>
        </p:spPr>
      </p:pic>
      <p:pic>
        <p:nvPicPr>
          <p:cNvPr id="5" name="Picture 4"/>
          <p:cNvPicPr>
            <a:picLocks noChangeAspect="1"/>
          </p:cNvPicPr>
          <p:nvPr/>
        </p:nvPicPr>
        <p:blipFill>
          <a:blip r:embed="rId2"/>
          <a:stretch>
            <a:fillRect/>
          </a:stretch>
        </p:blipFill>
        <p:spPr>
          <a:xfrm>
            <a:off x="6096000" y="1691005"/>
            <a:ext cx="4752975" cy="4133850"/>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82015" y="365125"/>
            <a:ext cx="10471785" cy="871855"/>
          </a:xfrm>
        </p:spPr>
        <p:txBody>
          <a:bodyPr/>
          <a:lstStyle/>
          <a:p>
            <a:r>
              <a:rPr lang="en-US" b="1" dirty="0" smtClean="0">
                <a:latin typeface="Times New Roman" panose="02020603050405020304" pitchFamily="18" charset="0"/>
                <a:cs typeface="Times New Roman" panose="02020603050405020304" pitchFamily="18" charset="0"/>
              </a:rPr>
              <a:t>General Characteristic of  Nematoda</a:t>
            </a:r>
            <a:endParaRPr lang="en-US" b="1" dirty="0" smtClean="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746975" y="1236372"/>
            <a:ext cx="10606825" cy="4940591"/>
          </a:xfrm>
        </p:spPr>
        <p:txBody>
          <a:bodyPr>
            <a:normAutofit lnSpcReduction="10000"/>
          </a:bodyPr>
          <a:lstStyle/>
          <a:p>
            <a:pPr marL="0" indent="0" algn="l">
              <a:buNone/>
            </a:pPr>
            <a:r>
              <a:rPr lang="en-US" altLang="en-US" sz="3200">
                <a:latin typeface="Times New Roman" panose="02020603050405020304" pitchFamily="18" charset="0"/>
                <a:cs typeface="Times New Roman" panose="02020603050405020304" pitchFamily="18" charset="0"/>
              </a:rPr>
              <a:t>1</a:t>
            </a:r>
            <a:r>
              <a:rPr lang="en-US" altLang="en-US" sz="3200">
                <a:latin typeface="Times New Roman" panose="02020603050405020304" pitchFamily="18" charset="0"/>
                <a:cs typeface="Times New Roman" panose="02020603050405020304" pitchFamily="18" charset="0"/>
              </a:rPr>
              <a:t>.</a:t>
            </a:r>
            <a:r>
              <a:rPr lang="en-US" altLang="en-US" sz="3200">
                <a:latin typeface="Times New Roman" panose="02020603050405020304" pitchFamily="18" charset="0"/>
                <a:cs typeface="Times New Roman" panose="02020603050405020304" pitchFamily="18" charset="0"/>
              </a:rPr>
              <a:t> </a:t>
            </a:r>
            <a:r>
              <a:rPr lang="en-US" sz="3200">
                <a:latin typeface="Times New Roman" panose="02020603050405020304" pitchFamily="18" charset="0"/>
                <a:cs typeface="Times New Roman" panose="02020603050405020304" pitchFamily="18" charset="0"/>
              </a:rPr>
              <a:t>Most of member are small and free living, terrestrial (soil), aquatic (fresh water and marine) and parasitic (on plants and animals)</a:t>
            </a:r>
            <a:endParaRPr lang="en-US" sz="3200">
              <a:latin typeface="Times New Roman" panose="02020603050405020304" pitchFamily="18" charset="0"/>
              <a:cs typeface="Times New Roman" panose="02020603050405020304" pitchFamily="18" charset="0"/>
            </a:endParaRPr>
          </a:p>
          <a:p>
            <a:pPr marL="0" indent="0" algn="l">
              <a:buNone/>
            </a:pPr>
            <a:r>
              <a:rPr lang="en-US" sz="3200">
                <a:latin typeface="Times New Roman" panose="02020603050405020304" pitchFamily="18" charset="0"/>
                <a:cs typeface="Times New Roman" panose="02020603050405020304" pitchFamily="18" charset="0"/>
              </a:rPr>
              <a:t>2. The body is cylindrical, this is the reason for their common name, round worms. </a:t>
            </a:r>
            <a:endParaRPr lang="en-US" sz="3200">
              <a:latin typeface="Times New Roman" panose="02020603050405020304" pitchFamily="18" charset="0"/>
              <a:cs typeface="Times New Roman" panose="02020603050405020304" pitchFamily="18" charset="0"/>
            </a:endParaRPr>
          </a:p>
          <a:p>
            <a:pPr marL="0" indent="0" algn="l">
              <a:buNone/>
            </a:pPr>
            <a:r>
              <a:rPr lang="en-US" sz="3200">
                <a:latin typeface="Times New Roman" panose="02020603050405020304" pitchFamily="18" charset="0"/>
                <a:cs typeface="Times New Roman" panose="02020603050405020304" pitchFamily="18" charset="0"/>
              </a:rPr>
              <a:t>3. Bilateral symmetry.</a:t>
            </a:r>
            <a:endParaRPr lang="en-US" sz="3200">
              <a:latin typeface="Times New Roman" panose="02020603050405020304" pitchFamily="18" charset="0"/>
              <a:cs typeface="Times New Roman" panose="02020603050405020304" pitchFamily="18" charset="0"/>
            </a:endParaRPr>
          </a:p>
          <a:p>
            <a:pPr marL="0" indent="0" algn="l">
              <a:buNone/>
            </a:pPr>
            <a:r>
              <a:rPr lang="en-US" sz="3200">
                <a:latin typeface="Times New Roman" panose="02020603050405020304" pitchFamily="18" charset="0"/>
                <a:cs typeface="Times New Roman" panose="02020603050405020304" pitchFamily="18" charset="0"/>
              </a:rPr>
              <a:t>4. Are pseudocoelomate; the mesoderm is only associated with the outer body wall (ectoderm). The mesoderm never splits and never located next to the inner endoderm.</a:t>
            </a:r>
            <a:endParaRPr lang="en-US" sz="3200">
              <a:latin typeface="Times New Roman" panose="02020603050405020304" pitchFamily="18" charset="0"/>
              <a:cs typeface="Times New Roman" panose="02020603050405020304"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4" name="Content Placeholder 3"/>
          <p:cNvPicPr>
            <a:picLocks noChangeAspect="1"/>
          </p:cNvPicPr>
          <p:nvPr>
            <p:ph idx="1"/>
          </p:nvPr>
        </p:nvPicPr>
        <p:blipFill>
          <a:blip r:embed="rId1"/>
          <a:stretch>
            <a:fillRect/>
          </a:stretch>
        </p:blipFill>
        <p:spPr>
          <a:xfrm>
            <a:off x="1148715" y="1106170"/>
            <a:ext cx="8954135" cy="4733290"/>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340340" cy="786130"/>
          </a:xfrm>
        </p:spPr>
        <p:txBody>
          <a:bodyPr/>
          <a:lstStyle/>
          <a:p>
            <a:r>
              <a:rPr lang="en-US" b="1" dirty="0" smtClean="0">
                <a:latin typeface="Times New Roman" panose="02020603050405020304" pitchFamily="18" charset="0"/>
                <a:cs typeface="Times New Roman" panose="02020603050405020304" pitchFamily="18" charset="0"/>
              </a:rPr>
              <a:t>General characters</a:t>
            </a: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386080" y="1344295"/>
            <a:ext cx="10967720" cy="5402580"/>
          </a:xfrm>
        </p:spPr>
        <p:txBody>
          <a:bodyPr>
            <a:noAutofit/>
          </a:bodyPr>
          <a:lstStyle/>
          <a:p>
            <a:pPr marL="0" indent="0">
              <a:buNone/>
            </a:pPr>
            <a:r>
              <a:rPr lang="en-US" sz="3200" smtClean="0">
                <a:latin typeface="Times New Roman" panose="02020603050405020304" pitchFamily="18" charset="0"/>
                <a:cs typeface="Times New Roman" panose="02020603050405020304" pitchFamily="18" charset="0"/>
              </a:rPr>
              <a:t>5- The epidermis is mass of cellular material and nuclei without separated membranes. This  epidermis secretes a thick outer cuticle, the cuticle is shed during the life of a nematode as it grow, usually four times before reaching the adult stage. This feature shared with Arthropoda called </a:t>
            </a:r>
            <a:r>
              <a:rPr lang="en-US" sz="3200" b="1" smtClean="0">
                <a:latin typeface="Times New Roman" panose="02020603050405020304" pitchFamily="18" charset="0"/>
                <a:cs typeface="Times New Roman" panose="02020603050405020304" pitchFamily="18" charset="0"/>
              </a:rPr>
              <a:t>ecdysozoa.</a:t>
            </a:r>
            <a:endParaRPr lang="en-US" sz="3200" b="1" smtClean="0">
              <a:latin typeface="Times New Roman" panose="02020603050405020304" pitchFamily="18" charset="0"/>
              <a:cs typeface="Times New Roman" panose="02020603050405020304" pitchFamily="18" charset="0"/>
            </a:endParaRPr>
          </a:p>
          <a:p>
            <a:pPr marL="0" indent="0">
              <a:buNone/>
            </a:pPr>
            <a:r>
              <a:rPr lang="en-US" sz="3200" smtClean="0">
                <a:latin typeface="Times New Roman" panose="02020603050405020304" pitchFamily="18" charset="0"/>
                <a:cs typeface="Times New Roman" panose="02020603050405020304" pitchFamily="18" charset="0"/>
              </a:rPr>
              <a:t>6. The body wall only contains longitudinal muscle .</a:t>
            </a:r>
            <a:endParaRPr lang="en-US" sz="3200" smtClean="0">
              <a:latin typeface="Times New Roman" panose="02020603050405020304" pitchFamily="18" charset="0"/>
              <a:cs typeface="Times New Roman" panose="02020603050405020304" pitchFamily="18" charset="0"/>
            </a:endParaRPr>
          </a:p>
          <a:p>
            <a:pPr marL="0" indent="0">
              <a:buNone/>
            </a:pPr>
            <a:r>
              <a:rPr lang="en-US" sz="3200" smtClean="0">
                <a:latin typeface="Times New Roman" panose="02020603050405020304" pitchFamily="18" charset="0"/>
                <a:cs typeface="Times New Roman" panose="02020603050405020304" pitchFamily="18" charset="0"/>
              </a:rPr>
              <a:t>7. The muscle are activated by two nerves that run the length of the nematodes on both dorsal and ventral side. The ventral nerve has a series of nerve centers along and both nerves to a nerve ring and additional nerve centers located near the head.</a:t>
            </a:r>
            <a:endParaRPr lang="en-US" sz="3200" smtClean="0">
              <a:latin typeface="Times New Roman" panose="02020603050405020304" pitchFamily="18" charset="0"/>
              <a:cs typeface="Times New Roman" panose="02020603050405020304" pitchFamily="18" charset="0"/>
            </a:endParaRPr>
          </a:p>
          <a:p>
            <a:pPr marL="0" indent="0">
              <a:buNone/>
            </a:pPr>
            <a:endParaRPr lang="en-US" sz="3200" smtClean="0">
              <a:latin typeface="Times New Roman" panose="02020603050405020304" pitchFamily="18" charset="0"/>
              <a:cs typeface="Times New Roman" panose="02020603050405020304"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4" name="Content Placeholder 3"/>
          <p:cNvPicPr>
            <a:picLocks noChangeAspect="1"/>
          </p:cNvPicPr>
          <p:nvPr>
            <p:ph idx="1"/>
          </p:nvPr>
        </p:nvPicPr>
        <p:blipFill>
          <a:blip r:embed="rId1"/>
          <a:stretch>
            <a:fillRect/>
          </a:stretch>
        </p:blipFill>
        <p:spPr>
          <a:xfrm>
            <a:off x="1015365" y="1089025"/>
            <a:ext cx="10346690" cy="4716145"/>
          </a:xfrm>
          <a:prstGeom prst="rect">
            <a:avLst/>
          </a:prstGeo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a:xfrm>
            <a:off x="599440" y="547370"/>
            <a:ext cx="10754360" cy="5629910"/>
          </a:xfrm>
        </p:spPr>
        <p:txBody>
          <a:bodyPr>
            <a:normAutofit fontScale="90000"/>
          </a:bodyPr>
          <a:p>
            <a:pPr>
              <a:lnSpc>
                <a:spcPct val="150000"/>
              </a:lnSpc>
            </a:pPr>
            <a:r>
              <a:rPr lang="en-US">
                <a:latin typeface="Times New Roman" panose="02020603050405020304" pitchFamily="18" charset="0"/>
                <a:cs typeface="Times New Roman" panose="02020603050405020304" pitchFamily="18" charset="0"/>
              </a:rPr>
              <a:t>8-The digestive tract is complete, consisting of mouth, intestine and anus. Some round worm are predators feeding on small animals. Other are scavengers feeding on dead tissue. </a:t>
            </a:r>
            <a:endParaRPr lang="en-US">
              <a:latin typeface="Times New Roman" panose="02020603050405020304" pitchFamily="18" charset="0"/>
              <a:cs typeface="Times New Roman" panose="02020603050405020304" pitchFamily="18" charset="0"/>
            </a:endParaRPr>
          </a:p>
          <a:p>
            <a:pPr>
              <a:lnSpc>
                <a:spcPct val="150000"/>
              </a:lnSpc>
            </a:pPr>
            <a:r>
              <a:rPr lang="en-US">
                <a:latin typeface="Times New Roman" panose="02020603050405020304" pitchFamily="18" charset="0"/>
                <a:cs typeface="Times New Roman" panose="02020603050405020304" pitchFamily="18" charset="0"/>
              </a:rPr>
              <a:t>9. Nutrient and west are distributed in the body cavity, whose contents are regulated by an excretory canal along side of the body.</a:t>
            </a:r>
            <a:endParaRPr lang="en-US">
              <a:latin typeface="Times New Roman" panose="02020603050405020304" pitchFamily="18" charset="0"/>
              <a:cs typeface="Times New Roman" panose="02020603050405020304" pitchFamily="18" charset="0"/>
            </a:endParaRPr>
          </a:p>
          <a:p>
            <a:pPr>
              <a:lnSpc>
                <a:spcPct val="150000"/>
              </a:lnSpc>
            </a:pPr>
            <a:r>
              <a:rPr lang="en-US">
                <a:latin typeface="Times New Roman" panose="02020603050405020304" pitchFamily="18" charset="0"/>
                <a:cs typeface="Times New Roman" panose="02020603050405020304" pitchFamily="18" charset="0"/>
              </a:rPr>
              <a:t>10.Reproductive organs lie in the fluid body cavity. Nematodes are dioecious (separate sex) and exhibit sexual dimorphism (male &amp; female body distinct). Males are smaller, shorter and thinner and have a pronounced hook at the posterior end. The females are larger, longer and fatter</a:t>
            </a:r>
            <a:endParaRPr lang="en-US">
              <a:latin typeface="Times New Roman" panose="02020603050405020304" pitchFamily="18" charset="0"/>
              <a:cs typeface="Times New Roman" panose="02020603050405020304"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5" name="Content Placeholder 4"/>
          <p:cNvPicPr>
            <a:picLocks noChangeAspect="1"/>
          </p:cNvPicPr>
          <p:nvPr>
            <p:ph idx="1"/>
          </p:nvPr>
        </p:nvPicPr>
        <p:blipFill>
          <a:blip r:embed="rId1"/>
          <a:stretch>
            <a:fillRect/>
          </a:stretch>
        </p:blipFill>
        <p:spPr>
          <a:xfrm>
            <a:off x="2069465" y="757555"/>
            <a:ext cx="7863840" cy="5293995"/>
          </a:xfrm>
          <a:prstGeom prst="rect">
            <a:avLst/>
          </a:prstGeo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a:xfrm>
            <a:off x="345440" y="171450"/>
            <a:ext cx="11008360" cy="7301230"/>
          </a:xfrm>
        </p:spPr>
        <p:txBody>
          <a:bodyPr>
            <a:noAutofit/>
          </a:bodyPr>
          <a:p>
            <a:pPr>
              <a:lnSpc>
                <a:spcPct val="150000"/>
              </a:lnSpc>
            </a:pPr>
            <a:r>
              <a:rPr lang="en-US" sz="2400">
                <a:latin typeface="Times New Roman" panose="02020603050405020304" pitchFamily="18" charset="0"/>
                <a:cs typeface="Times New Roman" panose="02020603050405020304" pitchFamily="18" charset="0"/>
              </a:rPr>
              <a:t>11- Free living forms have a simple life cycle involving 4 juvenile instars on the path from egg to adult. Parasitic species have developed a wide rang of variations.</a:t>
            </a:r>
            <a:endParaRPr lang="en-US" sz="2400">
              <a:latin typeface="Times New Roman" panose="02020603050405020304" pitchFamily="18" charset="0"/>
              <a:cs typeface="Times New Roman" panose="02020603050405020304" pitchFamily="18" charset="0"/>
            </a:endParaRPr>
          </a:p>
          <a:p>
            <a:pPr>
              <a:lnSpc>
                <a:spcPct val="150000"/>
              </a:lnSpc>
            </a:pPr>
            <a:r>
              <a:rPr lang="en-US" sz="2400">
                <a:latin typeface="Times New Roman" panose="02020603050405020304" pitchFamily="18" charset="0"/>
                <a:cs typeface="Times New Roman" panose="02020603050405020304" pitchFamily="18" charset="0"/>
              </a:rPr>
              <a:t>12.The anterior and posterior ends of the body often have cephalic and caudal papillae, which also contain cilia and are believed to be sensitive to mechanical stimulation.</a:t>
            </a:r>
            <a:endParaRPr lang="en-US" sz="2400">
              <a:latin typeface="Times New Roman" panose="02020603050405020304" pitchFamily="18" charset="0"/>
              <a:cs typeface="Times New Roman" panose="02020603050405020304" pitchFamily="18" charset="0"/>
            </a:endParaRPr>
          </a:p>
          <a:p>
            <a:pPr>
              <a:lnSpc>
                <a:spcPct val="150000"/>
              </a:lnSpc>
            </a:pPr>
            <a:r>
              <a:rPr lang="en-US" sz="2400">
                <a:latin typeface="Times New Roman" panose="02020603050405020304" pitchFamily="18" charset="0"/>
                <a:cs typeface="Times New Roman" panose="02020603050405020304" pitchFamily="18" charset="0"/>
              </a:rPr>
              <a:t>13.Many nematodes are able to suspend their life processes completely when conditions become unfavorable, and then return to life when favorable conditions return this is known as </a:t>
            </a:r>
            <a:r>
              <a:rPr lang="en-US" sz="2400" b="1">
                <a:latin typeface="Times New Roman" panose="02020603050405020304" pitchFamily="18" charset="0"/>
                <a:cs typeface="Times New Roman" panose="02020603050405020304" pitchFamily="18" charset="0"/>
              </a:rPr>
              <a:t>cryptobiosis</a:t>
            </a:r>
            <a:endParaRPr lang="en-US" sz="2400" b="1">
              <a:latin typeface="Times New Roman" panose="02020603050405020304" pitchFamily="18" charset="0"/>
              <a:cs typeface="Times New Roman" panose="02020603050405020304" pitchFamily="18" charset="0"/>
            </a:endParaRPr>
          </a:p>
          <a:p>
            <a:pPr>
              <a:lnSpc>
                <a:spcPct val="150000"/>
              </a:lnSpc>
            </a:pPr>
            <a:r>
              <a:rPr lang="en-US" sz="2400">
                <a:latin typeface="Times New Roman" panose="02020603050405020304" pitchFamily="18" charset="0"/>
                <a:cs typeface="Times New Roman" panose="02020603050405020304" pitchFamily="18" charset="0"/>
              </a:rPr>
              <a:t>14.Sense organs, many species have simple, pigmented light receptors (ocelli). The major chemosensory organs called amphids (chemoreceptors), are anteriorly located pits. Similar structure called phasmids (chemoreceptors) are located at the posterior ends of the some nematodes.</a:t>
            </a:r>
            <a:endParaRPr lang="en-US" sz="2400">
              <a:latin typeface="Times New Roman" panose="02020603050405020304" pitchFamily="18" charset="0"/>
              <a:cs typeface="Times New Roman" panose="02020603050405020304"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4" name="Content Placeholder 3"/>
          <p:cNvPicPr>
            <a:picLocks noChangeAspect="1"/>
          </p:cNvPicPr>
          <p:nvPr>
            <p:ph idx="1"/>
          </p:nvPr>
        </p:nvPicPr>
        <p:blipFill>
          <a:blip r:embed="rId1"/>
          <a:stretch>
            <a:fillRect/>
          </a:stretch>
        </p:blipFill>
        <p:spPr>
          <a:xfrm>
            <a:off x="1033780" y="684530"/>
            <a:ext cx="9783445" cy="4978400"/>
          </a:xfrm>
          <a:prstGeom prst="rect">
            <a:avLst/>
          </a:prstGeom>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4373</Words>
  <Application>WPS Presentation</Application>
  <PresentationFormat>Widescreen</PresentationFormat>
  <Paragraphs>59</Paragraphs>
  <Slides>19</Slides>
  <Notes>0</Notes>
  <HiddenSlides>0</HiddenSlides>
  <MMClips>0</MMClips>
  <ScaleCrop>false</ScaleCrop>
  <HeadingPairs>
    <vt:vector size="6" baseType="variant">
      <vt:variant>
        <vt:lpstr>已用的字体</vt:lpstr>
      </vt:variant>
      <vt:variant>
        <vt:i4>8</vt:i4>
      </vt:variant>
      <vt:variant>
        <vt:lpstr>主题</vt:lpstr>
      </vt:variant>
      <vt:variant>
        <vt:i4>1</vt:i4>
      </vt:variant>
      <vt:variant>
        <vt:lpstr>幻灯片标题</vt:lpstr>
      </vt:variant>
      <vt:variant>
        <vt:i4>19</vt:i4>
      </vt:variant>
    </vt:vector>
  </HeadingPairs>
  <TitlesOfParts>
    <vt:vector size="28" baseType="lpstr">
      <vt:lpstr>Arial</vt:lpstr>
      <vt:lpstr>SimSun</vt:lpstr>
      <vt:lpstr>Wingdings</vt:lpstr>
      <vt:lpstr>Times New Roman</vt:lpstr>
      <vt:lpstr>Microsoft YaHei</vt:lpstr>
      <vt:lpstr>Arial Unicode MS</vt:lpstr>
      <vt:lpstr>Calibri Light</vt:lpstr>
      <vt:lpstr>Calibri</vt:lpstr>
      <vt:lpstr>Office Theme</vt:lpstr>
      <vt:lpstr>Phylum Nematoda “Greek nema a thread”  Dr. Wasan Addai Al-Marsomy</vt:lpstr>
      <vt:lpstr>General Characteristic of  Nematoda</vt:lpstr>
      <vt:lpstr>PowerPoint 演示文稿</vt:lpstr>
      <vt:lpstr>General characters</vt:lpstr>
      <vt:lpstr>PowerPoint 演示文稿</vt:lpstr>
      <vt:lpstr>PowerPoint 演示文稿</vt:lpstr>
      <vt:lpstr>PowerPoint 演示文稿</vt:lpstr>
      <vt:lpstr>PowerPoint 演示文稿</vt:lpstr>
      <vt:lpstr>PowerPoint 演示文稿</vt:lpstr>
      <vt:lpstr> Classification of Nematoda 1- Class Adenophorea (A phasmidia)</vt:lpstr>
      <vt:lpstr>PowerPoint 演示文稿</vt:lpstr>
      <vt:lpstr>G. Trichinella spiralis</vt:lpstr>
      <vt:lpstr>2- Class Secernentea (phasmidia)</vt:lpstr>
      <vt:lpstr>PowerPoint 演示文稿</vt:lpstr>
      <vt:lpstr>Ascaris lumbricoides</vt:lpstr>
      <vt:lpstr>PowerPoint 演示文稿</vt:lpstr>
      <vt:lpstr>G: Rhabditis</vt:lpstr>
      <vt:lpstr>PowerPoint 演示文稿</vt:lpstr>
      <vt:lpstr>Ancylostoma sp.</vt:lpstr>
    </vt:vector>
  </TitlesOfParts>
  <Company>Microsoft (C)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Phylum Porifera (Sponges)  " pore bearer " </dc:title>
  <dc:creator>Maher</dc:creator>
  <cp:lastModifiedBy>هاجر هاجر</cp:lastModifiedBy>
  <cp:revision>160</cp:revision>
  <dcterms:created xsi:type="dcterms:W3CDTF">2023-10-16T16:37:00Z</dcterms:created>
  <dcterms:modified xsi:type="dcterms:W3CDTF">2024-10-28T17:03:08Z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CEBFBCE203DB4950A3D94582D1B0B5C5_13</vt:lpwstr>
  </property>
  <property fmtid="{D5CDD505-2E9C-101B-9397-08002B2CF9AE}" pid="3" name="KSOProductBuildVer">
    <vt:lpwstr>1033-12.2.0.18607</vt:lpwstr>
  </property>
</Properties>
</file>