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EA21BF-DD32-4AD4-97CE-76F98D0F437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8EA21BF-DD32-4AD4-97CE-76F98D0F437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8EA21BF-DD32-4AD4-97CE-76F98D0F437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8EA21BF-DD32-4AD4-97CE-76F98D0F437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8EA21BF-DD32-4AD4-97CE-76F98D0F437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28EA21BF-DD32-4AD4-97CE-76F98D0F437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28EA21BF-DD32-4AD4-97CE-76F98D0F437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EA21BF-DD32-4AD4-97CE-76F98D0F437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A21BF-DD32-4AD4-97CE-76F98D0F437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8EA21BF-DD32-4AD4-97CE-76F98D0F437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8EA21BF-DD32-4AD4-97CE-76F98D0F437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A21BF-DD32-4AD4-97CE-76F98D0F4375}"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9071A-A3CE-470C-AC63-EB4A97F9DB6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680"/>
            <a:ext cx="9596120" cy="3758565"/>
          </a:xfrm>
        </p:spPr>
        <p:txBody>
          <a:bodyPr>
            <a:normAutofit/>
          </a:bodyPr>
          <a:lstStyle/>
          <a:p>
            <a:r>
              <a:rPr b="1">
                <a:latin typeface="Times New Roman" panose="02020603050405020304" pitchFamily="18" charset="0"/>
                <a:cs typeface="Times New Roman" panose="02020603050405020304" pitchFamily="18" charset="0"/>
              </a:rPr>
              <a:t>Phylum Annelida "Annelus. Little ring"</a:t>
            </a:r>
            <a:r>
              <a:rPr lang="en-US" b="1">
                <a:latin typeface="Times New Roman" panose="02020603050405020304" pitchFamily="18" charset="0"/>
                <a:cs typeface="Times New Roman" panose="02020603050405020304" pitchFamily="18" charset="0"/>
              </a:rPr>
              <a:t> </a:t>
            </a:r>
            <a:br>
              <a:rPr lang="en-US" b="1">
                <a:latin typeface="Times New Roman" panose="02020603050405020304" pitchFamily="18" charset="0"/>
                <a:cs typeface="Times New Roman" panose="02020603050405020304" pitchFamily="18" charset="0"/>
              </a:rPr>
            </a:br>
            <a:br>
              <a:rPr lang="en-US" b="1">
                <a:latin typeface="Times New Roman" panose="02020603050405020304" pitchFamily="18" charset="0"/>
                <a:cs typeface="Times New Roman" panose="02020603050405020304" pitchFamily="18" charset="0"/>
              </a:rPr>
            </a:br>
            <a:r>
              <a:rPr lang="en-US" sz="3555" dirty="0">
                <a:latin typeface="Times New Roman" panose="02020603050405020304" pitchFamily="18" charset="0"/>
                <a:cs typeface="Times New Roman" panose="02020603050405020304" pitchFamily="18" charset="0"/>
                <a:sym typeface="+mn-ea"/>
              </a:rPr>
              <a:t>Dr. Wasan Addai Al-Marsomy</a:t>
            </a:r>
            <a:br>
              <a:rPr lang="en-US" sz="3555">
                <a:latin typeface="Times New Roman" panose="02020603050405020304" pitchFamily="18" charset="0"/>
                <a:cs typeface="Times New Roman" panose="02020603050405020304" pitchFamily="18" charset="0"/>
              </a:rPr>
            </a:br>
            <a:endParaRPr lang="en-US" sz="3555">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latin typeface="Times New Roman" panose="02020603050405020304" pitchFamily="18" charset="0"/>
                <a:cs typeface="Times New Roman" panose="02020603050405020304" pitchFamily="18" charset="0"/>
              </a:rPr>
              <a:t>Earthworms (Reproduction)</a:t>
            </a:r>
            <a:endParaRPr lang="en-US"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8625" y="1263015"/>
            <a:ext cx="10669270" cy="5356860"/>
          </a:xfrm>
        </p:spPr>
        <p:txBody>
          <a:bodyPr>
            <a:noAutofit/>
          </a:bodyPr>
          <a:p>
            <a:r>
              <a:rPr lang="en-US" sz="2700">
                <a:latin typeface="Times New Roman" panose="02020603050405020304" pitchFamily="18" charset="0"/>
                <a:cs typeface="Times New Roman" panose="02020603050405020304" pitchFamily="18" charset="0"/>
              </a:rPr>
              <a:t>The Clitellum is a swelling of the body found in sexually mature worms and is active in the formation of an egg capsule or cocoon .</a:t>
            </a:r>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 Eggs are produced in the ovaries and pass out body through female genital pores.</a:t>
            </a:r>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Sperm are produced in the testes pass out body through male genital pores.</a:t>
            </a:r>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 During mating, sperm from one worm travel along the sperm grooves to the seminal receptacles of another worm.</a:t>
            </a:r>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Fertilization of eggs take place outside the body as the cocoon moves forward over body, picking up the eggs of one worm and the sperm of its mate.</a:t>
            </a:r>
            <a:endParaRPr lang="en-US" sz="270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latin typeface="Times New Roman" panose="02020603050405020304" pitchFamily="18" charset="0"/>
                <a:cs typeface="Times New Roman" panose="02020603050405020304" pitchFamily="18" charset="0"/>
                <a:sym typeface="+mn-ea"/>
              </a:rPr>
              <a:t>Earthworms (Reproduction)</a:t>
            </a:r>
            <a:endParaRPr lang="en-US"/>
          </a:p>
        </p:txBody>
      </p:sp>
      <p:pic>
        <p:nvPicPr>
          <p:cNvPr id="4" name="Content Placeholder 3"/>
          <p:cNvPicPr>
            <a:picLocks noChangeAspect="1"/>
          </p:cNvPicPr>
          <p:nvPr>
            <p:ph idx="1"/>
          </p:nvPr>
        </p:nvPicPr>
        <p:blipFill>
          <a:blip r:embed="rId1"/>
          <a:stretch>
            <a:fillRect/>
          </a:stretch>
        </p:blipFill>
        <p:spPr>
          <a:xfrm>
            <a:off x="1270000" y="2620010"/>
            <a:ext cx="8611235" cy="3784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900430"/>
          </a:xfrm>
        </p:spPr>
        <p:txBody>
          <a:bodyPr/>
          <a:p>
            <a:r>
              <a:rPr lang="en-US" b="1">
                <a:latin typeface="Times New Roman" panose="02020603050405020304" pitchFamily="18" charset="0"/>
                <a:cs typeface="Times New Roman" panose="02020603050405020304" pitchFamily="18" charset="0"/>
              </a:rPr>
              <a:t>Earthworms (Circulatory system)</a:t>
            </a:r>
            <a:endParaRPr lang="en-US"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p>
            <a:r>
              <a:rPr lang="en-US">
                <a:latin typeface="Times New Roman" panose="02020603050405020304" pitchFamily="18" charset="0"/>
                <a:cs typeface="Times New Roman" panose="02020603050405020304" pitchFamily="18" charset="0"/>
              </a:rPr>
              <a:t>The pumping organs of the circulatory system are five aortic arches. Circulatory fluids travel from the arches through the ventral blood vessel to capillary beds in the body. The fluids then collect in the dorsal blood vessel and reenter the aortic arches.</a:t>
            </a:r>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1773555" y="3429000"/>
            <a:ext cx="8883015" cy="304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00810" y="365125"/>
            <a:ext cx="9952990" cy="558800"/>
          </a:xfrm>
        </p:spPr>
        <p:txBody>
          <a:bodyPr>
            <a:normAutofit fontScale="90000"/>
          </a:bodyPr>
          <a:p>
            <a:r>
              <a:rPr lang="en-US" b="1">
                <a:latin typeface="Times New Roman" panose="02020603050405020304" pitchFamily="18" charset="0"/>
                <a:cs typeface="Times New Roman" panose="02020603050405020304" pitchFamily="18" charset="0"/>
              </a:rPr>
              <a:t>Earthworms (Nervous system)</a:t>
            </a:r>
            <a:endParaRPr lang="en-US"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6270" y="1058545"/>
            <a:ext cx="10717530" cy="5118735"/>
          </a:xfrm>
        </p:spPr>
        <p:txBody>
          <a:bodyPr>
            <a:noAutofit/>
          </a:bodyPr>
          <a:p>
            <a:r>
              <a:rPr lang="en-US" sz="2700">
                <a:latin typeface="Times New Roman" panose="02020603050405020304" pitchFamily="18" charset="0"/>
                <a:cs typeface="Times New Roman" panose="02020603050405020304" pitchFamily="18" charset="0"/>
              </a:rPr>
              <a:t>The nervous system consists of the ventral cord, which travels of the worm on the ventral side, and a series of ganglia, which are masses of tissue containing many nerve cells. The nerve collar surrounds the pharynx and consists of ganglia above and below the pharynx. Nervous impulses are responsible for movement and responses to stimuli. Each segment contains an enlargement or ganglion along ventral nerve cord.</a:t>
            </a:r>
            <a:endParaRPr lang="en-US" sz="2700">
              <a:latin typeface="Times New Roman" panose="02020603050405020304" pitchFamily="18" charset="0"/>
              <a:cs typeface="Times New Roman" panose="02020603050405020304" pitchFamily="18" charset="0"/>
            </a:endParaRPr>
          </a:p>
          <a:p>
            <a:endParaRPr lang="en-US" sz="27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636270" y="3624580"/>
            <a:ext cx="10718165" cy="32334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47140" y="365125"/>
            <a:ext cx="10106660" cy="729615"/>
          </a:xfrm>
        </p:spPr>
        <p:txBody>
          <a:bodyPr>
            <a:normAutofit/>
          </a:bodyPr>
          <a:p>
            <a:r>
              <a:rPr lang="en-US" sz="3555" b="1">
                <a:latin typeface="Times New Roman" panose="02020603050405020304" pitchFamily="18" charset="0"/>
                <a:cs typeface="Times New Roman" panose="02020603050405020304" pitchFamily="18" charset="0"/>
              </a:rPr>
              <a:t>Earthworms (Excretory and circulatory systems)</a:t>
            </a:r>
            <a:endParaRPr lang="en-US" sz="3555"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01675" y="1094105"/>
            <a:ext cx="10652125" cy="5083175"/>
          </a:xfrm>
        </p:spPr>
        <p:txBody>
          <a:bodyPr/>
          <a:p>
            <a:r>
              <a:rPr lang="en-US" sz="3200">
                <a:latin typeface="Times New Roman" panose="02020603050405020304" pitchFamily="18" charset="0"/>
                <a:cs typeface="Times New Roman" panose="02020603050405020304" pitchFamily="18" charset="0"/>
              </a:rPr>
              <a:t>Excretory functions are carried on by nephridia, which are found in pairs in each body segment. They appear tiny white fibers on the dorsal body wall. The earthworm has no gills or lungs. Gases are exchanged between the circulatory system and the environment through the moist skin.</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4055110" y="3557905"/>
            <a:ext cx="6860540" cy="31864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61950" y="194945"/>
            <a:ext cx="10991850" cy="541655"/>
          </a:xfrm>
        </p:spPr>
        <p:txBody>
          <a:bodyPr/>
          <a:p>
            <a:r>
              <a:rPr lang="en-US" sz="2800" b="1">
                <a:latin typeface="Times New Roman" panose="02020603050405020304" pitchFamily="18" charset="0"/>
                <a:cs typeface="Times New Roman" panose="02020603050405020304" pitchFamily="18" charset="0"/>
              </a:rPr>
              <a:t>b- Subclass Hirudinea (Leeches)</a:t>
            </a:r>
            <a:endParaRPr lang="en-US" sz="28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1950" y="736600"/>
            <a:ext cx="10991850" cy="6992620"/>
          </a:xfrm>
        </p:spPr>
        <p:txBody>
          <a:bodyPr>
            <a:noAutofit/>
          </a:bodyPr>
          <a:p>
            <a:r>
              <a:rPr lang="en-US" sz="2400">
                <a:latin typeface="Times New Roman" panose="02020603050405020304" pitchFamily="18" charset="0"/>
                <a:cs typeface="Times New Roman" panose="02020603050405020304" pitchFamily="18" charset="0"/>
              </a:rPr>
              <a:t>They have a fixed number of segments (usually 34)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Both an anterior and posterior sucker</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No parapodia, and usually setae</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Anterior sucker is small and contains the mouth and posterior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sucker is for attachment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The coelom is not subdivided by septa in most species, and it has been filled with muscle and connective tissue.</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Leeches are hermaphorditic.</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Freshwater habitats, few marine and some are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terrstrial</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Most are either carnivorous or external parasites on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fishes, frogs</a:t>
            </a:r>
            <a:endParaRPr 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latin typeface="Times New Roman" panose="02020603050405020304" pitchFamily="18" charset="0"/>
                <a:cs typeface="Times New Roman" panose="02020603050405020304" pitchFamily="18" charset="0"/>
              </a:rPr>
              <a:t>(Leeches)</a:t>
            </a:r>
            <a:endParaRPr lang="en-US" b="1">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ph idx="1"/>
          </p:nvPr>
        </p:nvPicPr>
        <p:blipFill>
          <a:blip r:embed="rId1"/>
          <a:stretch>
            <a:fillRect/>
          </a:stretch>
        </p:blipFill>
        <p:spPr>
          <a:xfrm>
            <a:off x="1176020" y="1419860"/>
            <a:ext cx="9379585" cy="53174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latin typeface="Times New Roman" panose="02020603050405020304" pitchFamily="18" charset="0"/>
                <a:cs typeface="Times New Roman" panose="02020603050405020304" pitchFamily="18" charset="0"/>
              </a:rPr>
              <a:t>Medicinal Leeches ( G:</a:t>
            </a:r>
            <a:r>
              <a:rPr lang="en-US" b="1" i="1">
                <a:latin typeface="Times New Roman" panose="02020603050405020304" pitchFamily="18" charset="0"/>
                <a:cs typeface="Times New Roman" panose="02020603050405020304" pitchFamily="18" charset="0"/>
              </a:rPr>
              <a:t>Hirudo medicinalis</a:t>
            </a:r>
            <a:r>
              <a:rPr lang="en-US" b="1">
                <a:latin typeface="Times New Roman" panose="02020603050405020304" pitchFamily="18" charset="0"/>
                <a:cs typeface="Times New Roman" panose="02020603050405020304" pitchFamily="18" charset="0"/>
              </a:rPr>
              <a:t>)</a:t>
            </a:r>
            <a:endParaRPr lang="en-US"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4350" y="1381760"/>
            <a:ext cx="10839450" cy="4795520"/>
          </a:xfrm>
        </p:spPr>
        <p:txBody>
          <a:bodyPr>
            <a:noAutofit/>
          </a:bodyPr>
          <a:p>
            <a:r>
              <a:rPr lang="en-US" sz="3200">
                <a:latin typeface="Times New Roman" panose="02020603050405020304" pitchFamily="18" charset="0"/>
                <a:cs typeface="Times New Roman" panose="02020603050405020304" pitchFamily="18" charset="0"/>
              </a:rPr>
              <a:t>The salivary glands excrete hirudin which prevents the blood from coagulating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May also secrete an anaesthetic and substance to dilate small blood vessels.</a:t>
            </a:r>
            <a:endParaRPr lang="en-US" sz="320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 Blood is broken down by symbiotic bacteria that is then used by the leeches</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Leeches were commonly used in the 19th century for bloodletting</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Recent medical uses are to relieve pressure after vascular tissue is damaged.</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General characters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8000" y="1236345"/>
            <a:ext cx="10845800" cy="5622290"/>
          </a:xfrm>
        </p:spPr>
        <p:txBody>
          <a:bodyPr>
            <a:noAutofit/>
          </a:bodyPr>
          <a:lstStyle/>
          <a:p>
            <a:pPr marL="0" indent="0" algn="l">
              <a:lnSpc>
                <a:spcPct val="150000"/>
              </a:lnSpc>
              <a:buNone/>
            </a:pPr>
            <a:r>
              <a:rPr lang="en-US" altLang="en-US" sz="2700">
                <a:latin typeface="Times New Roman" panose="02020603050405020304" pitchFamily="18" charset="0"/>
                <a:cs typeface="Times New Roman" panose="02020603050405020304" pitchFamily="18" charset="0"/>
              </a:rPr>
              <a:t>1. </a:t>
            </a:r>
            <a:r>
              <a:rPr lang="en-US" sz="2700">
                <a:latin typeface="Times New Roman" panose="02020603050405020304" pitchFamily="18" charset="0"/>
                <a:cs typeface="Times New Roman" panose="02020603050405020304" pitchFamily="18" charset="0"/>
              </a:rPr>
              <a:t>Body metamerically (homologous segments) segmented (Metamerism).</a:t>
            </a:r>
            <a:endParaRPr lang="en-US" sz="2700">
              <a:latin typeface="Times New Roman" panose="02020603050405020304" pitchFamily="18" charset="0"/>
              <a:cs typeface="Times New Roman" panose="02020603050405020304" pitchFamily="18" charset="0"/>
            </a:endParaRPr>
          </a:p>
          <a:p>
            <a:pPr marL="0" indent="0" algn="l">
              <a:lnSpc>
                <a:spcPct val="150000"/>
              </a:lnSpc>
              <a:buNone/>
            </a:pPr>
            <a:r>
              <a:rPr lang="en-US" sz="2700">
                <a:latin typeface="Times New Roman" panose="02020603050405020304" pitchFamily="18" charset="0"/>
                <a:cs typeface="Times New Roman" panose="02020603050405020304" pitchFamily="18" charset="0"/>
              </a:rPr>
              <a:t>2- Bilaterally symmetrical and vermiform.</a:t>
            </a:r>
            <a:endParaRPr lang="en-US" sz="2700">
              <a:latin typeface="Times New Roman" panose="02020603050405020304" pitchFamily="18" charset="0"/>
              <a:cs typeface="Times New Roman" panose="02020603050405020304" pitchFamily="18" charset="0"/>
            </a:endParaRPr>
          </a:p>
          <a:p>
            <a:pPr marL="0" indent="0" algn="l">
              <a:lnSpc>
                <a:spcPct val="150000"/>
              </a:lnSpc>
              <a:buNone/>
            </a:pPr>
            <a:r>
              <a:rPr lang="en-US" sz="2700">
                <a:latin typeface="Times New Roman" panose="02020603050405020304" pitchFamily="18" charset="0"/>
                <a:cs typeface="Times New Roman" panose="02020603050405020304" pitchFamily="18" charset="0"/>
              </a:rPr>
              <a:t>3- Body wall with outer circular and inner longitudinal muscle layers; outer transparent moist cuticle secreted by epithelium.</a:t>
            </a:r>
            <a:endParaRPr lang="en-US" sz="2700">
              <a:latin typeface="Times New Roman" panose="02020603050405020304" pitchFamily="18" charset="0"/>
              <a:cs typeface="Times New Roman" panose="02020603050405020304" pitchFamily="18" charset="0"/>
            </a:endParaRPr>
          </a:p>
          <a:p>
            <a:pPr marL="0" indent="0" algn="l">
              <a:lnSpc>
                <a:spcPct val="150000"/>
              </a:lnSpc>
              <a:buNone/>
            </a:pPr>
            <a:r>
              <a:rPr lang="en-US" sz="2700">
                <a:latin typeface="Times New Roman" panose="02020603050405020304" pitchFamily="18" charset="0"/>
                <a:cs typeface="Times New Roman" panose="02020603050405020304" pitchFamily="18" charset="0"/>
              </a:rPr>
              <a:t>4- Body cavity is a true coelom, often divided by internal septa.</a:t>
            </a:r>
            <a:endParaRPr lang="en-US" sz="2700">
              <a:latin typeface="Times New Roman" panose="02020603050405020304" pitchFamily="18" charset="0"/>
              <a:cs typeface="Times New Roman" panose="02020603050405020304" pitchFamily="18" charset="0"/>
            </a:endParaRPr>
          </a:p>
          <a:p>
            <a:pPr marL="0" indent="0" algn="l">
              <a:lnSpc>
                <a:spcPct val="150000"/>
              </a:lnSpc>
              <a:buNone/>
            </a:pPr>
            <a:r>
              <a:rPr lang="en-US" sz="2700">
                <a:latin typeface="Times New Roman" panose="02020603050405020304" pitchFamily="18" charset="0"/>
                <a:cs typeface="Times New Roman" panose="02020603050405020304" pitchFamily="18" charset="0"/>
              </a:rPr>
              <a:t>5- Body possesses 3 separate section, head, trunk and pygidium. The head consist of two segments prostomium (1st. Segment) and peristomium (2ed. Segment).</a:t>
            </a:r>
            <a:endParaRPr lang="en-US" sz="270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40340" cy="786130"/>
          </a:xfrm>
        </p:spPr>
        <p:txBody>
          <a:bodyPr/>
          <a:lstStyle/>
          <a:p>
            <a:r>
              <a:rPr lang="en-US" b="1" dirty="0" smtClean="0">
                <a:latin typeface="Times New Roman" panose="02020603050405020304" pitchFamily="18" charset="0"/>
                <a:cs typeface="Times New Roman" panose="02020603050405020304" pitchFamily="18" charset="0"/>
              </a:rPr>
              <a:t>General characters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69010"/>
            <a:ext cx="11353800" cy="6306185"/>
          </a:xfrm>
        </p:spPr>
        <p:txBody>
          <a:bodyPr>
            <a:noAutofit/>
          </a:bodyPr>
          <a:lstStyle/>
          <a:p>
            <a:pPr marL="0" indent="0">
              <a:lnSpc>
                <a:spcPct val="150000"/>
              </a:lnSpc>
              <a:buNone/>
            </a:pPr>
            <a:r>
              <a:rPr lang="en-US" sz="2500" smtClean="0">
                <a:latin typeface="Times New Roman" panose="02020603050405020304" pitchFamily="18" charset="0"/>
                <a:cs typeface="Times New Roman" panose="02020603050405020304" pitchFamily="18" charset="0"/>
              </a:rPr>
              <a:t>6-Circulatory system is closed.</a:t>
            </a:r>
            <a:endParaRPr lang="en-US" sz="2500" smtClean="0">
              <a:latin typeface="Times New Roman" panose="02020603050405020304" pitchFamily="18" charset="0"/>
              <a:cs typeface="Times New Roman" panose="02020603050405020304" pitchFamily="18" charset="0"/>
            </a:endParaRPr>
          </a:p>
          <a:p>
            <a:pPr marL="0" indent="0">
              <a:lnSpc>
                <a:spcPct val="150000"/>
              </a:lnSpc>
              <a:buNone/>
            </a:pPr>
            <a:r>
              <a:rPr lang="en-US" sz="2500" smtClean="0">
                <a:latin typeface="Times New Roman" panose="02020603050405020304" pitchFamily="18" charset="0"/>
                <a:cs typeface="Times New Roman" panose="02020603050405020304" pitchFamily="18" charset="0"/>
              </a:rPr>
              <a:t>7- Digestive system complete.</a:t>
            </a:r>
            <a:endParaRPr lang="en-US" sz="2500" smtClean="0">
              <a:latin typeface="Times New Roman" panose="02020603050405020304" pitchFamily="18" charset="0"/>
              <a:cs typeface="Times New Roman" panose="02020603050405020304" pitchFamily="18" charset="0"/>
            </a:endParaRPr>
          </a:p>
          <a:p>
            <a:pPr marL="0" indent="0">
              <a:lnSpc>
                <a:spcPct val="150000"/>
              </a:lnSpc>
              <a:buNone/>
            </a:pPr>
            <a:r>
              <a:rPr lang="en-US" sz="2500" smtClean="0">
                <a:latin typeface="Times New Roman" panose="02020603050405020304" pitchFamily="18" charset="0"/>
                <a:cs typeface="Times New Roman" panose="02020603050405020304" pitchFamily="18" charset="0"/>
              </a:rPr>
              <a:t>8- Respiration through body wall or gills on parapodia (locomotion organs).</a:t>
            </a:r>
            <a:endParaRPr lang="en-US" sz="2500" smtClean="0">
              <a:latin typeface="Times New Roman" panose="02020603050405020304" pitchFamily="18" charset="0"/>
              <a:cs typeface="Times New Roman" panose="02020603050405020304" pitchFamily="18" charset="0"/>
            </a:endParaRPr>
          </a:p>
          <a:p>
            <a:pPr marL="0" indent="0">
              <a:lnSpc>
                <a:spcPct val="150000"/>
              </a:lnSpc>
              <a:buNone/>
            </a:pPr>
            <a:r>
              <a:rPr lang="en-US" sz="2500" smtClean="0">
                <a:latin typeface="Times New Roman" panose="02020603050405020304" pitchFamily="18" charset="0"/>
                <a:cs typeface="Times New Roman" panose="02020603050405020304" pitchFamily="18" charset="0"/>
              </a:rPr>
              <a:t>9- Excretory system typically consists of a pair of nephridia per segment</a:t>
            </a:r>
            <a:endParaRPr lang="en-US" sz="2500" smtClean="0">
              <a:latin typeface="Times New Roman" panose="02020603050405020304" pitchFamily="18" charset="0"/>
              <a:cs typeface="Times New Roman" panose="02020603050405020304" pitchFamily="18" charset="0"/>
            </a:endParaRPr>
          </a:p>
          <a:p>
            <a:pPr marL="0" indent="0">
              <a:lnSpc>
                <a:spcPct val="150000"/>
              </a:lnSpc>
              <a:buNone/>
            </a:pPr>
            <a:r>
              <a:rPr lang="en-US" sz="2500" smtClean="0">
                <a:latin typeface="Times New Roman" panose="02020603050405020304" pitchFamily="18" charset="0"/>
                <a:cs typeface="Times New Roman" panose="02020603050405020304" pitchFamily="18" charset="0"/>
              </a:rPr>
              <a:t>10- Nervous and sensory systems present.</a:t>
            </a:r>
            <a:endParaRPr lang="en-US" sz="2500" smtClean="0">
              <a:latin typeface="Times New Roman" panose="02020603050405020304" pitchFamily="18" charset="0"/>
              <a:cs typeface="Times New Roman" panose="02020603050405020304" pitchFamily="18" charset="0"/>
            </a:endParaRPr>
          </a:p>
          <a:p>
            <a:pPr marL="0" indent="0">
              <a:lnSpc>
                <a:spcPct val="150000"/>
              </a:lnSpc>
              <a:buNone/>
            </a:pPr>
            <a:r>
              <a:rPr lang="en-US" sz="2500" smtClean="0">
                <a:latin typeface="Times New Roman" panose="02020603050405020304" pitchFamily="18" charset="0"/>
                <a:cs typeface="Times New Roman" panose="02020603050405020304" pitchFamily="18" charset="0"/>
              </a:rPr>
              <a:t>11- Hermophroditic or dioecious, asexual reproduction.</a:t>
            </a:r>
            <a:endParaRPr lang="en-US" sz="2500" smtClean="0">
              <a:latin typeface="Times New Roman" panose="02020603050405020304" pitchFamily="18" charset="0"/>
              <a:cs typeface="Times New Roman" panose="02020603050405020304" pitchFamily="18" charset="0"/>
            </a:endParaRPr>
          </a:p>
          <a:p>
            <a:pPr marL="0" indent="0">
              <a:lnSpc>
                <a:spcPct val="150000"/>
              </a:lnSpc>
              <a:buNone/>
            </a:pPr>
            <a:r>
              <a:rPr lang="en-US" sz="2500" smtClean="0">
                <a:latin typeface="Times New Roman" panose="02020603050405020304" pitchFamily="18" charset="0"/>
                <a:cs typeface="Times New Roman" panose="02020603050405020304" pitchFamily="18" charset="0"/>
              </a:rPr>
              <a:t>12- </a:t>
            </a:r>
            <a:r>
              <a:rPr lang="en-US" sz="2300" smtClean="0">
                <a:latin typeface="Times New Roman" panose="02020603050405020304" pitchFamily="18" charset="0"/>
                <a:cs typeface="Times New Roman" panose="02020603050405020304" pitchFamily="18" charset="0"/>
              </a:rPr>
              <a:t>Chaetae. A distinctive feature of annelids chaetae also called setae. </a:t>
            </a:r>
            <a:endParaRPr lang="en-US" sz="2300" smtClean="0">
              <a:latin typeface="Times New Roman" panose="02020603050405020304" pitchFamily="18" charset="0"/>
              <a:cs typeface="Times New Roman" panose="02020603050405020304" pitchFamily="18" charset="0"/>
            </a:endParaRPr>
          </a:p>
          <a:p>
            <a:pPr marL="0" indent="0">
              <a:lnSpc>
                <a:spcPct val="150000"/>
              </a:lnSpc>
              <a:buNone/>
            </a:pPr>
            <a:r>
              <a:rPr lang="en-US" sz="2300" smtClean="0">
                <a:latin typeface="Times New Roman" panose="02020603050405020304" pitchFamily="18" charset="0"/>
                <a:cs typeface="Times New Roman" panose="02020603050405020304" pitchFamily="18" charset="0"/>
              </a:rPr>
              <a:t>Parapodia (para, beside + podia, feet), singular parapodium, are paired un-jointed lateral outgrowths. They are characteristic of Polychaeta</a:t>
            </a:r>
            <a:endParaRPr lang="en-US" sz="230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80060" y="529590"/>
            <a:ext cx="10873740" cy="5647690"/>
          </a:xfrm>
        </p:spPr>
        <p:txBody>
          <a:bodyPr/>
          <a:p>
            <a:pPr marL="0" indent="0">
              <a:lnSpc>
                <a:spcPct val="150000"/>
              </a:lnSpc>
              <a:buNone/>
            </a:pPr>
            <a:r>
              <a:rPr lang="en-US">
                <a:latin typeface="Times New Roman" panose="02020603050405020304" pitchFamily="18" charset="0"/>
                <a:cs typeface="Times New Roman" panose="02020603050405020304" pitchFamily="18" charset="0"/>
              </a:rPr>
              <a:t>13- Parapodia are either uniramous or biramous. In the latter case, the dorsal lobes or branches are called notopodia and the ventral branches neuropodia..</a:t>
            </a:r>
            <a:endParaRPr lang="en-US">
              <a:latin typeface="Times New Roman" panose="02020603050405020304" pitchFamily="18" charset="0"/>
              <a:cs typeface="Times New Roman" panose="02020603050405020304" pitchFamily="18" charset="0"/>
            </a:endParaRPr>
          </a:p>
          <a:p>
            <a:pPr marL="0" indent="0">
              <a:lnSpc>
                <a:spcPct val="150000"/>
              </a:lnSpc>
              <a:buNone/>
            </a:pPr>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1301750" y="2319655"/>
            <a:ext cx="10542905" cy="42640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sz="3110" b="1">
                <a:latin typeface="Times New Roman" panose="02020603050405020304" pitchFamily="18" charset="0"/>
                <a:cs typeface="Times New Roman" panose="02020603050405020304" pitchFamily="18" charset="0"/>
              </a:rPr>
              <a:t>Classes of Annelida</a:t>
            </a:r>
            <a:br>
              <a:rPr lang="en-US" sz="3110" b="1">
                <a:latin typeface="Times New Roman" panose="02020603050405020304" pitchFamily="18" charset="0"/>
                <a:cs typeface="Times New Roman" panose="02020603050405020304" pitchFamily="18" charset="0"/>
              </a:rPr>
            </a:br>
            <a:r>
              <a:rPr lang="en-US" sz="3110" b="1">
                <a:latin typeface="Times New Roman" panose="02020603050405020304" pitchFamily="18" charset="0"/>
                <a:cs typeface="Times New Roman" panose="02020603050405020304" pitchFamily="18" charset="0"/>
              </a:rPr>
              <a:t>1- Class Polychaeta (sand worm, tube worm and clam worm)</a:t>
            </a:r>
            <a:endParaRPr lang="en-US" sz="311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p>
            <a:r>
              <a:rPr lang="en-US">
                <a:latin typeface="Times New Roman" panose="02020603050405020304" pitchFamily="18" charset="0"/>
                <a:cs typeface="Times New Roman" panose="02020603050405020304" pitchFamily="18" charset="0"/>
              </a:rPr>
              <a:t>Marine</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Prostomium with two pairs of tentacles and palps.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Pairs Parapodia each segment.</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Parapodia consist of upper division (notopodium) and ventral division (neuropodium) with cirrus (cirri).</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Dioecious, external fertilization, with a free-swimming trochophore larva Trochophore larvae (ciliated structure feed on zooplankton).</a:t>
            </a:r>
            <a:endParaRPr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latin typeface="Times New Roman" panose="02020603050405020304" pitchFamily="18" charset="0"/>
                <a:cs typeface="Times New Roman" panose="02020603050405020304" pitchFamily="18" charset="0"/>
                <a:sym typeface="+mn-ea"/>
              </a:rPr>
              <a:t>Polychaeta</a:t>
            </a:r>
            <a:endParaRPr lang="en-US"/>
          </a:p>
        </p:txBody>
      </p:sp>
      <p:pic>
        <p:nvPicPr>
          <p:cNvPr id="4" name="Content Placeholder 3"/>
          <p:cNvPicPr>
            <a:picLocks noChangeAspect="1"/>
          </p:cNvPicPr>
          <p:nvPr>
            <p:ph idx="1"/>
          </p:nvPr>
        </p:nvPicPr>
        <p:blipFill>
          <a:blip r:embed="rId1"/>
          <a:stretch>
            <a:fillRect/>
          </a:stretch>
        </p:blipFill>
        <p:spPr>
          <a:xfrm>
            <a:off x="7198995" y="2009140"/>
            <a:ext cx="4408805" cy="4394200"/>
          </a:xfrm>
          <a:prstGeom prst="rect">
            <a:avLst/>
          </a:prstGeom>
        </p:spPr>
      </p:pic>
      <p:pic>
        <p:nvPicPr>
          <p:cNvPr id="5" name="Picture 4"/>
          <p:cNvPicPr>
            <a:picLocks noChangeAspect="1"/>
          </p:cNvPicPr>
          <p:nvPr/>
        </p:nvPicPr>
        <p:blipFill>
          <a:blip r:embed="rId2"/>
          <a:stretch>
            <a:fillRect/>
          </a:stretch>
        </p:blipFill>
        <p:spPr>
          <a:xfrm>
            <a:off x="838200" y="2009140"/>
            <a:ext cx="5504180" cy="43948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sz="3555">
                <a:latin typeface="Times New Roman" panose="02020603050405020304" pitchFamily="18" charset="0"/>
                <a:cs typeface="Times New Roman" panose="02020603050405020304" pitchFamily="18" charset="0"/>
              </a:rPr>
              <a:t>2- </a:t>
            </a:r>
            <a:r>
              <a:rPr lang="en-US" sz="4000" b="1">
                <a:latin typeface="Times New Roman" panose="02020603050405020304" pitchFamily="18" charset="0"/>
                <a:cs typeface="Times New Roman" panose="02020603050405020304" pitchFamily="18" charset="0"/>
              </a:rPr>
              <a:t>Class Clitellata</a:t>
            </a:r>
            <a:br>
              <a:rPr lang="en-US" sz="4000" b="1">
                <a:latin typeface="Times New Roman" panose="02020603050405020304" pitchFamily="18" charset="0"/>
                <a:cs typeface="Times New Roman" panose="02020603050405020304" pitchFamily="18" charset="0"/>
              </a:rPr>
            </a:br>
            <a:r>
              <a:rPr lang="en-US" sz="3555">
                <a:latin typeface="Times New Roman" panose="02020603050405020304" pitchFamily="18" charset="0"/>
                <a:cs typeface="Times New Roman" panose="02020603050405020304" pitchFamily="18" charset="0"/>
              </a:rPr>
              <a:t>a- </a:t>
            </a:r>
            <a:r>
              <a:rPr lang="en-US" sz="3555" b="1">
                <a:latin typeface="Times New Roman" panose="02020603050405020304" pitchFamily="18" charset="0"/>
                <a:cs typeface="Times New Roman" panose="02020603050405020304" pitchFamily="18" charset="0"/>
              </a:rPr>
              <a:t>Subclass Oligochaeta (Earthworms and Freshwater Worms</a:t>
            </a:r>
            <a:endParaRPr lang="en-US" sz="3555"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4350" y="1399540"/>
            <a:ext cx="10839450" cy="5203825"/>
          </a:xfrm>
        </p:spPr>
        <p:txBody>
          <a:bodyPr>
            <a:noAutofit/>
          </a:bodyPr>
          <a:p>
            <a:r>
              <a:rPr lang="en-US" sz="2700">
                <a:latin typeface="Times New Roman" panose="02020603050405020304" pitchFamily="18" charset="0"/>
                <a:cs typeface="Times New Roman" panose="02020603050405020304" pitchFamily="18" charset="0"/>
              </a:rPr>
              <a:t>Their name means few hairs</a:t>
            </a:r>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 All bear setae, but the number of setae present is much smaller than in polychaetes.</a:t>
            </a:r>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 Head without antennae and palps.</a:t>
            </a:r>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 They differ from polychaetes in that they possess permanent sex organs.</a:t>
            </a:r>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 Respiration through body wall.</a:t>
            </a:r>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 No parapodia.</a:t>
            </a:r>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 Hermaphrodites, development direct, eggs are deposited in a cocoon by clitellum.</a:t>
            </a:r>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 Feed on detritus and algae.</a:t>
            </a:r>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 They help to aerate soil and increase soil productivity.</a:t>
            </a:r>
            <a:endParaRPr lang="en-US" sz="270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40435" y="365125"/>
            <a:ext cx="10413365" cy="934720"/>
          </a:xfrm>
        </p:spPr>
        <p:txBody>
          <a:bodyPr/>
          <a:p>
            <a:r>
              <a:rPr lang="en-US" sz="4000" b="1">
                <a:latin typeface="Times New Roman" panose="02020603050405020304" pitchFamily="18" charset="0"/>
                <a:cs typeface="Times New Roman" panose="02020603050405020304" pitchFamily="18" charset="0"/>
              </a:rPr>
              <a:t>Earthworms (Digestive system)</a:t>
            </a:r>
            <a:endParaRPr lang="en-US" sz="40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2295" y="1059815"/>
            <a:ext cx="10942320" cy="5918200"/>
          </a:xfrm>
        </p:spPr>
        <p:txBody>
          <a:bodyPr>
            <a:noAutofit/>
          </a:bodyPr>
          <a:p>
            <a:pPr>
              <a:lnSpc>
                <a:spcPct val="150000"/>
              </a:lnSpc>
            </a:pPr>
            <a:r>
              <a:rPr lang="en-US" sz="3000">
                <a:latin typeface="Times New Roman" panose="02020603050405020304" pitchFamily="18" charset="0"/>
                <a:cs typeface="Times New Roman" panose="02020603050405020304" pitchFamily="18" charset="0"/>
              </a:rPr>
              <a:t>Mouth is the beginning of the digestive tract. Pharynx is located in segments 1-6. the esophagus in segments 6-13 acts as a passageway between pharynx and crop. The crop stores food temporarily. The mixture that the earthworm ingests is ground up in the gizzard. In the intestine, which extends over two-thirds of the body length. Digestion and absorption take place. Soil particles and undigested matter pass out of the worm through the rectum and anus.</a:t>
            </a:r>
            <a:endParaRPr lang="en-US" sz="300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sz="3110">
                <a:latin typeface="Times New Roman" panose="02020603050405020304" pitchFamily="18" charset="0"/>
                <a:cs typeface="Times New Roman" panose="02020603050405020304" pitchFamily="18" charset="0"/>
              </a:rPr>
              <a:t>A typhlosole is an internal fold of the intestine. In earthworm it is a dorsal flap of the intestine that runs along most of its length. Its function is to increase intestine surface  area for more efficient absorption of digested nutrients.</a:t>
            </a:r>
            <a:endParaRPr lang="en-US" sz="311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ph idx="1"/>
          </p:nvPr>
        </p:nvPicPr>
        <p:blipFill>
          <a:blip r:embed="rId1"/>
          <a:stretch>
            <a:fillRect/>
          </a:stretch>
        </p:blipFill>
        <p:spPr>
          <a:xfrm>
            <a:off x="383540" y="1809750"/>
            <a:ext cx="6155690" cy="4280535"/>
          </a:xfrm>
          <a:prstGeom prst="rect">
            <a:avLst/>
          </a:prstGeom>
        </p:spPr>
      </p:pic>
      <p:pic>
        <p:nvPicPr>
          <p:cNvPr id="5" name="Picture 4"/>
          <p:cNvPicPr>
            <a:picLocks noChangeAspect="1"/>
          </p:cNvPicPr>
          <p:nvPr/>
        </p:nvPicPr>
        <p:blipFill>
          <a:blip r:embed="rId2"/>
          <a:stretch>
            <a:fillRect/>
          </a:stretch>
        </p:blipFill>
        <p:spPr>
          <a:xfrm>
            <a:off x="6676390" y="2148840"/>
            <a:ext cx="4192270" cy="35325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5444</Words>
  <Application>WPS Presentation</Application>
  <PresentationFormat>Widescreen</PresentationFormat>
  <Paragraphs>102</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SimSun</vt:lpstr>
      <vt:lpstr>Wingdings</vt:lpstr>
      <vt:lpstr>Times New Roman</vt:lpstr>
      <vt:lpstr>Microsoft YaHei</vt:lpstr>
      <vt:lpstr>Arial Unicode MS</vt:lpstr>
      <vt:lpstr>Calibri Light</vt:lpstr>
      <vt:lpstr>Calibri</vt:lpstr>
      <vt:lpstr>Office Theme</vt:lpstr>
      <vt:lpstr>Phylum Annelida "Annelus. Little ring" </vt:lpstr>
      <vt:lpstr>General characters  </vt:lpstr>
      <vt:lpstr>General characters</vt:lpstr>
      <vt:lpstr>PowerPoint 演示文稿</vt:lpstr>
      <vt:lpstr>Classes of Annelida 1- Class Polychaeta (sand worm, tube worm and clam worm)</vt:lpstr>
      <vt:lpstr>Polychaeta</vt:lpstr>
      <vt:lpstr>2- Class Clitellata a- Subclass Oligochaeta (Earthworms and Freshwater Worms</vt:lpstr>
      <vt:lpstr>Earthworms (Digestive system)</vt:lpstr>
      <vt:lpstr>A typhlosole is an internal fold of the intestine. In earthworm it is a dorsal flap of the intestine that runs along most of its length. Its function is to increase intestine surface  area for more efficient absorption of digested nutrients.</vt:lpstr>
      <vt:lpstr>Earthworms (Reproduction)</vt:lpstr>
      <vt:lpstr>Earthworms (Reproduction)</vt:lpstr>
      <vt:lpstr>Earthworms (Circulatory system)</vt:lpstr>
      <vt:lpstr>Earthworms (Nervous system)</vt:lpstr>
      <vt:lpstr>Earthworms (Excretory and circulatory systems)</vt:lpstr>
      <vt:lpstr>b- Subclass Hirudinea (Leeches)</vt:lpstr>
      <vt:lpstr>(Leeches)</vt:lpstr>
      <vt:lpstr>Medicinal Leeches ( G:Hirudo medicinalis)</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Porifera (Sponges)  " pore bearer " </dc:title>
  <dc:creator>Maher</dc:creator>
  <cp:lastModifiedBy>هاجر هاجر</cp:lastModifiedBy>
  <cp:revision>169</cp:revision>
  <dcterms:created xsi:type="dcterms:W3CDTF">2023-10-16T16:37:00Z</dcterms:created>
  <dcterms:modified xsi:type="dcterms:W3CDTF">2024-11-04T17:59:04Z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6F8A9C6E01BC40998DB83A93C828DEAD_13</vt:lpwstr>
  </property>
  <property fmtid="{D5CDD505-2E9C-101B-9397-08002B2CF9AE}" pid="3" name="KSOProductBuildVer">
    <vt:lpwstr>1033-12.2.0.18607</vt:lpwstr>
  </property>
</Properties>
</file>