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302" r:id="rId7"/>
    <p:sldId id="283" r:id="rId8"/>
    <p:sldId id="303" r:id="rId9"/>
    <p:sldId id="284" r:id="rId10"/>
    <p:sldId id="285" r:id="rId11"/>
    <p:sldId id="304" r:id="rId12"/>
    <p:sldId id="286" r:id="rId13"/>
    <p:sldId id="287" r:id="rId14"/>
    <p:sldId id="288" r:id="rId15"/>
    <p:sldId id="289" r:id="rId16"/>
    <p:sldId id="260" r:id="rId17"/>
    <p:sldId id="290" r:id="rId18"/>
    <p:sldId id="262" r:id="rId19"/>
    <p:sldId id="291" r:id="rId20"/>
    <p:sldId id="292" r:id="rId21"/>
    <p:sldId id="306" r:id="rId22"/>
    <p:sldId id="29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commentAuthors" Target="commentAuthors.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EA21BF-DD32-4AD4-97CE-76F98D0F437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28EA21BF-DD32-4AD4-97CE-76F98D0F437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28EA21BF-DD32-4AD4-97CE-76F98D0F437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28EA21BF-DD32-4AD4-97CE-76F98D0F437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28EA21BF-DD32-4AD4-97CE-76F98D0F4375}"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28EA21BF-DD32-4AD4-97CE-76F98D0F437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28EA21BF-DD32-4AD4-97CE-76F98D0F4375}"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EA21BF-DD32-4AD4-97CE-76F98D0F4375}"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A21BF-DD32-4AD4-97CE-76F98D0F4375}"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8EA21BF-DD32-4AD4-97CE-76F98D0F437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8EA21BF-DD32-4AD4-97CE-76F98D0F4375}"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9071A-A3CE-470C-AC63-EB4A97F9DB6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A21BF-DD32-4AD4-97CE-76F98D0F4375}"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69071A-A3CE-470C-AC63-EB4A97F9DB6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0.jpeg"/><Relationship Id="rId1" Type="http://schemas.openxmlformats.org/officeDocument/2006/relationships/image" Target="../media/image9.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2.jpeg"/><Relationship Id="rId1" Type="http://schemas.openxmlformats.org/officeDocument/2006/relationships/image" Target="../media/image11.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680"/>
            <a:ext cx="9596120" cy="3758565"/>
          </a:xfrm>
        </p:spPr>
        <p:txBody>
          <a:bodyPr>
            <a:normAutofit fontScale="90000"/>
          </a:bodyPr>
          <a:lstStyle/>
          <a:p>
            <a:r>
              <a:rPr>
                <a:latin typeface="Times New Roman" panose="02020603050405020304" pitchFamily="18" charset="0"/>
                <a:cs typeface="Times New Roman" panose="02020603050405020304" pitchFamily="18" charset="0"/>
              </a:rPr>
              <a:t>Phylum Platyhelminthes</a:t>
            </a:r>
            <a:br>
              <a:rPr>
                <a:latin typeface="Times New Roman" panose="02020603050405020304" pitchFamily="18" charset="0"/>
                <a:cs typeface="Times New Roman" panose="02020603050405020304" pitchFamily="18" charset="0"/>
              </a:rPr>
            </a:br>
            <a:r>
              <a:rPr>
                <a:latin typeface="Times New Roman" panose="02020603050405020304" pitchFamily="18" charset="0"/>
                <a:cs typeface="Times New Roman" panose="02020603050405020304" pitchFamily="18" charset="0"/>
              </a:rPr>
              <a:t>(Flatworms) (Greek platy = flat and helmins = worms)</a:t>
            </a:r>
            <a:br>
              <a:rPr>
                <a:latin typeface="Times New Roman" panose="02020603050405020304" pitchFamily="18" charset="0"/>
                <a:cs typeface="Times New Roman" panose="02020603050405020304" pitchFamily="18" charset="0"/>
              </a:rPr>
            </a:br>
            <a:br>
              <a:rPr>
                <a:latin typeface="Times New Roman" panose="02020603050405020304" pitchFamily="18" charset="0"/>
                <a:cs typeface="Times New Roman" panose="02020603050405020304" pitchFamily="18" charset="0"/>
              </a:rPr>
            </a:br>
            <a:r>
              <a:rPr lang="en-US" sz="3110" dirty="0">
                <a:latin typeface="Times New Roman" panose="02020603050405020304" pitchFamily="18" charset="0"/>
                <a:cs typeface="Times New Roman" panose="02020603050405020304" pitchFamily="18" charset="0"/>
                <a:sym typeface="+mn-ea"/>
              </a:rPr>
              <a:t>Dr. Wasan Addai Al-Marsomy</a:t>
            </a:r>
            <a:br>
              <a:rPr lang="en-US" sz="3110" dirty="0">
                <a:latin typeface="Times New Roman" panose="02020603050405020304" pitchFamily="18" charset="0"/>
                <a:cs typeface="Times New Roman" panose="02020603050405020304" pitchFamily="18" charset="0"/>
                <a:sym typeface="+mn-ea"/>
              </a:rPr>
            </a:br>
            <a:endParaRPr sz="311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latin typeface="Times New Roman" panose="02020603050405020304" pitchFamily="18" charset="0"/>
                <a:cs typeface="Times New Roman" panose="02020603050405020304" pitchFamily="18" charset="0"/>
                <a:sym typeface="+mn-ea"/>
              </a:rPr>
              <a:t> 2- Class Monogenea</a:t>
            </a:r>
            <a:endParaRPr lang="en-US"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46125" y="1349375"/>
            <a:ext cx="10607675" cy="5318760"/>
          </a:xfrm>
        </p:spPr>
        <p:txBody>
          <a:bodyPr>
            <a:noAutofit/>
          </a:bodyPr>
          <a:p>
            <a:r>
              <a:rPr lang="en-US" sz="3000">
                <a:latin typeface="Times New Roman" panose="02020603050405020304" pitchFamily="18" charset="0"/>
                <a:cs typeface="Times New Roman" panose="02020603050405020304" pitchFamily="18" charset="0"/>
                <a:sym typeface="+mn-ea"/>
              </a:rPr>
              <a:t>Monogenetic flukes are small flukes without a well-developed sucker. At their posterior end, they have a bulbous structure covered with hooks called an opisthaptor. Most monogeneans are ectoparasites on fish or other aquatic animals, a few live in the urinary bladders of turtles and frogs. Their life cycle involves a single host. Eggs hatch into ciliated larvae, which may attach directly to a host or swim freely for a time before attaching. Adults lack cilia.</a:t>
            </a:r>
            <a:endParaRPr lang="en-US" sz="3000">
              <a:latin typeface="Times New Roman" panose="02020603050405020304" pitchFamily="18" charset="0"/>
              <a:cs typeface="Times New Roman" panose="02020603050405020304" pitchFamily="18" charset="0"/>
            </a:endParaRPr>
          </a:p>
          <a:p>
            <a:endParaRPr lang="en-US" sz="300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Content Placeholder 2"/>
          <p:cNvPicPr>
            <a:picLocks noChangeAspect="1"/>
          </p:cNvPicPr>
          <p:nvPr>
            <p:ph idx="1"/>
          </p:nvPr>
        </p:nvPicPr>
        <p:blipFill>
          <a:blip r:embed="rId1"/>
          <a:stretch>
            <a:fillRect/>
          </a:stretch>
        </p:blipFill>
        <p:spPr>
          <a:xfrm>
            <a:off x="7075805" y="2279015"/>
            <a:ext cx="4227195" cy="3002280"/>
          </a:xfrm>
          <a:prstGeom prst="rect">
            <a:avLst/>
          </a:prstGeom>
        </p:spPr>
      </p:pic>
      <p:pic>
        <p:nvPicPr>
          <p:cNvPr id="5" name="Picture 4"/>
          <p:cNvPicPr>
            <a:picLocks noChangeAspect="1"/>
          </p:cNvPicPr>
          <p:nvPr/>
        </p:nvPicPr>
        <p:blipFill>
          <a:blip r:embed="rId2"/>
          <a:stretch>
            <a:fillRect/>
          </a:stretch>
        </p:blipFill>
        <p:spPr>
          <a:xfrm>
            <a:off x="1046480" y="2279015"/>
            <a:ext cx="4279265" cy="279019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pPr algn="ctr"/>
            <a:r>
              <a:rPr lang="en-US" sz="3555" b="1">
                <a:latin typeface="Times New Roman" panose="02020603050405020304" pitchFamily="18" charset="0"/>
                <a:cs typeface="Times New Roman" panose="02020603050405020304" pitchFamily="18" charset="0"/>
              </a:rPr>
              <a:t>3- Class Trematoda (Flukes)</a:t>
            </a:r>
            <a:br>
              <a:rPr lang="en-US" sz="3555" b="1">
                <a:latin typeface="Times New Roman" panose="02020603050405020304" pitchFamily="18" charset="0"/>
                <a:cs typeface="Times New Roman" panose="02020603050405020304" pitchFamily="18" charset="0"/>
              </a:rPr>
            </a:br>
            <a:r>
              <a:rPr lang="en-US" sz="3555" b="1">
                <a:latin typeface="Times New Roman" panose="02020603050405020304" pitchFamily="18" charset="0"/>
                <a:cs typeface="Times New Roman" panose="02020603050405020304" pitchFamily="18" charset="0"/>
              </a:rPr>
              <a:t>A- subclass Digenea</a:t>
            </a:r>
            <a:endParaRPr lang="en-US" sz="3555"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45490" y="1381760"/>
            <a:ext cx="10608310" cy="4795520"/>
          </a:xfrm>
        </p:spPr>
        <p:txBody>
          <a:bodyPr>
            <a:noAutofit/>
          </a:bodyPr>
          <a:p>
            <a:pPr marL="0" indent="0" algn="just">
              <a:buNone/>
            </a:pPr>
            <a:r>
              <a:rPr lang="en-US" sz="3200">
                <a:latin typeface="Times New Roman" panose="02020603050405020304" pitchFamily="18" charset="0"/>
                <a:cs typeface="Times New Roman" panose="02020603050405020304" pitchFamily="18" charset="0"/>
              </a:rPr>
              <a:t>1- The Digeneans are a large and successful group of parasites.</a:t>
            </a:r>
            <a:endParaRPr lang="en-US" sz="3200">
              <a:latin typeface="Times New Roman" panose="02020603050405020304" pitchFamily="18" charset="0"/>
              <a:cs typeface="Times New Roman" panose="02020603050405020304" pitchFamily="18" charset="0"/>
            </a:endParaRPr>
          </a:p>
          <a:p>
            <a:pPr marL="0" indent="0" algn="just">
              <a:buNone/>
            </a:pPr>
            <a:r>
              <a:rPr lang="en-US" sz="3200">
                <a:latin typeface="Times New Roman" panose="02020603050405020304" pitchFamily="18" charset="0"/>
                <a:cs typeface="Times New Roman" panose="02020603050405020304" pitchFamily="18" charset="0"/>
              </a:rPr>
              <a:t>2- They all have complicated life cycles involving at least one intermediate host, which is normally an aquatic snail as well as the primary host which is normally a vertebrate.</a:t>
            </a:r>
            <a:endParaRPr lang="en-US" sz="3200">
              <a:latin typeface="Times New Roman" panose="02020603050405020304" pitchFamily="18" charset="0"/>
              <a:cs typeface="Times New Roman" panose="02020603050405020304" pitchFamily="18" charset="0"/>
            </a:endParaRPr>
          </a:p>
          <a:p>
            <a:pPr marL="0" indent="0" algn="just">
              <a:buNone/>
            </a:pPr>
            <a:r>
              <a:rPr lang="en-US" sz="3200">
                <a:latin typeface="Times New Roman" panose="02020603050405020304" pitchFamily="18" charset="0"/>
                <a:cs typeface="Times New Roman" panose="02020603050405020304" pitchFamily="18" charset="0"/>
              </a:rPr>
              <a:t>3- The adults are flat worm shaped, they have two sucker. The first is the oral sucker, around the mouth, it has two functions, a) to hold the animal to its host and b) to assist in feeding. </a:t>
            </a:r>
            <a:endParaRPr lang="en-US" sz="3200">
              <a:latin typeface="Times New Roman" panose="02020603050405020304" pitchFamily="18" charset="0"/>
              <a:cs typeface="Times New Roman" panose="02020603050405020304" pitchFamily="18" charset="0"/>
            </a:endParaRPr>
          </a:p>
          <a:p>
            <a:pPr marL="0" indent="0" algn="just">
              <a:buNone/>
            </a:pPr>
            <a:r>
              <a:rPr lang="en-US" sz="3200">
                <a:latin typeface="Times New Roman" panose="02020603050405020304" pitchFamily="18" charset="0"/>
                <a:cs typeface="Times New Roman" panose="02020603050405020304" pitchFamily="18" charset="0"/>
              </a:rPr>
              <a:t>The second sucker is found a little way further down the animals body and for attachment.</a:t>
            </a:r>
            <a:endParaRPr 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p:nvPr>
            <p:ph idx="1"/>
          </p:nvPr>
        </p:nvSpPr>
        <p:spPr>
          <a:xfrm>
            <a:off x="969645" y="1180465"/>
            <a:ext cx="10384155" cy="4996815"/>
          </a:xfrm>
        </p:spPr>
        <p:txBody>
          <a:bodyPr>
            <a:noAutofit/>
          </a:bodyPr>
          <a:p>
            <a:pPr algn="just"/>
            <a:r>
              <a:rPr lang="en-US" sz="2700">
                <a:latin typeface="Times New Roman" panose="02020603050405020304" pitchFamily="18" charset="0"/>
                <a:cs typeface="Times New Roman" panose="02020603050405020304" pitchFamily="18" charset="0"/>
              </a:rPr>
              <a:t>They have an “alternation of generations”. This means the egg hatches into a larval form which reproduces asexually to produce numerous copies of itself, these copies change into another larval form which in time grows into a sexually reproducing adult. </a:t>
            </a:r>
            <a:endParaRPr lang="en-US" sz="2700">
              <a:latin typeface="Times New Roman" panose="02020603050405020304" pitchFamily="18" charset="0"/>
              <a:cs typeface="Times New Roman" panose="02020603050405020304" pitchFamily="18" charset="0"/>
            </a:endParaRPr>
          </a:p>
          <a:p>
            <a:pPr algn="just"/>
            <a:r>
              <a:rPr lang="en-US" sz="2700">
                <a:latin typeface="Times New Roman" panose="02020603050405020304" pitchFamily="18" charset="0"/>
                <a:cs typeface="Times New Roman" panose="02020603050405020304" pitchFamily="18" charset="0"/>
              </a:rPr>
              <a:t>This possession of an asexual generation means that a single egg can produce not just one infections agent, but many, this is called Polyemberyony.</a:t>
            </a:r>
            <a:endParaRPr lang="en-US" sz="2700">
              <a:latin typeface="Times New Roman" panose="02020603050405020304" pitchFamily="18" charset="0"/>
              <a:cs typeface="Times New Roman" panose="02020603050405020304" pitchFamily="18" charset="0"/>
            </a:endParaRPr>
          </a:p>
          <a:p>
            <a:pPr algn="just"/>
            <a:r>
              <a:rPr lang="en-US" sz="2700">
                <a:latin typeface="Times New Roman" panose="02020603050405020304" pitchFamily="18" charset="0"/>
                <a:cs typeface="Times New Roman" panose="02020603050405020304" pitchFamily="18" charset="0"/>
              </a:rPr>
              <a:t>The species that infect humans can be divided into groups, the Schistosomiasis (meaning they live and feed inside the blood vessels).</a:t>
            </a:r>
            <a:endParaRPr lang="en-US" sz="270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16280" y="551815"/>
            <a:ext cx="10637520" cy="5625465"/>
          </a:xfrm>
        </p:spPr>
        <p:txBody>
          <a:bodyPr>
            <a:normAutofit/>
          </a:bodyPr>
          <a:p>
            <a:pPr marL="0" indent="0" algn="just">
              <a:buNone/>
            </a:pPr>
            <a:r>
              <a:rPr lang="en-US" sz="3200">
                <a:latin typeface="Times New Roman" panose="02020603050405020304" pitchFamily="18" charset="0"/>
                <a:cs typeface="Times New Roman" panose="02020603050405020304" pitchFamily="18" charset="0"/>
              </a:rPr>
              <a:t>The difference between the non-Schistosomiasomes and the Schistosomiasomes is that in the non-Schistosomiasomes the cercaria larvae never leave the intermediate host. Instead they form cysts on vegetation or in the snails body as G. </a:t>
            </a:r>
            <a:r>
              <a:rPr lang="en-US" sz="3200" i="1">
                <a:latin typeface="Times New Roman" panose="02020603050405020304" pitchFamily="18" charset="0"/>
                <a:cs typeface="Times New Roman" panose="02020603050405020304" pitchFamily="18" charset="0"/>
              </a:rPr>
              <a:t>Fasciola</a:t>
            </a:r>
            <a:r>
              <a:rPr lang="en-US" sz="3200">
                <a:latin typeface="Times New Roman" panose="02020603050405020304" pitchFamily="18" charset="0"/>
                <a:cs typeface="Times New Roman" panose="02020603050405020304" pitchFamily="18" charset="0"/>
              </a:rPr>
              <a:t> . Thus the primary host always becomes infected as a result of eating material contaminated with encysted cercaria or metacercaria.</a:t>
            </a:r>
            <a:endParaRPr 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2570" y="365125"/>
            <a:ext cx="3491230" cy="915035"/>
          </a:xfrm>
        </p:spPr>
        <p:txBody>
          <a:bodyPr>
            <a:normAutofit fontScale="90000"/>
          </a:bodyPr>
          <a:lstStyle/>
          <a:p>
            <a:pPr algn="ctr"/>
            <a:r>
              <a:rPr lang="en-US" dirty="0" smtClean="0">
                <a:latin typeface="Times New Roman" panose="02020603050405020304" pitchFamily="18" charset="0"/>
                <a:cs typeface="Times New Roman" panose="02020603050405020304" pitchFamily="18" charset="0"/>
              </a:rPr>
              <a:t>life cycle of G:</a:t>
            </a:r>
            <a:r>
              <a:rPr lang="en-US" sz="3110" b="1" i="1" dirty="0" smtClean="0">
                <a:latin typeface="Times New Roman" panose="02020603050405020304" pitchFamily="18" charset="0"/>
                <a:cs typeface="Times New Roman" panose="02020603050405020304" pitchFamily="18" charset="0"/>
              </a:rPr>
              <a:t>Fasciola</a:t>
            </a:r>
            <a:r>
              <a:rPr lang="en-US" sz="3110" b="1" dirty="0" smtClean="0">
                <a:latin typeface="Times New Roman" panose="02020603050405020304" pitchFamily="18" charset="0"/>
                <a:cs typeface="Times New Roman" panose="02020603050405020304" pitchFamily="18" charset="0"/>
              </a:rPr>
              <a:t> </a:t>
            </a:r>
            <a:endParaRPr lang="en-US" sz="3110" b="1" dirty="0" smtClean="0">
              <a:latin typeface="Times New Roman" panose="02020603050405020304" pitchFamily="18" charset="0"/>
              <a:cs typeface="Times New Roman" panose="02020603050405020304" pitchFamily="18" charset="0"/>
            </a:endParaRPr>
          </a:p>
        </p:txBody>
      </p:sp>
      <p:pic>
        <p:nvPicPr>
          <p:cNvPr id="3" name="Content Placeholder 2"/>
          <p:cNvPicPr>
            <a:picLocks noChangeAspect="1"/>
          </p:cNvPicPr>
          <p:nvPr>
            <p:ph idx="1"/>
          </p:nvPr>
        </p:nvPicPr>
        <p:blipFill>
          <a:blip r:embed="rId1"/>
          <a:stretch>
            <a:fillRect/>
          </a:stretch>
        </p:blipFill>
        <p:spPr>
          <a:xfrm>
            <a:off x="120650" y="838835"/>
            <a:ext cx="5731510" cy="5445760"/>
          </a:xfrm>
          <a:prstGeom prst="rect">
            <a:avLst/>
          </a:prstGeom>
        </p:spPr>
      </p:pic>
      <p:pic>
        <p:nvPicPr>
          <p:cNvPr id="4" name="Picture 3"/>
          <p:cNvPicPr>
            <a:picLocks noChangeAspect="1"/>
          </p:cNvPicPr>
          <p:nvPr/>
        </p:nvPicPr>
        <p:blipFill>
          <a:blip r:embed="rId2"/>
          <a:stretch>
            <a:fillRect/>
          </a:stretch>
        </p:blipFill>
        <p:spPr>
          <a:xfrm>
            <a:off x="6264910" y="1633220"/>
            <a:ext cx="5717540" cy="426529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pPr algn="ctr"/>
            <a:r>
              <a:rPr lang="en-US" b="1">
                <a:latin typeface="Times New Roman" panose="02020603050405020304" pitchFamily="18" charset="0"/>
                <a:cs typeface="Times New Roman" panose="02020603050405020304" pitchFamily="18" charset="0"/>
              </a:rPr>
              <a:t>3-Class Trematoda </a:t>
            </a:r>
            <a:br>
              <a:rPr lang="en-US" b="1">
                <a:latin typeface="Times New Roman" panose="02020603050405020304" pitchFamily="18" charset="0"/>
                <a:cs typeface="Times New Roman" panose="02020603050405020304" pitchFamily="18" charset="0"/>
              </a:rPr>
            </a:br>
            <a:r>
              <a:rPr lang="en-US" b="1">
                <a:latin typeface="Times New Roman" panose="02020603050405020304" pitchFamily="18" charset="0"/>
                <a:cs typeface="Times New Roman" panose="02020603050405020304" pitchFamily="18" charset="0"/>
              </a:rPr>
              <a:t>B- Subclass Aspidogastrea</a:t>
            </a:r>
            <a:endParaRPr lang="en-US"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p>
            <a:pPr marL="0" indent="0" algn="just">
              <a:buNone/>
            </a:pPr>
            <a:r>
              <a:rPr lang="en-US" sz="3200">
                <a:latin typeface="Times New Roman" panose="02020603050405020304" pitchFamily="18" charset="0"/>
                <a:cs typeface="Times New Roman" panose="02020603050405020304" pitchFamily="18" charset="0"/>
              </a:rPr>
              <a:t>1- Small group of absolutely no economic importance .</a:t>
            </a:r>
            <a:endParaRPr lang="en-US" sz="3200">
              <a:latin typeface="Times New Roman" panose="02020603050405020304" pitchFamily="18" charset="0"/>
              <a:cs typeface="Times New Roman" panose="02020603050405020304" pitchFamily="18" charset="0"/>
            </a:endParaRPr>
          </a:p>
          <a:p>
            <a:pPr marL="0" indent="0" algn="just">
              <a:buNone/>
            </a:pPr>
            <a:r>
              <a:rPr lang="en-US" sz="3200">
                <a:latin typeface="Times New Roman" panose="02020603050405020304" pitchFamily="18" charset="0"/>
                <a:cs typeface="Times New Roman" panose="02020603050405020304" pitchFamily="18" charset="0"/>
              </a:rPr>
              <a:t>2- They are parasites of freshwater and marine mollusc and vertebrates.</a:t>
            </a:r>
            <a:endParaRPr lang="en-US" sz="3200">
              <a:latin typeface="Times New Roman" panose="02020603050405020304" pitchFamily="18" charset="0"/>
              <a:cs typeface="Times New Roman" panose="02020603050405020304" pitchFamily="18" charset="0"/>
            </a:endParaRPr>
          </a:p>
          <a:p>
            <a:pPr marL="0" indent="0" algn="just">
              <a:buNone/>
            </a:pPr>
            <a:r>
              <a:rPr lang="en-US" sz="3200">
                <a:latin typeface="Times New Roman" panose="02020603050405020304" pitchFamily="18" charset="0"/>
                <a:cs typeface="Times New Roman" panose="02020603050405020304" pitchFamily="18" charset="0"/>
              </a:rPr>
              <a:t>3- have a nervous system of extraordinary complexity, greater than that of related free living forms, they have a very great number of sensory receptors of many different types.</a:t>
            </a:r>
            <a:endParaRPr lang="en-US" sz="3200">
              <a:latin typeface="Times New Roman" panose="02020603050405020304" pitchFamily="18" charset="0"/>
              <a:cs typeface="Times New Roman" panose="02020603050405020304" pitchFamily="18" charset="0"/>
            </a:endParaRPr>
          </a:p>
          <a:p>
            <a:pPr marL="0" indent="0" algn="just">
              <a:buNone/>
            </a:pPr>
            <a:endParaRPr 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4- Class Cestoda (tapeworms)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50645"/>
            <a:ext cx="10515600" cy="4826635"/>
          </a:xfrm>
        </p:spPr>
        <p:txBody>
          <a:bodyPr>
            <a:noAutofit/>
          </a:bodyPr>
          <a:lstStyle/>
          <a:p>
            <a:pPr marL="0" indent="0" algn="just">
              <a:buNone/>
            </a:pPr>
            <a:r>
              <a:rPr lang="en-US" sz="2400" dirty="0">
                <a:latin typeface="Times New Roman" panose="02020603050405020304" pitchFamily="18" charset="0"/>
                <a:cs typeface="Times New Roman" panose="02020603050405020304" pitchFamily="18" charset="0"/>
              </a:rPr>
              <a:t>1-Their bodies are long and flat, made up of many segments called proglottids. Each </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proglottid is a reproductive unit.</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2- Adults lack cilia and their surface is a tegument (as in monogeneans and trematodes), but in cestodes the tegument is covered with microvilli, which increase its surface area and thereby its ability to absorb nutrients from a host.</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3- Digestive tracts are absent completely. At the tapeworm's anterior end is a specialized segment called a scolex, which is usually covered with hooks or suckers and serves to anchor it to the host.</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4- Most require at least two hosts, with the host of the adult tapeworm a vertebrate. </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Intermediate hosts are often invertebrates. A number of tapeworm species inhabit </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humans.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16280" y="1242695"/>
            <a:ext cx="10637520" cy="4934585"/>
          </a:xfrm>
        </p:spPr>
        <p:txBody>
          <a:bodyPr>
            <a:normAutofit/>
          </a:bodyPr>
          <a:p>
            <a:pPr marL="0" indent="0">
              <a:buNone/>
            </a:pPr>
            <a:r>
              <a:rPr lang="en-US" sz="3200" b="1">
                <a:latin typeface="Times New Roman" panose="02020603050405020304" pitchFamily="18" charset="0"/>
                <a:cs typeface="Times New Roman" panose="02020603050405020304" pitchFamily="18" charset="0"/>
              </a:rPr>
              <a:t>A- subclass Cestodaria</a:t>
            </a:r>
            <a:endParaRPr lang="en-US" sz="3200" b="1">
              <a:latin typeface="Times New Roman" panose="02020603050405020304" pitchFamily="18" charset="0"/>
              <a:cs typeface="Times New Roman" panose="02020603050405020304" pitchFamily="18" charset="0"/>
            </a:endParaRPr>
          </a:p>
          <a:p>
            <a:pPr marL="0" indent="0">
              <a:buNone/>
            </a:pPr>
            <a:r>
              <a:rPr lang="en-US" sz="3200">
                <a:latin typeface="Times New Roman" panose="02020603050405020304" pitchFamily="18" charset="0"/>
                <a:cs typeface="Times New Roman" panose="02020603050405020304" pitchFamily="18" charset="0"/>
              </a:rPr>
              <a:t>contains only a few species of unusual worms, their bodies are unsegmented and roughly oval in shape, they have only a single set of male and female reproductive organs and the larvae have 10 hooks in posterior end of the body </a:t>
            </a:r>
            <a:r>
              <a:rPr lang="en-US" sz="3200">
                <a:latin typeface="Times New Roman" panose="02020603050405020304" pitchFamily="18" charset="0"/>
                <a:cs typeface="Times New Roman" panose="02020603050405020304" pitchFamily="18" charset="0"/>
                <a:sym typeface="+mn-ea"/>
              </a:rPr>
              <a:t>for attachment .</a:t>
            </a:r>
            <a:endParaRPr 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547370" y="229870"/>
            <a:ext cx="10806430" cy="6453505"/>
          </a:xfrm>
        </p:spPr>
        <p:txBody>
          <a:bodyPr>
            <a:noAutofit/>
          </a:bodyPr>
          <a:p>
            <a:pPr marL="0" indent="0">
              <a:buNone/>
            </a:pPr>
            <a:r>
              <a:rPr lang="en-US" sz="2400" b="1">
                <a:latin typeface="Times New Roman" panose="02020603050405020304" pitchFamily="18" charset="0"/>
                <a:cs typeface="Times New Roman" panose="02020603050405020304" pitchFamily="18" charset="0"/>
              </a:rPr>
              <a:t>B- subclass Eucestoda</a:t>
            </a:r>
            <a:endParaRPr lang="en-US" sz="2400" b="1">
              <a:latin typeface="Times New Roman" panose="02020603050405020304" pitchFamily="18" charset="0"/>
              <a:cs typeface="Times New Roman" panose="02020603050405020304" pitchFamily="18" charset="0"/>
            </a:endParaRPr>
          </a:p>
          <a:p>
            <a:pPr marL="0" indent="0">
              <a:lnSpc>
                <a:spcPct val="100000"/>
              </a:lnSpc>
              <a:buNone/>
            </a:pPr>
            <a:r>
              <a:rPr lang="en-US" sz="2400">
                <a:latin typeface="Times New Roman" panose="02020603050405020304" pitchFamily="18" charset="0"/>
                <a:cs typeface="Times New Roman" panose="02020603050405020304" pitchFamily="18" charset="0"/>
              </a:rPr>
              <a:t>1- The larvae have 6 attachment hooks.</a:t>
            </a:r>
            <a:endParaRPr lang="en-US" sz="2400">
              <a:latin typeface="Times New Roman" panose="02020603050405020304" pitchFamily="18" charset="0"/>
              <a:cs typeface="Times New Roman" panose="02020603050405020304" pitchFamily="18" charset="0"/>
            </a:endParaRPr>
          </a:p>
          <a:p>
            <a:pPr marL="0" indent="0">
              <a:lnSpc>
                <a:spcPct val="100000"/>
              </a:lnSpc>
              <a:buNone/>
            </a:pPr>
            <a:r>
              <a:rPr lang="en-US" sz="2400">
                <a:latin typeface="Times New Roman" panose="02020603050405020304" pitchFamily="18" charset="0"/>
                <a:cs typeface="Times New Roman" panose="02020603050405020304" pitchFamily="18" charset="0"/>
              </a:rPr>
              <a:t>2- The adult body consists of a head, called a 'Scolex' which is distinguished by the </a:t>
            </a:r>
            <a:endParaRPr lang="en-US" sz="2400">
              <a:latin typeface="Times New Roman" panose="02020603050405020304" pitchFamily="18" charset="0"/>
              <a:cs typeface="Times New Roman" panose="02020603050405020304" pitchFamily="18" charset="0"/>
            </a:endParaRPr>
          </a:p>
          <a:p>
            <a:pPr marL="0" indent="0">
              <a:lnSpc>
                <a:spcPct val="100000"/>
              </a:lnSpc>
              <a:buNone/>
            </a:pPr>
            <a:r>
              <a:rPr lang="en-US" sz="2400">
                <a:latin typeface="Times New Roman" panose="02020603050405020304" pitchFamily="18" charset="0"/>
                <a:cs typeface="Times New Roman" panose="02020603050405020304" pitchFamily="18" charset="0"/>
              </a:rPr>
              <a:t>presence of suckers and hooks, the hooks may be absent as in </a:t>
            </a:r>
            <a:r>
              <a:rPr lang="en-US" sz="2400" i="1">
                <a:latin typeface="Times New Roman" panose="02020603050405020304" pitchFamily="18" charset="0"/>
                <a:cs typeface="Times New Roman" panose="02020603050405020304" pitchFamily="18" charset="0"/>
              </a:rPr>
              <a:t>Taenia saginatus</a:t>
            </a:r>
            <a:r>
              <a:rPr lang="en-US" sz="2400">
                <a:latin typeface="Times New Roman" panose="02020603050405020304" pitchFamily="18" charset="0"/>
                <a:cs typeface="Times New Roman" panose="02020603050405020304" pitchFamily="18" charset="0"/>
              </a:rPr>
              <a:t> .</a:t>
            </a:r>
            <a:endParaRPr lang="en-US" sz="2400">
              <a:latin typeface="Times New Roman" panose="02020603050405020304" pitchFamily="18" charset="0"/>
              <a:cs typeface="Times New Roman" panose="02020603050405020304" pitchFamily="18" charset="0"/>
            </a:endParaRPr>
          </a:p>
          <a:p>
            <a:pPr marL="0" indent="0">
              <a:lnSpc>
                <a:spcPct val="100000"/>
              </a:lnSpc>
              <a:buNone/>
            </a:pPr>
            <a:r>
              <a:rPr lang="en-US" sz="2400">
                <a:latin typeface="Times New Roman" panose="02020603050405020304" pitchFamily="18" charset="0"/>
                <a:cs typeface="Times New Roman" panose="02020603050405020304" pitchFamily="18" charset="0"/>
              </a:rPr>
              <a:t>3- They live in darkness there are no eyes.</a:t>
            </a:r>
            <a:endParaRPr lang="en-US" sz="2400">
              <a:latin typeface="Times New Roman" panose="02020603050405020304" pitchFamily="18" charset="0"/>
              <a:cs typeface="Times New Roman" panose="02020603050405020304" pitchFamily="18" charset="0"/>
            </a:endParaRPr>
          </a:p>
          <a:p>
            <a:pPr marL="0" indent="0">
              <a:lnSpc>
                <a:spcPct val="100000"/>
              </a:lnSpc>
              <a:buNone/>
            </a:pPr>
            <a:r>
              <a:rPr lang="en-US" sz="2400">
                <a:latin typeface="Times New Roman" panose="02020603050405020304" pitchFamily="18" charset="0"/>
                <a:cs typeface="Times New Roman" panose="02020603050405020304" pitchFamily="18" charset="0"/>
              </a:rPr>
              <a:t>4- they do not feed in the usual manner there is no mouth .</a:t>
            </a:r>
            <a:endParaRPr lang="en-US" sz="2400">
              <a:latin typeface="Times New Roman" panose="02020603050405020304" pitchFamily="18" charset="0"/>
              <a:cs typeface="Times New Roman" panose="02020603050405020304" pitchFamily="18" charset="0"/>
            </a:endParaRPr>
          </a:p>
          <a:p>
            <a:pPr marL="0" indent="0">
              <a:lnSpc>
                <a:spcPct val="100000"/>
              </a:lnSpc>
              <a:buNone/>
            </a:pPr>
            <a:r>
              <a:rPr lang="en-US" sz="2400">
                <a:latin typeface="Times New Roman" panose="02020603050405020304" pitchFamily="18" charset="0"/>
                <a:cs typeface="Times New Roman" panose="02020603050405020304" pitchFamily="18" charset="0"/>
              </a:rPr>
              <a:t>5- Behind the scolex is a band of rapidly growing material that produces an endless series of reproductive segments called 'Proglottids'. The proglottids contain both male and female reproductive organs, making the tapeworms hermaphrodites. The male organs mature before the female ones. In some species such as the fish tapeworm </a:t>
            </a:r>
            <a:endParaRPr lang="en-US" sz="2400">
              <a:latin typeface="Times New Roman" panose="02020603050405020304" pitchFamily="18" charset="0"/>
              <a:cs typeface="Times New Roman" panose="02020603050405020304" pitchFamily="18" charset="0"/>
            </a:endParaRPr>
          </a:p>
          <a:p>
            <a:pPr marL="0" indent="0">
              <a:lnSpc>
                <a:spcPct val="100000"/>
              </a:lnSpc>
              <a:buNone/>
            </a:pPr>
            <a:r>
              <a:rPr lang="en-US" sz="2400">
                <a:latin typeface="Times New Roman" panose="02020603050405020304" pitchFamily="18" charset="0"/>
                <a:cs typeface="Times New Roman" panose="02020603050405020304" pitchFamily="18" charset="0"/>
              </a:rPr>
              <a:t>(</a:t>
            </a:r>
            <a:r>
              <a:rPr lang="en-US" sz="2400" i="1">
                <a:latin typeface="Times New Roman" panose="02020603050405020304" pitchFamily="18" charset="0"/>
                <a:cs typeface="Times New Roman" panose="02020603050405020304" pitchFamily="18" charset="0"/>
              </a:rPr>
              <a:t>Diphyllobothrium latum</a:t>
            </a:r>
            <a:r>
              <a:rPr lang="en-US" sz="2400">
                <a:latin typeface="Times New Roman" panose="02020603050405020304" pitchFamily="18" charset="0"/>
                <a:cs typeface="Times New Roman" panose="02020603050405020304" pitchFamily="18" charset="0"/>
              </a:rPr>
              <a:t>) can reach 20 meters in length, contain 3,000 proglottids and </a:t>
            </a:r>
            <a:endParaRPr lang="en-US" sz="2400">
              <a:latin typeface="Times New Roman" panose="02020603050405020304" pitchFamily="18" charset="0"/>
              <a:cs typeface="Times New Roman" panose="02020603050405020304" pitchFamily="18" charset="0"/>
            </a:endParaRPr>
          </a:p>
          <a:p>
            <a:pPr marL="0" indent="0">
              <a:lnSpc>
                <a:spcPct val="100000"/>
              </a:lnSpc>
              <a:buNone/>
            </a:pPr>
            <a:r>
              <a:rPr lang="en-US" sz="2400">
                <a:latin typeface="Times New Roman" panose="02020603050405020304" pitchFamily="18" charset="0"/>
                <a:cs typeface="Times New Roman" panose="02020603050405020304" pitchFamily="18" charset="0"/>
              </a:rPr>
              <a:t>produce millions of eggs every day.</a:t>
            </a:r>
            <a:endParaRPr 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General characters </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46975" y="1236372"/>
            <a:ext cx="10606825" cy="4940591"/>
          </a:xfrm>
        </p:spPr>
        <p:txBody>
          <a:bodyPr>
            <a:normAutofit fontScale="90000" lnSpcReduction="10000"/>
          </a:bodyPr>
          <a:lstStyle/>
          <a:p>
            <a:pPr marL="0" indent="0" algn="l">
              <a:buNone/>
            </a:pPr>
            <a:r>
              <a:rPr lang="en-US" altLang="en-US" sz="3200">
                <a:latin typeface="Times New Roman" panose="02020603050405020304" pitchFamily="18" charset="0"/>
                <a:cs typeface="Times New Roman" panose="02020603050405020304" pitchFamily="18" charset="0"/>
              </a:rPr>
              <a:t>1</a:t>
            </a:r>
            <a:r>
              <a:rPr lang="en-US" altLang="en-US" sz="3200">
                <a:latin typeface="Times New Roman" panose="02020603050405020304" pitchFamily="18" charset="0"/>
                <a:cs typeface="Times New Roman" panose="02020603050405020304" pitchFamily="18" charset="0"/>
              </a:rPr>
              <a:t>.</a:t>
            </a:r>
            <a:r>
              <a:rPr lang="en-US" altLang="en-US" sz="3200">
                <a:latin typeface="Times New Roman" panose="02020603050405020304" pitchFamily="18" charset="0"/>
                <a:cs typeface="Times New Roman" panose="02020603050405020304" pitchFamily="18" charset="0"/>
              </a:rPr>
              <a:t> </a:t>
            </a:r>
            <a:r>
              <a:rPr lang="en-US" sz="3200">
                <a:latin typeface="Times New Roman" panose="02020603050405020304" pitchFamily="18" charset="0"/>
                <a:cs typeface="Times New Roman" panose="02020603050405020304" pitchFamily="18" charset="0"/>
              </a:rPr>
              <a:t>Bilaterally symmetrical. </a:t>
            </a:r>
            <a:endParaRPr lang="en-US" sz="3200">
              <a:latin typeface="Times New Roman" panose="02020603050405020304" pitchFamily="18" charset="0"/>
              <a:cs typeface="Times New Roman" panose="02020603050405020304" pitchFamily="18" charset="0"/>
            </a:endParaRPr>
          </a:p>
          <a:p>
            <a:pPr marL="0" indent="0">
              <a:buNone/>
            </a:pPr>
            <a:r>
              <a:rPr lang="en-US" sz="3200">
                <a:latin typeface="Times New Roman" panose="02020603050405020304" pitchFamily="18" charset="0"/>
                <a:cs typeface="Times New Roman" panose="02020603050405020304" pitchFamily="18" charset="0"/>
              </a:rPr>
              <a:t>2. Cephalization-head ( concentration of nervous tissue)</a:t>
            </a:r>
            <a:endParaRPr lang="en-US" sz="3200">
              <a:latin typeface="Times New Roman" panose="02020603050405020304" pitchFamily="18" charset="0"/>
              <a:cs typeface="Times New Roman" panose="02020603050405020304" pitchFamily="18" charset="0"/>
            </a:endParaRPr>
          </a:p>
          <a:p>
            <a:pPr marL="0" indent="0">
              <a:buNone/>
            </a:pPr>
            <a:r>
              <a:rPr lang="en-US" sz="3200">
                <a:latin typeface="Times New Roman" panose="02020603050405020304" pitchFamily="18" charset="0"/>
                <a:cs typeface="Times New Roman" panose="02020603050405020304" pitchFamily="18" charset="0"/>
              </a:rPr>
              <a:t>3. Triploblastic- 3 cell layers (Ectoderm, Mesoderm, Endoderm )</a:t>
            </a:r>
            <a:endParaRPr lang="en-US" sz="3200">
              <a:latin typeface="Times New Roman" panose="02020603050405020304" pitchFamily="18" charset="0"/>
              <a:cs typeface="Times New Roman" panose="02020603050405020304" pitchFamily="18" charset="0"/>
            </a:endParaRPr>
          </a:p>
          <a:p>
            <a:pPr marL="0" indent="0">
              <a:buNone/>
            </a:pPr>
            <a:r>
              <a:rPr lang="en-US" sz="3200">
                <a:latin typeface="Times New Roman" panose="02020603050405020304" pitchFamily="18" charset="0"/>
                <a:cs typeface="Times New Roman" panose="02020603050405020304" pitchFamily="18" charset="0"/>
              </a:rPr>
              <a:t>4. Acoelomate, no internal cavity .</a:t>
            </a:r>
            <a:endParaRPr lang="en-US" sz="3200">
              <a:latin typeface="Times New Roman" panose="02020603050405020304" pitchFamily="18" charset="0"/>
              <a:cs typeface="Times New Roman" panose="02020603050405020304" pitchFamily="18" charset="0"/>
            </a:endParaRPr>
          </a:p>
          <a:p>
            <a:pPr marL="0" indent="0">
              <a:buNone/>
            </a:pPr>
            <a:r>
              <a:rPr lang="en-US" sz="3200">
                <a:latin typeface="Times New Roman" panose="02020603050405020304" pitchFamily="18" charset="0"/>
                <a:cs typeface="Times New Roman" panose="02020603050405020304" pitchFamily="18" charset="0"/>
              </a:rPr>
              <a:t>5. Possesses a blind gut (i.e. it has a mouth but no anus)</a:t>
            </a:r>
            <a:endParaRPr lang="en-US" sz="3200">
              <a:latin typeface="Times New Roman" panose="02020603050405020304" pitchFamily="18" charset="0"/>
              <a:cs typeface="Times New Roman" panose="02020603050405020304" pitchFamily="18" charset="0"/>
            </a:endParaRPr>
          </a:p>
          <a:p>
            <a:pPr marL="0" indent="0">
              <a:buNone/>
            </a:pPr>
            <a:r>
              <a:rPr lang="en-US" sz="3200">
                <a:latin typeface="Times New Roman" panose="02020603050405020304" pitchFamily="18" charset="0"/>
                <a:cs typeface="Times New Roman" panose="02020603050405020304" pitchFamily="18" charset="0"/>
              </a:rPr>
              <a:t>6. Excretion and osmoregulation by flatworms is controlled by "flame cells" located in protonephridia (these are absent in some forms.)</a:t>
            </a:r>
            <a:endParaRPr lang="en-US" sz="3200">
              <a:latin typeface="Times New Roman" panose="02020603050405020304" pitchFamily="18" charset="0"/>
              <a:cs typeface="Times New Roman" panose="02020603050405020304" pitchFamily="18" charset="0"/>
            </a:endParaRPr>
          </a:p>
          <a:p>
            <a:pPr marL="0" indent="0">
              <a:buNone/>
            </a:pPr>
            <a:r>
              <a:rPr lang="en-US" sz="3200">
                <a:latin typeface="Times New Roman" panose="02020603050405020304" pitchFamily="18" charset="0"/>
                <a:cs typeface="Times New Roman" panose="02020603050405020304" pitchFamily="18" charset="0"/>
              </a:rPr>
              <a:t>7. Has normally a nervous system of longitudinal fibers rather than a nervous net. </a:t>
            </a:r>
            <a:endParaRPr lang="en-US" sz="3200">
              <a:latin typeface="Times New Roman" panose="02020603050405020304" pitchFamily="18" charset="0"/>
              <a:cs typeface="Times New Roman" panose="02020603050405020304" pitchFamily="18" charset="0"/>
            </a:endParaRPr>
          </a:p>
          <a:p>
            <a:pPr marL="0" indent="0">
              <a:buNone/>
            </a:pPr>
            <a:r>
              <a:rPr lang="en-US" sz="3200">
                <a:latin typeface="Times New Roman" panose="02020603050405020304" pitchFamily="18" charset="0"/>
                <a:cs typeface="Times New Roman" panose="02020603050405020304" pitchFamily="18" charset="0"/>
              </a:rPr>
              <a:t>8. Generally dorsoventrally flattened.</a:t>
            </a:r>
            <a:endParaRPr 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sz="4000" b="1">
                <a:latin typeface="Times New Roman" panose="02020603050405020304" pitchFamily="18" charset="0"/>
                <a:cs typeface="Times New Roman" panose="02020603050405020304" pitchFamily="18" charset="0"/>
              </a:rPr>
              <a:t>Two orders, Pseudophyllidea and Cyclophyllidea</a:t>
            </a:r>
            <a:endParaRPr lang="en-US" sz="4000"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p>
            <a:pPr marL="0" indent="0">
              <a:buNone/>
            </a:pPr>
            <a:r>
              <a:rPr lang="en-US" sz="3200" b="1">
                <a:latin typeface="Times New Roman" panose="02020603050405020304" pitchFamily="18" charset="0"/>
                <a:cs typeface="Times New Roman" panose="02020603050405020304" pitchFamily="18" charset="0"/>
              </a:rPr>
              <a:t>Cyclophyllidean</a:t>
            </a:r>
            <a:endParaRPr lang="en-US" sz="3200" b="1">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cestodes have terrestrial host life-cycles.</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scolex with 4 suckers and sometimes hooks.</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The larvae of </a:t>
            </a:r>
            <a:r>
              <a:rPr lang="en-US" sz="3200" i="1">
                <a:latin typeface="Times New Roman" panose="02020603050405020304" pitchFamily="18" charset="0"/>
                <a:cs typeface="Times New Roman" panose="02020603050405020304" pitchFamily="18" charset="0"/>
              </a:rPr>
              <a:t>Taenia </a:t>
            </a:r>
            <a:r>
              <a:rPr lang="en-US" sz="3200">
                <a:latin typeface="Times New Roman" panose="02020603050405020304" pitchFamily="18" charset="0"/>
                <a:cs typeface="Times New Roman" panose="02020603050405020304" pitchFamily="18" charset="0"/>
              </a:rPr>
              <a:t>spp. cause cysticercosis in cattle, </a:t>
            </a:r>
            <a:endParaRPr lang="en-US" sz="3200">
              <a:latin typeface="Times New Roman" panose="02020603050405020304" pitchFamily="18" charset="0"/>
              <a:cs typeface="Times New Roman" panose="02020603050405020304" pitchFamily="18" charset="0"/>
            </a:endParaRPr>
          </a:p>
          <a:p>
            <a:pPr marL="0" indent="0">
              <a:buNone/>
            </a:pPr>
            <a:r>
              <a:rPr lang="en-US" sz="3200">
                <a:latin typeface="Times New Roman" panose="02020603050405020304" pitchFamily="18" charset="0"/>
                <a:cs typeface="Times New Roman" panose="02020603050405020304" pitchFamily="18" charset="0"/>
              </a:rPr>
              <a:t>pigs and humans ,</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while those of </a:t>
            </a:r>
            <a:r>
              <a:rPr lang="en-US" sz="3200" i="1">
                <a:latin typeface="Times New Roman" panose="02020603050405020304" pitchFamily="18" charset="0"/>
                <a:cs typeface="Times New Roman" panose="02020603050405020304" pitchFamily="18" charset="0"/>
              </a:rPr>
              <a:t>Echinococcus</a:t>
            </a:r>
            <a:r>
              <a:rPr lang="en-US" sz="3200">
                <a:latin typeface="Times New Roman" panose="02020603050405020304" pitchFamily="18" charset="0"/>
                <a:cs typeface="Times New Roman" panose="02020603050405020304" pitchFamily="18" charset="0"/>
              </a:rPr>
              <a:t> cause Echinococcosis or </a:t>
            </a:r>
            <a:endParaRPr lang="en-US" sz="3200">
              <a:latin typeface="Times New Roman" panose="02020603050405020304" pitchFamily="18" charset="0"/>
              <a:cs typeface="Times New Roman" panose="02020603050405020304" pitchFamily="18" charset="0"/>
            </a:endParaRPr>
          </a:p>
          <a:p>
            <a:pPr marL="0" indent="0">
              <a:buNone/>
            </a:pPr>
            <a:r>
              <a:rPr lang="en-US" sz="3200">
                <a:latin typeface="Times New Roman" panose="02020603050405020304" pitchFamily="18" charset="0"/>
                <a:cs typeface="Times New Roman" panose="02020603050405020304" pitchFamily="18" charset="0"/>
              </a:rPr>
              <a:t>hydatid disease in humans, domestic and wild animals.</a:t>
            </a:r>
            <a:endParaRPr lang="en-US" sz="320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1"/>
          <a:stretch>
            <a:fillRect/>
          </a:stretch>
        </p:blipFill>
        <p:spPr>
          <a:xfrm>
            <a:off x="9317355" y="885825"/>
            <a:ext cx="1328420" cy="2543810"/>
          </a:xfrm>
          <a:prstGeom prst="rect">
            <a:avLst/>
          </a:prstGeom>
        </p:spPr>
      </p:pic>
      <p:pic>
        <p:nvPicPr>
          <p:cNvPr id="5" name="Picture 4"/>
          <p:cNvPicPr>
            <a:picLocks noChangeAspect="1"/>
          </p:cNvPicPr>
          <p:nvPr/>
        </p:nvPicPr>
        <p:blipFill>
          <a:blip r:embed="rId2"/>
          <a:stretch>
            <a:fillRect/>
          </a:stretch>
        </p:blipFill>
        <p:spPr>
          <a:xfrm>
            <a:off x="7509510" y="997585"/>
            <a:ext cx="1807845" cy="87884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p:nvPr>
            <p:ph idx="1"/>
          </p:nvPr>
        </p:nvSpPr>
        <p:spPr>
          <a:xfrm>
            <a:off x="577215" y="705485"/>
            <a:ext cx="10776585" cy="5471795"/>
          </a:xfrm>
        </p:spPr>
        <p:txBody>
          <a:bodyPr/>
          <a:p>
            <a:pPr marL="0" indent="0">
              <a:buNone/>
            </a:pPr>
            <a:r>
              <a:rPr lang="en-US" sz="3200" b="1">
                <a:latin typeface="Times New Roman" panose="02020603050405020304" pitchFamily="18" charset="0"/>
                <a:cs typeface="Times New Roman" panose="02020603050405020304" pitchFamily="18" charset="0"/>
              </a:rPr>
              <a:t>Pseudophyllidean</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Cestodes have aquatic host life-cycles.</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Scolex with 2 longitudinal bothria.</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Cause Sparganosis in humans.</a:t>
            </a:r>
            <a:endParaRPr lang="en-US" sz="320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1"/>
          <a:stretch>
            <a:fillRect/>
          </a:stretch>
        </p:blipFill>
        <p:spPr>
          <a:xfrm>
            <a:off x="7814945" y="2677795"/>
            <a:ext cx="3209925" cy="297688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340340" cy="786130"/>
          </a:xfrm>
        </p:spPr>
        <p:txBody>
          <a:bodyPr/>
          <a:lstStyle/>
          <a:p>
            <a:r>
              <a:rPr lang="en-US" b="1" dirty="0" smtClean="0">
                <a:latin typeface="Times New Roman" panose="02020603050405020304" pitchFamily="18" charset="0"/>
                <a:cs typeface="Times New Roman" panose="02020603050405020304" pitchFamily="18" charset="0"/>
              </a:rPr>
              <a:t>General characters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6080" y="1344295"/>
            <a:ext cx="10967720" cy="5402580"/>
          </a:xfrm>
        </p:spPr>
        <p:txBody>
          <a:bodyPr>
            <a:noAutofit/>
          </a:bodyPr>
          <a:lstStyle/>
          <a:p>
            <a:pPr marL="0" indent="0">
              <a:buNone/>
            </a:pPr>
            <a:r>
              <a:rPr lang="en-US" sz="2500" dirty="0" smtClean="0">
                <a:latin typeface="Times New Roman" panose="02020603050405020304" pitchFamily="18" charset="0"/>
                <a:cs typeface="Times New Roman" panose="02020603050405020304" pitchFamily="18" charset="0"/>
              </a:rPr>
              <a:t>6.</a:t>
            </a:r>
            <a:r>
              <a:rPr lang="en-US" sz="2500" smtClean="0">
                <a:latin typeface="Times New Roman" panose="02020603050405020304" pitchFamily="18" charset="0"/>
                <a:cs typeface="Times New Roman" panose="02020603050405020304" pitchFamily="18" charset="0"/>
              </a:rPr>
              <a:t> A</a:t>
            </a:r>
            <a:r>
              <a:rPr lang="en-US" sz="2500" smtClean="0">
                <a:latin typeface="Times New Roman" panose="02020603050405020304" pitchFamily="18" charset="0"/>
                <a:cs typeface="Times New Roman" panose="02020603050405020304" pitchFamily="18" charset="0"/>
              </a:rPr>
              <a:t>ll are hermaphrodites. Parasitic species (flukes and tapeworms) have complex </a:t>
            </a:r>
            <a:endParaRPr lang="en-US" sz="2500" smtClean="0">
              <a:latin typeface="Times New Roman" panose="02020603050405020304" pitchFamily="18" charset="0"/>
              <a:cs typeface="Times New Roman" panose="02020603050405020304" pitchFamily="18" charset="0"/>
            </a:endParaRPr>
          </a:p>
          <a:p>
            <a:pPr marL="0" indent="0">
              <a:buNone/>
            </a:pPr>
            <a:r>
              <a:rPr lang="en-US" sz="2500" smtClean="0">
                <a:latin typeface="Times New Roman" panose="02020603050405020304" pitchFamily="18" charset="0"/>
                <a:cs typeface="Times New Roman" panose="02020603050405020304" pitchFamily="18" charset="0"/>
              </a:rPr>
              <a:t>lifecycles, with various hosts and several different larval stages. </a:t>
            </a:r>
            <a:endParaRPr lang="en-US" sz="2500" smtClean="0">
              <a:latin typeface="Times New Roman" panose="02020603050405020304" pitchFamily="18" charset="0"/>
              <a:cs typeface="Times New Roman" panose="02020603050405020304" pitchFamily="18" charset="0"/>
            </a:endParaRPr>
          </a:p>
          <a:p>
            <a:pPr marL="0" indent="0">
              <a:buNone/>
            </a:pPr>
            <a:r>
              <a:rPr lang="en-US" sz="2500" smtClean="0">
                <a:latin typeface="Times New Roman" panose="02020603050405020304" pitchFamily="18" charset="0"/>
                <a:cs typeface="Times New Roman" panose="02020603050405020304" pitchFamily="18" charset="0"/>
              </a:rPr>
              <a:t>10.Incredible powers of regeneration.</a:t>
            </a:r>
            <a:endParaRPr lang="en-US" sz="2500" smtClean="0">
              <a:latin typeface="Times New Roman" panose="02020603050405020304" pitchFamily="18" charset="0"/>
              <a:cs typeface="Times New Roman" panose="02020603050405020304" pitchFamily="18" charset="0"/>
            </a:endParaRPr>
          </a:p>
          <a:p>
            <a:pPr marL="0" indent="0">
              <a:buNone/>
            </a:pPr>
            <a:r>
              <a:rPr lang="en-US" sz="2500" smtClean="0">
                <a:latin typeface="Times New Roman" panose="02020603050405020304" pitchFamily="18" charset="0"/>
                <a:cs typeface="Times New Roman" panose="02020603050405020304" pitchFamily="18" charset="0"/>
              </a:rPr>
              <a:t>11.many as parasites of other animals. Some are free living.</a:t>
            </a:r>
            <a:endParaRPr lang="en-US" sz="2500" smtClean="0">
              <a:latin typeface="Times New Roman" panose="02020603050405020304" pitchFamily="18" charset="0"/>
              <a:cs typeface="Times New Roman" panose="02020603050405020304" pitchFamily="18" charset="0"/>
            </a:endParaRPr>
          </a:p>
          <a:p>
            <a:pPr marL="0" indent="0">
              <a:buNone/>
            </a:pPr>
            <a:r>
              <a:rPr lang="en-US" sz="2500" smtClean="0">
                <a:latin typeface="Times New Roman" panose="02020603050405020304" pitchFamily="18" charset="0"/>
                <a:cs typeface="Times New Roman" panose="02020603050405020304" pitchFamily="18" charset="0"/>
              </a:rPr>
              <a:t>12.Flatworms lack a respiratory or circulatory system; these functions take place by </a:t>
            </a:r>
            <a:endParaRPr lang="en-US" sz="2500" smtClean="0">
              <a:latin typeface="Times New Roman" panose="02020603050405020304" pitchFamily="18" charset="0"/>
              <a:cs typeface="Times New Roman" panose="02020603050405020304" pitchFamily="18" charset="0"/>
            </a:endParaRPr>
          </a:p>
          <a:p>
            <a:pPr marL="0" indent="0">
              <a:buNone/>
            </a:pPr>
            <a:r>
              <a:rPr lang="en-US" sz="2500" smtClean="0">
                <a:latin typeface="Times New Roman" panose="02020603050405020304" pitchFamily="18" charset="0"/>
                <a:cs typeface="Times New Roman" panose="02020603050405020304" pitchFamily="18" charset="0"/>
              </a:rPr>
              <a:t>absorption through the body wall.</a:t>
            </a:r>
            <a:endParaRPr lang="en-US" sz="2500" smtClean="0">
              <a:latin typeface="Times New Roman" panose="02020603050405020304" pitchFamily="18" charset="0"/>
              <a:cs typeface="Times New Roman" panose="02020603050405020304" pitchFamily="18" charset="0"/>
            </a:endParaRPr>
          </a:p>
          <a:p>
            <a:pPr marL="0" indent="0">
              <a:buNone/>
            </a:pPr>
            <a:r>
              <a:rPr lang="en-US" sz="2500" smtClean="0">
                <a:latin typeface="Times New Roman" panose="02020603050405020304" pitchFamily="18" charset="0"/>
                <a:cs typeface="Times New Roman" panose="02020603050405020304" pitchFamily="18" charset="0"/>
              </a:rPr>
              <a:t>13.In some flatworms, the process of cephalization has included the development in the head region of light-sensitive organs called ocelli. Other sense organs found in at </a:t>
            </a:r>
            <a:endParaRPr lang="en-US" sz="2500" smtClean="0">
              <a:latin typeface="Times New Roman" panose="02020603050405020304" pitchFamily="18" charset="0"/>
              <a:cs typeface="Times New Roman" panose="02020603050405020304" pitchFamily="18" charset="0"/>
            </a:endParaRPr>
          </a:p>
          <a:p>
            <a:pPr marL="0" indent="0">
              <a:buNone/>
            </a:pPr>
            <a:r>
              <a:rPr lang="en-US" sz="2500" smtClean="0">
                <a:latin typeface="Times New Roman" panose="02020603050405020304" pitchFamily="18" charset="0"/>
                <a:cs typeface="Times New Roman" panose="02020603050405020304" pitchFamily="18" charset="0"/>
              </a:rPr>
              <a:t>least some members of this group include chemoreceptors, balance receptors </a:t>
            </a:r>
            <a:endParaRPr lang="en-US" sz="2500" smtClean="0">
              <a:latin typeface="Times New Roman" panose="02020603050405020304" pitchFamily="18" charset="0"/>
              <a:cs typeface="Times New Roman" panose="02020603050405020304" pitchFamily="18" charset="0"/>
            </a:endParaRPr>
          </a:p>
          <a:p>
            <a:pPr marL="0" indent="0">
              <a:buNone/>
            </a:pPr>
            <a:r>
              <a:rPr lang="en-US" sz="2500" smtClean="0">
                <a:latin typeface="Times New Roman" panose="02020603050405020304" pitchFamily="18" charset="0"/>
                <a:cs typeface="Times New Roman" panose="02020603050405020304" pitchFamily="18" charset="0"/>
              </a:rPr>
              <a:t>(statocysts), and receptors that sense water movement (rheoreceptors).</a:t>
            </a:r>
            <a:endParaRPr lang="en-US" sz="250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3480" y="365125"/>
            <a:ext cx="10180320" cy="727075"/>
          </a:xfrm>
        </p:spPr>
        <p:txBody>
          <a:bodyPr/>
          <a:lstStyle/>
          <a:p>
            <a:pPr algn="ctr"/>
            <a:r>
              <a:rPr lang="en-US" dirty="0" smtClean="0">
                <a:latin typeface="Times New Roman" panose="02020603050405020304" pitchFamily="18" charset="0"/>
                <a:cs typeface="Times New Roman" panose="02020603050405020304" pitchFamily="18" charset="0"/>
              </a:rPr>
              <a:t>Classification of Platyhelminthes</a:t>
            </a:r>
            <a:endParaRPr lang="en-US" dirty="0" smtClean="0">
              <a:latin typeface="Times New Roman" panose="02020603050405020304" pitchFamily="18" charset="0"/>
              <a:cs typeface="Times New Roman" panose="02020603050405020304" pitchFamily="18" charset="0"/>
            </a:endParaRPr>
          </a:p>
        </p:txBody>
      </p:sp>
      <p:pic>
        <p:nvPicPr>
          <p:cNvPr id="4" name="Content Placeholder 3"/>
          <p:cNvPicPr>
            <a:picLocks noChangeAspect="1"/>
          </p:cNvPicPr>
          <p:nvPr>
            <p:ph idx="1"/>
          </p:nvPr>
        </p:nvPicPr>
        <p:blipFill>
          <a:blip r:embed="rId1"/>
          <a:stretch>
            <a:fillRect/>
          </a:stretch>
        </p:blipFill>
        <p:spPr>
          <a:xfrm>
            <a:off x="1261745" y="1441450"/>
            <a:ext cx="5762625" cy="4602480"/>
          </a:xfrm>
          <a:prstGeom prst="rect">
            <a:avLst/>
          </a:prstGeom>
        </p:spPr>
      </p:pic>
      <p:pic>
        <p:nvPicPr>
          <p:cNvPr id="5" name="Picture 4"/>
          <p:cNvPicPr>
            <a:picLocks noChangeAspect="1"/>
          </p:cNvPicPr>
          <p:nvPr/>
        </p:nvPicPr>
        <p:blipFill>
          <a:blip r:embed="rId2"/>
          <a:stretch>
            <a:fillRect/>
          </a:stretch>
        </p:blipFill>
        <p:spPr>
          <a:xfrm>
            <a:off x="7429500" y="1713230"/>
            <a:ext cx="4133215" cy="372300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latin typeface="Times New Roman" panose="02020603050405020304" pitchFamily="18" charset="0"/>
                <a:cs typeface="Times New Roman" panose="02020603050405020304" pitchFamily="18" charset="0"/>
              </a:rPr>
              <a:t>1- Class Turbellaria (planarians)</a:t>
            </a:r>
            <a:endParaRPr lang="en-US"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31520" y="1472565"/>
            <a:ext cx="10622280" cy="5027295"/>
          </a:xfrm>
        </p:spPr>
        <p:txBody>
          <a:bodyPr>
            <a:noAutofit/>
          </a:bodyPr>
          <a:p>
            <a:r>
              <a:rPr lang="en-US">
                <a:latin typeface="Times New Roman" panose="02020603050405020304" pitchFamily="18" charset="0"/>
                <a:cs typeface="Times New Roman" panose="02020603050405020304" pitchFamily="18" charset="0"/>
              </a:rPr>
              <a:t>1- Most are free–living, marine and benthic, but some are fresh water.</a:t>
            </a:r>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2- They are dorsoventrally compressed.</a:t>
            </a:r>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3- Marine species can be quite colorful, but the terrestrial turbellarians tend to be drab .</a:t>
            </a:r>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4- They move by coordinates waves of cilia on a secreted mucus trail, some species can swim by rhythmic muscle contractions. </a:t>
            </a:r>
            <a:endParaRPr lang="en-US">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5- Their ciliated epidermis, the presence of sub-epidermal rhabdites, and their free-living condition distinguish turbellarians from members of the other classes of Platyhelminthes.</a:t>
            </a:r>
            <a:endParaRPr 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p:nvPr>
            <p:ph idx="1"/>
          </p:nvPr>
        </p:nvSpPr>
        <p:spPr>
          <a:xfrm>
            <a:off x="316230" y="244475"/>
            <a:ext cx="11037570" cy="5932805"/>
          </a:xfrm>
        </p:spPr>
        <p:txBody>
          <a:bodyPr/>
          <a:p>
            <a:r>
              <a:rPr lang="en-US" sz="3200" b="1">
                <a:latin typeface="Times New Roman" panose="02020603050405020304" pitchFamily="18" charset="0"/>
                <a:cs typeface="Times New Roman" panose="02020603050405020304" pitchFamily="18" charset="0"/>
              </a:rPr>
              <a:t>Digestive System of Turbellaria</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In planarians, the pharynx can extend through the mouth that is mid-ventrally located. </a:t>
            </a:r>
            <a:endParaRPr lang="en-US"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The intestine has three branches, one anterior and two posterior. This gastrovascular cavity is lined with columnar epithelium.</a:t>
            </a:r>
            <a:endParaRPr lang="en-US" sz="3200">
              <a:latin typeface="Times New Roman" panose="02020603050405020304" pitchFamily="18" charset="0"/>
              <a:cs typeface="Times New Roman" panose="02020603050405020304" pitchFamily="18" charset="0"/>
            </a:endParaRPr>
          </a:p>
          <a:p>
            <a:endParaRPr lang="en-US" sz="320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1"/>
          <a:stretch>
            <a:fillRect/>
          </a:stretch>
        </p:blipFill>
        <p:spPr>
          <a:xfrm>
            <a:off x="3970655" y="2840355"/>
            <a:ext cx="6079490" cy="333692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68680" y="628650"/>
            <a:ext cx="10485120" cy="5548630"/>
          </a:xfrm>
        </p:spPr>
        <p:txBody>
          <a:bodyPr>
            <a:normAutofit/>
          </a:bodyPr>
          <a:p>
            <a:r>
              <a:rPr lang="en-US" sz="2400" b="1">
                <a:latin typeface="Times New Roman" panose="02020603050405020304" pitchFamily="18" charset="0"/>
                <a:cs typeface="Times New Roman" panose="02020603050405020304" pitchFamily="18" charset="0"/>
              </a:rPr>
              <a:t>Excretion system</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1- The excretory „system‟ is composed of flame cells, excretory tubules and excretory pores.</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2- The cilia of flame cells (protonephridia)beat and remove excess H2O and nitrogenous wastes from tissue cells to the excretory tubules and out the excretory pores.</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3- The development of the system is necessary because  the more nitrogenous wastes and excess H2O need to be removed.</a:t>
            </a:r>
            <a:endParaRPr lang="en-US" sz="240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1"/>
          <a:stretch>
            <a:fillRect/>
          </a:stretch>
        </p:blipFill>
        <p:spPr>
          <a:xfrm>
            <a:off x="4683760" y="3843655"/>
            <a:ext cx="5725795" cy="280924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3200" b="1">
                <a:latin typeface="Times New Roman" panose="02020603050405020304" pitchFamily="18" charset="0"/>
                <a:cs typeface="Times New Roman" panose="02020603050405020304" pitchFamily="18" charset="0"/>
                <a:sym typeface="+mn-ea"/>
              </a:rPr>
              <a:t>Nervous System of Turbellaria</a:t>
            </a:r>
            <a:endParaRPr lang="en-US" sz="3200" b="1">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75995" y="1691005"/>
            <a:ext cx="10668635" cy="4486275"/>
          </a:xfrm>
        </p:spPr>
        <p:txBody>
          <a:bodyPr>
            <a:normAutofit/>
          </a:bodyPr>
          <a:p>
            <a:pPr marL="0" indent="0" algn="just">
              <a:buNone/>
            </a:pPr>
            <a:r>
              <a:rPr lang="en-US" sz="2000">
                <a:latin typeface="Times New Roman" panose="02020603050405020304" pitchFamily="18" charset="0"/>
                <a:cs typeface="Times New Roman" panose="02020603050405020304" pitchFamily="18" charset="0"/>
              </a:rPr>
              <a:t>Includes: brain, longitudinal nerve cords  and transverse nerves. Most free living planarians and parasitic larval forms possess a variety of sensory organs, such as eyespots (light), statocysts (balance), rheoreceptors (sense direction of water current) They do not have image-forming eyes, but many species have pigment cells and photoreceptors concentrated into eyespots.</a:t>
            </a:r>
            <a:endParaRPr lang="en-US" sz="200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1"/>
          <a:stretch>
            <a:fillRect/>
          </a:stretch>
        </p:blipFill>
        <p:spPr>
          <a:xfrm>
            <a:off x="8315325" y="3034030"/>
            <a:ext cx="2519680" cy="368490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31520" y="735965"/>
            <a:ext cx="10622280" cy="5441315"/>
          </a:xfrm>
        </p:spPr>
        <p:txBody>
          <a:bodyPr>
            <a:normAutofit lnSpcReduction="10000"/>
          </a:bodyPr>
          <a:p>
            <a:pPr marL="0" indent="0">
              <a:buNone/>
            </a:pPr>
            <a:r>
              <a:rPr lang="en-US" b="1">
                <a:latin typeface="Times New Roman" panose="02020603050405020304" pitchFamily="18" charset="0"/>
                <a:cs typeface="Times New Roman" panose="02020603050405020304" pitchFamily="18" charset="0"/>
              </a:rPr>
              <a:t>Reproduction</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a) Asexual: binary fission and they regenerate any missing parts.</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b) Sexual: hermaphrodites exchange gametes with each other.</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 Fertilization is internal. The zygote is released into H2O.</a:t>
            </a:r>
            <a:endParaRPr lang="en-US">
              <a:latin typeface="Times New Roman" panose="02020603050405020304" pitchFamily="18" charset="0"/>
              <a:cs typeface="Times New Roman" panose="02020603050405020304" pitchFamily="18" charset="0"/>
            </a:endParaRPr>
          </a:p>
          <a:p>
            <a:pPr marL="0" indent="0">
              <a:buNone/>
            </a:pPr>
            <a:endParaRPr lang="en-US">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1"/>
          <a:stretch>
            <a:fillRect/>
          </a:stretch>
        </p:blipFill>
        <p:spPr>
          <a:xfrm>
            <a:off x="4332605" y="3428365"/>
            <a:ext cx="7021195" cy="214376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7690</Words>
  <Application>WPS Presentation</Application>
  <PresentationFormat>Widescreen</PresentationFormat>
  <Paragraphs>120</Paragraphs>
  <Slides>21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21</vt:i4>
      </vt:variant>
    </vt:vector>
  </HeadingPairs>
  <TitlesOfParts>
    <vt:vector size="30" baseType="lpstr">
      <vt:lpstr>Arial</vt:lpstr>
      <vt:lpstr>SimSun</vt:lpstr>
      <vt:lpstr>Wingdings</vt:lpstr>
      <vt:lpstr>Times New Roman</vt:lpstr>
      <vt:lpstr>Microsoft YaHei</vt:lpstr>
      <vt:lpstr>Arial Unicode MS</vt:lpstr>
      <vt:lpstr>Calibri Light</vt:lpstr>
      <vt:lpstr>Calibri</vt:lpstr>
      <vt:lpstr>Office Theme</vt:lpstr>
      <vt:lpstr>Phylum Platyhelminthes (Flatworms) (Greek platy = flat and helmins = worms)  Dr. Wasan Addai Al-Marsomy </vt:lpstr>
      <vt:lpstr>General characters  </vt:lpstr>
      <vt:lpstr>General characters</vt:lpstr>
      <vt:lpstr>Classification of Platyhelminthes</vt:lpstr>
      <vt:lpstr>1- Class Turbellaria (planarians)</vt:lpstr>
      <vt:lpstr>PowerPoint 演示文稿</vt:lpstr>
      <vt:lpstr>PowerPoint 演示文稿</vt:lpstr>
      <vt:lpstr>Nervous System of Turbellaria</vt:lpstr>
      <vt:lpstr>PowerPoint 演示文稿</vt:lpstr>
      <vt:lpstr> 2- Class Monogenea</vt:lpstr>
      <vt:lpstr>PowerPoint 演示文稿</vt:lpstr>
      <vt:lpstr>3- Class Trematoda (Flukes) A- subclass Digenea</vt:lpstr>
      <vt:lpstr>PowerPoint 演示文稿</vt:lpstr>
      <vt:lpstr>PowerPoint 演示文稿</vt:lpstr>
      <vt:lpstr>life cycle of G:Fasciola </vt:lpstr>
      <vt:lpstr>3-Class Trematoda  B- Subclass Aspidogastrea</vt:lpstr>
      <vt:lpstr>4- Class Cestoda (tapeworms)</vt:lpstr>
      <vt:lpstr>PowerPoint 演示文稿</vt:lpstr>
      <vt:lpstr>PowerPoint 演示文稿</vt:lpstr>
      <vt:lpstr>Two orders, Pseudophyllidea and Cyclophyllidea</vt:lpstr>
      <vt:lpstr>PowerPoint 演示文稿</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Phylum Porifera (Sponges)  " pore bearer " </dc:title>
  <dc:creator>Maher</dc:creator>
  <cp:lastModifiedBy>LENOVO</cp:lastModifiedBy>
  <cp:revision>148</cp:revision>
  <dcterms:created xsi:type="dcterms:W3CDTF">2023-10-16T16:37:00Z</dcterms:created>
  <dcterms:modified xsi:type="dcterms:W3CDTF">2024-10-21T18:45:20Z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33B044FB4E9C4764AF9C1493CD9925B0_13</vt:lpwstr>
  </property>
  <property fmtid="{D5CDD505-2E9C-101B-9397-08002B2CF9AE}" pid="3" name="KSOProductBuildVer">
    <vt:lpwstr>1033-12.2.0.17562</vt:lpwstr>
  </property>
</Properties>
</file>