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8EA21BF-DD32-4AD4-97CE-76F98D0F437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28EA21BF-DD32-4AD4-97CE-76F98D0F437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28EA21BF-DD32-4AD4-97CE-76F98D0F437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A21BF-DD32-4AD4-97CE-76F98D0F437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A21BF-DD32-4AD4-97CE-76F98D0F437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8EA21BF-DD32-4AD4-97CE-76F98D0F437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8EA21BF-DD32-4AD4-97CE-76F98D0F437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071A-A3CE-470C-AC63-EB4A97F9DB6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A21BF-DD32-4AD4-97CE-76F98D0F4375}"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9071A-A3CE-470C-AC63-EB4A97F9DB6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5265"/>
            <a:ext cx="9144000" cy="3295015"/>
          </a:xfrm>
        </p:spPr>
        <p:txBody>
          <a:bodyPr>
            <a:normAutofit fontScale="90000"/>
          </a:bodyPr>
          <a:lstStyle/>
          <a:p>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6665" dirty="0">
                <a:latin typeface="Times New Roman" panose="02020603050405020304" pitchFamily="18" charset="0"/>
                <a:cs typeface="Times New Roman" panose="02020603050405020304" pitchFamily="18" charset="0"/>
              </a:rPr>
              <a:t>Protozoa</a:t>
            </a:r>
            <a:br>
              <a:rPr lang="en-US" sz="6665" dirty="0">
                <a:latin typeface="Times New Roman" panose="02020603050405020304" pitchFamily="18" charset="0"/>
                <a:cs typeface="Times New Roman" panose="02020603050405020304" pitchFamily="18" charset="0"/>
              </a:rPr>
            </a:br>
            <a:br>
              <a:rPr lang="en-US" sz="6665"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Dr. Wasan Addai Al-Marsomy</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sym typeface="+mn-ea"/>
              </a:rPr>
              <a:t>2-Order: Dinoflagellida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77340"/>
            <a:ext cx="10515600" cy="4599940"/>
          </a:xfrm>
        </p:spPr>
        <p:txBody>
          <a:bodyPr/>
          <a:lstStyle/>
          <a:p>
            <a:pPr algn="just"/>
            <a:r>
              <a:rPr lang="en-US" dirty="0">
                <a:latin typeface="Times New Roman" panose="02020603050405020304" pitchFamily="18" charset="0"/>
                <a:cs typeface="Times New Roman" panose="02020603050405020304" pitchFamily="18" charset="0"/>
              </a:rPr>
              <a:t>They contain either numerous yellow-brownish plastids or none. Two flagellate, one in a transverse groove (annulus) and the other trailing in a longitudinal groove (sulcus). The annulus divides the body into an anterior epicone and a posterior hypocone. The body may be naked as in </a:t>
            </a:r>
            <a:r>
              <a:rPr lang="en-US" i="1" dirty="0">
                <a:latin typeface="Times New Roman" panose="02020603050405020304" pitchFamily="18" charset="0"/>
                <a:cs typeface="Times New Roman" panose="02020603050405020304" pitchFamily="18" charset="0"/>
              </a:rPr>
              <a:t>Gymnodinium</a:t>
            </a:r>
            <a:r>
              <a:rPr lang="en-US" dirty="0">
                <a:latin typeface="Times New Roman" panose="02020603050405020304" pitchFamily="18" charset="0"/>
                <a:cs typeface="Times New Roman" panose="02020603050405020304" pitchFamily="18" charset="0"/>
              </a:rPr>
              <a:t> or covered with a theca made of cellulose plates that are usually sculptured and provided with pores, as in </a:t>
            </a:r>
            <a:r>
              <a:rPr lang="en-US" i="1" dirty="0">
                <a:latin typeface="Times New Roman" panose="02020603050405020304" pitchFamily="18" charset="0"/>
                <a:cs typeface="Times New Roman" panose="02020603050405020304" pitchFamily="18" charset="0"/>
              </a:rPr>
              <a:t>Ceratium</a:t>
            </a: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All methods of nutrition are adopted. Some colored species live as mutualistic. </a:t>
            </a:r>
            <a:r>
              <a:rPr lang="en-US" i="1" dirty="0">
                <a:latin typeface="Times New Roman" panose="02020603050405020304" pitchFamily="18" charset="0"/>
                <a:cs typeface="Times New Roman" panose="02020603050405020304" pitchFamily="18" charset="0"/>
              </a:rPr>
              <a:t>Ceratium</a:t>
            </a:r>
            <a:r>
              <a:rPr lang="en-US" dirty="0">
                <a:latin typeface="Times New Roman" panose="02020603050405020304" pitchFamily="18" charset="0"/>
                <a:cs typeface="Times New Roman" panose="02020603050405020304" pitchFamily="18" charset="0"/>
              </a:rPr>
              <a:t> sp. is both photo-and phagotrophic in fresh and salt waters.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G: </a:t>
            </a:r>
            <a:r>
              <a:rPr lang="en-US" i="1" dirty="0" smtClean="0">
                <a:latin typeface="Times New Roman" panose="02020603050405020304" pitchFamily="18" charset="0"/>
                <a:cs typeface="Times New Roman" panose="02020603050405020304" pitchFamily="18" charset="0"/>
              </a:rPr>
              <a:t>Ceratium</a:t>
            </a:r>
            <a:endParaRPr lang="en-US" i="1"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4" name="Picture 4" descr="نتيجة بحث الصور عن ‪Ceratiu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616710" y="2546350"/>
            <a:ext cx="4108450" cy="2778760"/>
          </a:xfrm>
          <a:prstGeom prst="rect">
            <a:avLst/>
          </a:prstGeom>
          <a:noFill/>
          <a:ln>
            <a:noFill/>
          </a:ln>
        </p:spPr>
      </p:pic>
      <p:graphicFrame>
        <p:nvGraphicFramePr>
          <p:cNvPr id="5" name="Object -2147482624"/>
          <p:cNvGraphicFramePr>
            <a:graphicFrameLocks noChangeAspect="1"/>
          </p:cNvGraphicFramePr>
          <p:nvPr/>
        </p:nvGraphicFramePr>
        <p:xfrm>
          <a:off x="5973445" y="2545715"/>
          <a:ext cx="3793490" cy="2780030"/>
        </p:xfrm>
        <a:graphic>
          <a:graphicData uri="http://schemas.openxmlformats.org/presentationml/2006/ole">
            <mc:AlternateContent xmlns:mc="http://schemas.openxmlformats.org/markup-compatibility/2006">
              <mc:Choice xmlns:v="urn:schemas-microsoft-com:vml" Requires="v">
                <p:oleObj spid="_x0000_s3076" name="" r:id="rId2" imgW="3467100" imgH="4724400" progId="PBrush">
                  <p:embed/>
                </p:oleObj>
              </mc:Choice>
              <mc:Fallback>
                <p:oleObj name="" r:id="rId2" imgW="3467100" imgH="4724400" progId="PBrush">
                  <p:embed/>
                  <p:pic>
                    <p:nvPicPr>
                      <p:cNvPr id="0" name="Picture 3075"/>
                      <p:cNvPicPr/>
                      <p:nvPr/>
                    </p:nvPicPr>
                    <p:blipFill>
                      <a:blip r:embed="rId3"/>
                      <a:stretch>
                        <a:fillRect/>
                      </a:stretch>
                    </p:blipFill>
                    <p:spPr>
                      <a:xfrm>
                        <a:off x="5973445" y="2545715"/>
                        <a:ext cx="3793490" cy="2780030"/>
                      </a:xfrm>
                      <a:prstGeom prst="rect">
                        <a:avLst/>
                      </a:prstGeom>
                      <a:noFill/>
                      <a:ln w="38100">
                        <a:noFill/>
                        <a:miter/>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410" y="521970"/>
            <a:ext cx="10486390" cy="6136640"/>
          </a:xfrm>
        </p:spPr>
        <p:txBody>
          <a:bodyPr>
            <a:noAutofit/>
          </a:bodyPr>
          <a:lstStyle/>
          <a:p>
            <a:pPr algn="just"/>
            <a:r>
              <a:rPr lang="en-US" b="1" dirty="0">
                <a:latin typeface="Times New Roman" panose="02020603050405020304" pitchFamily="18" charset="0"/>
                <a:cs typeface="Times New Roman" panose="02020603050405020304" pitchFamily="18" charset="0"/>
              </a:rPr>
              <a:t>3-Order: Euglenida:</a:t>
            </a:r>
            <a:r>
              <a:rPr lang="en-US" dirty="0">
                <a:latin typeface="Times New Roman" panose="02020603050405020304" pitchFamily="18" charset="0"/>
                <a:cs typeface="Times New Roman" panose="02020603050405020304" pitchFamily="18" charset="0"/>
              </a:rPr>
              <a:t>  Flagellum 1 or 2 emerging from an anterior. Pellicle may be flexible allowing for movement. Chromatophores are green of various shapes and numbers; food reserve paramylum. Asexual reproduction by longitudinal binary fission. </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G: </a:t>
            </a:r>
            <a:r>
              <a:rPr lang="en-US" i="1" dirty="0">
                <a:latin typeface="Times New Roman" panose="02020603050405020304" pitchFamily="18" charset="0"/>
                <a:cs typeface="Times New Roman" panose="02020603050405020304" pitchFamily="18" charset="0"/>
              </a:rPr>
              <a:t>Euglena</a:t>
            </a:r>
            <a:endParaRPr lang="en-US" i="1"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6" name="Picture 16" descr="Euglena: a unicellular algae – Inanimate Lif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377440" y="2955925"/>
            <a:ext cx="6924040" cy="2851150"/>
          </a:xfrm>
          <a:prstGeom prst="rect">
            <a:avLst/>
          </a:prstGeom>
          <a:noFill/>
          <a:ln>
            <a:solidFill>
              <a:srgbClr val="0000FF"/>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595" y="433705"/>
            <a:ext cx="10530205" cy="5743575"/>
          </a:xfrm>
        </p:spPr>
        <p:txBody>
          <a:bodyPr/>
          <a:lstStyle/>
          <a:p>
            <a:r>
              <a:rPr lang="en-US" b="1" dirty="0">
                <a:latin typeface="Times New Roman" panose="02020603050405020304" pitchFamily="18" charset="0"/>
                <a:cs typeface="Times New Roman" panose="02020603050405020304" pitchFamily="18" charset="0"/>
              </a:rPr>
              <a:t>4- Order: Chrysomonadida</a:t>
            </a: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Flagellum 1 or 2. Yellow, brown or colorless without starch reserves, products of photosynthesis fatty oils and leucosin, e.g. </a:t>
            </a:r>
            <a:r>
              <a:rPr lang="en-US" i="1" dirty="0">
                <a:latin typeface="Times New Roman" panose="02020603050405020304" pitchFamily="18" charset="0"/>
                <a:cs typeface="Times New Roman" panose="02020603050405020304" pitchFamily="18" charset="0"/>
              </a:rPr>
              <a:t>Chrysamoeba</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G: </a:t>
            </a:r>
            <a:r>
              <a:rPr lang="en-US" i="1" dirty="0">
                <a:latin typeface="Times New Roman" panose="02020603050405020304" pitchFamily="18" charset="0"/>
                <a:cs typeface="Times New Roman" panose="02020603050405020304" pitchFamily="18" charset="0"/>
              </a:rPr>
              <a:t>Chrysamoeba</a:t>
            </a:r>
            <a:endParaRPr lang="en-US" i="1" dirty="0">
              <a:latin typeface="Times New Roman" panose="02020603050405020304" pitchFamily="18" charset="0"/>
              <a:cs typeface="Times New Roman" panose="02020603050405020304" pitchFamily="18" charset="0"/>
            </a:endParaRPr>
          </a:p>
        </p:txBody>
      </p:sp>
      <p:pic>
        <p:nvPicPr>
          <p:cNvPr id="10" name="Picture 10" descr="نتيجة بحث الصور عن ‪Chrysamoeba‬‏"/>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433830" y="2423795"/>
            <a:ext cx="4196715" cy="2654935"/>
          </a:xfrm>
          <a:prstGeom prst="rect">
            <a:avLst/>
          </a:prstGeom>
          <a:noFill/>
          <a:ln>
            <a:solidFill>
              <a:srgbClr val="0000FF"/>
            </a:solidFill>
          </a:ln>
        </p:spPr>
      </p:pic>
      <p:pic>
        <p:nvPicPr>
          <p:cNvPr id="11" name="Picture 11" descr="نتيجة بحث الصور عن ‪Chrysamoeba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2404745"/>
            <a:ext cx="4112260" cy="2766695"/>
          </a:xfrm>
          <a:prstGeom prst="rect">
            <a:avLst/>
          </a:prstGeom>
          <a:noFill/>
          <a:ln>
            <a:solidFill>
              <a:srgbClr val="0000FF"/>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691515" y="185420"/>
            <a:ext cx="10662285" cy="5991860"/>
          </a:xfrm>
        </p:spPr>
        <p:txBody>
          <a:bodyPr/>
          <a:p>
            <a:r>
              <a:rPr lang="en-US"/>
              <a:t> </a:t>
            </a:r>
            <a:r>
              <a:rPr lang="en-US" b="1">
                <a:latin typeface="Times New Roman" panose="02020603050405020304" pitchFamily="18" charset="0"/>
                <a:cs typeface="Times New Roman" panose="02020603050405020304" pitchFamily="18" charset="0"/>
              </a:rPr>
              <a:t>Chrysomonads of Drinking water:</a:t>
            </a:r>
            <a:endParaRPr lang="en-US" b="1">
              <a:latin typeface="Times New Roman" panose="02020603050405020304" pitchFamily="18" charset="0"/>
              <a:cs typeface="Times New Roman" panose="02020603050405020304" pitchFamily="18" charset="0"/>
            </a:endParaRPr>
          </a:p>
          <a:p>
            <a:pPr marL="0" indent="0" algn="just">
              <a:buNone/>
            </a:pPr>
            <a:r>
              <a:rPr lang="en-US">
                <a:latin typeface="Times New Roman" panose="02020603050405020304" pitchFamily="18" charset="0"/>
                <a:cs typeface="Times New Roman" panose="02020603050405020304" pitchFamily="18" charset="0"/>
              </a:rPr>
              <a:t>Sometimes certain species of colonial chrysomonads become too numerous in water stored in reservoirs and makes it unsuitable for drinking. This is due to the odors of the aromatic oils produced by these organisms and liberated from their bodies when they die. The oils of </a:t>
            </a:r>
            <a:r>
              <a:rPr lang="en-US" i="1">
                <a:latin typeface="Times New Roman" panose="02020603050405020304" pitchFamily="18" charset="0"/>
                <a:cs typeface="Times New Roman" panose="02020603050405020304" pitchFamily="18" charset="0"/>
              </a:rPr>
              <a:t>Dinobryon</a:t>
            </a:r>
            <a:r>
              <a:rPr lang="en-US">
                <a:latin typeface="Times New Roman" panose="02020603050405020304" pitchFamily="18" charset="0"/>
                <a:cs typeface="Times New Roman" panose="02020603050405020304" pitchFamily="18" charset="0"/>
              </a:rPr>
              <a:t> have a fishy odor, while that of </a:t>
            </a:r>
            <a:r>
              <a:rPr lang="en-US" i="1">
                <a:latin typeface="Times New Roman" panose="02020603050405020304" pitchFamily="18" charset="0"/>
                <a:cs typeface="Times New Roman" panose="02020603050405020304" pitchFamily="18" charset="0"/>
              </a:rPr>
              <a:t>Synura</a:t>
            </a:r>
            <a:r>
              <a:rPr lang="en-US">
                <a:latin typeface="Times New Roman" panose="02020603050405020304" pitchFamily="18" charset="0"/>
                <a:cs typeface="Times New Roman" panose="02020603050405020304" pitchFamily="18" charset="0"/>
              </a:rPr>
              <a:t> has an odor that resembles ripe cucumbers and bitter and spicy taste.</a:t>
            </a:r>
            <a:endParaRPr lang="en-US">
              <a:latin typeface="Times New Roman" panose="02020603050405020304" pitchFamily="18" charset="0"/>
              <a:cs typeface="Times New Roman" panose="02020603050405020304" pitchFamily="18" charset="0"/>
            </a:endParaRPr>
          </a:p>
          <a:p>
            <a:pPr marL="0" indent="0" algn="ctr">
              <a:buNone/>
            </a:pPr>
            <a:r>
              <a:rPr lang="en-US">
                <a:latin typeface="Times New Roman" panose="02020603050405020304" pitchFamily="18" charset="0"/>
                <a:cs typeface="Times New Roman" panose="02020603050405020304" pitchFamily="18" charset="0"/>
              </a:rPr>
              <a:t>G: </a:t>
            </a:r>
            <a:r>
              <a:rPr lang="en-US" i="1">
                <a:latin typeface="Times New Roman" panose="02020603050405020304" pitchFamily="18" charset="0"/>
                <a:cs typeface="Times New Roman" panose="02020603050405020304" pitchFamily="18" charset="0"/>
              </a:rPr>
              <a:t>Dinobryon </a:t>
            </a:r>
            <a:r>
              <a:rPr lang="en-US">
                <a:latin typeface="Times New Roman" panose="02020603050405020304" pitchFamily="18" charset="0"/>
                <a:cs typeface="Times New Roman" panose="02020603050405020304" pitchFamily="18" charset="0"/>
              </a:rPr>
              <a:t>  sp.</a:t>
            </a:r>
            <a:endParaRPr lang="en-US">
              <a:latin typeface="Times New Roman" panose="02020603050405020304" pitchFamily="18" charset="0"/>
              <a:cs typeface="Times New Roman" panose="02020603050405020304" pitchFamily="18" charset="0"/>
            </a:endParaRPr>
          </a:p>
          <a:p>
            <a:pPr marL="0" indent="0" algn="just">
              <a:buNone/>
            </a:pPr>
            <a:r>
              <a:rPr lang="en-US">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pic>
        <p:nvPicPr>
          <p:cNvPr id="17" name="Picture 9" descr="IMG_256"/>
          <p:cNvPicPr>
            <a:picLocks noChangeAspect="1"/>
          </p:cNvPicPr>
          <p:nvPr/>
        </p:nvPicPr>
        <p:blipFill>
          <a:blip r:embed="rId1"/>
          <a:stretch>
            <a:fillRect/>
          </a:stretch>
        </p:blipFill>
        <p:spPr>
          <a:xfrm>
            <a:off x="1287780" y="3810000"/>
            <a:ext cx="4297045" cy="2748280"/>
          </a:xfrm>
          <a:prstGeom prst="rect">
            <a:avLst/>
          </a:prstGeom>
          <a:noFill/>
          <a:ln w="9525">
            <a:solidFill>
              <a:srgbClr val="0000FF"/>
            </a:solidFill>
          </a:ln>
        </p:spPr>
      </p:pic>
      <p:pic>
        <p:nvPicPr>
          <p:cNvPr id="12" name="Picture 12" descr="Mikrofoto.de-Dinobryon diverge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659245" y="3618230"/>
            <a:ext cx="3343275" cy="2851150"/>
          </a:xfrm>
          <a:prstGeom prst="rect">
            <a:avLst/>
          </a:prstGeom>
          <a:solidFill>
            <a:schemeClr val="accent1"/>
          </a:solidFill>
          <a:ln>
            <a:solidFill>
              <a:srgbClr val="0000FF"/>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595" y="579755"/>
            <a:ext cx="10530205" cy="5597525"/>
          </a:xfrm>
        </p:spPr>
        <p:txBody>
          <a:bodyPr/>
          <a:lstStyle/>
          <a:p>
            <a:pPr marL="0" indent="0">
              <a:buNone/>
            </a:pPr>
            <a:r>
              <a:rPr lang="en-US" b="1" dirty="0">
                <a:latin typeface="Times New Roman" panose="02020603050405020304" pitchFamily="18" charset="0"/>
                <a:cs typeface="Times New Roman" panose="02020603050405020304" pitchFamily="18" charset="0"/>
              </a:rPr>
              <a:t>5- Order: Volvocida (Phytomonadida)</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Flagellum 1 or 2. Chromatophores are green and commonly cup shaped, colonial and often single. They closely resemble typical plants. Reserve material is starch. Many are solitary, ex.</a:t>
            </a:r>
            <a:r>
              <a:rPr lang="en-US" i="1" dirty="0">
                <a:latin typeface="Times New Roman" panose="02020603050405020304" pitchFamily="18" charset="0"/>
                <a:cs typeface="Times New Roman" panose="02020603050405020304" pitchFamily="18" charset="0"/>
              </a:rPr>
              <a:t> Chlamydomonas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Haematococcus</a:t>
            </a:r>
            <a:r>
              <a:rPr lang="en-US" dirty="0">
                <a:latin typeface="Times New Roman" panose="02020603050405020304" pitchFamily="18" charset="0"/>
                <a:cs typeface="Times New Roman" panose="02020603050405020304" pitchFamily="18" charset="0"/>
              </a:rPr>
              <a:t> which is red and produce the phenomenon of "red rain" by it sudden appearance in rain pools.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 family volvocidae is well known by its colonial forms ex. </a:t>
            </a:r>
            <a:r>
              <a:rPr lang="en-US" i="1" dirty="0">
                <a:latin typeface="Times New Roman" panose="02020603050405020304" pitchFamily="18" charset="0"/>
                <a:cs typeface="Times New Roman" panose="02020603050405020304" pitchFamily="18" charset="0"/>
              </a:rPr>
              <a:t>Gonium</a:t>
            </a:r>
            <a:r>
              <a:rPr lang="en-US" dirty="0">
                <a:latin typeface="Times New Roman" panose="02020603050405020304" pitchFamily="18" charset="0"/>
                <a:cs typeface="Times New Roman" panose="02020603050405020304" pitchFamily="18" charset="0"/>
              </a:rPr>
              <a:t> (discoid) </a:t>
            </a:r>
            <a:r>
              <a:rPr lang="en-US" i="1" dirty="0">
                <a:latin typeface="Times New Roman" panose="02020603050405020304" pitchFamily="18" charset="0"/>
                <a:cs typeface="Times New Roman" panose="02020603050405020304" pitchFamily="18" charset="0"/>
              </a:rPr>
              <a:t>Pandorina</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Volvox</a:t>
            </a:r>
            <a:r>
              <a:rPr lang="en-US" dirty="0">
                <a:latin typeface="Times New Roman" panose="02020603050405020304" pitchFamily="18" charset="0"/>
                <a:cs typeface="Times New Roman" panose="02020603050405020304" pitchFamily="18" charset="0"/>
              </a:rPr>
              <a:t> (spheroid). Sexual reproduction (isogamous and anisogamous) is common.</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t>
            </a:r>
            <a:r>
              <a:rPr lang="en-US" i="1" dirty="0"/>
              <a:t> Volvox</a:t>
            </a:r>
            <a:endParaRPr lang="en-US" i="1" dirty="0"/>
          </a:p>
        </p:txBody>
      </p:sp>
      <p:sp>
        <p:nvSpPr>
          <p:cNvPr id="3" name="Content Placeholder 2"/>
          <p:cNvSpPr/>
          <p:nvPr>
            <p:ph idx="1"/>
          </p:nvPr>
        </p:nvSpPr>
        <p:spPr>
          <a:xfrm>
            <a:off x="838200" y="1691005"/>
            <a:ext cx="10515600" cy="4031615"/>
          </a:xfrm>
        </p:spPr>
        <p:txBody>
          <a:bodyPr/>
          <a:p>
            <a:endParaRPr lang="en-US"/>
          </a:p>
        </p:txBody>
      </p:sp>
      <p:pic>
        <p:nvPicPr>
          <p:cNvPr id="14" name="Picture 14" descr="صورة ذات صلة"/>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4301490" y="1829435"/>
            <a:ext cx="4512945" cy="3615055"/>
          </a:xfrm>
          <a:prstGeom prst="rect">
            <a:avLst/>
          </a:prstGeom>
          <a:noFill/>
          <a:ln>
            <a:solidFill>
              <a:srgbClr val="0000FF"/>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0405"/>
            <a:ext cx="10515600" cy="5476240"/>
          </a:xfrm>
        </p:spPr>
        <p:txBody>
          <a:bodyPr/>
          <a:lstStyle/>
          <a:p>
            <a:pPr marL="0" indent="0">
              <a:buNone/>
            </a:pPr>
            <a:r>
              <a:rPr lang="en-US" b="1" dirty="0">
                <a:latin typeface="Times New Roman" panose="02020603050405020304" pitchFamily="18" charset="0"/>
                <a:cs typeface="Times New Roman" panose="02020603050405020304" pitchFamily="18" charset="0"/>
              </a:rPr>
              <a:t>II- Class: Zoomostigophorea</a:t>
            </a:r>
            <a:endParaRPr lang="en-US" b="1"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Flagellates and heterotrophic; never have a cellulose membrane; reserves are lipids and glycogen. A kinetoplast and other additional organelles are characteristic. Reproduction by binary fission (longitudinal), sexuality absent. Free living or parasitic in various animals.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779145" y="873125"/>
            <a:ext cx="10574655" cy="5304155"/>
          </a:xfrm>
        </p:spPr>
        <p:txBody>
          <a:bodyPr/>
          <a:p>
            <a:r>
              <a:rPr lang="en-US">
                <a:latin typeface="Times New Roman" panose="02020603050405020304" pitchFamily="18" charset="0"/>
                <a:cs typeface="Times New Roman" panose="02020603050405020304" pitchFamily="18" charset="0"/>
              </a:rPr>
              <a:t>1- Order: ChoanofIagellida               ex: </a:t>
            </a:r>
            <a:r>
              <a:rPr lang="en-US" i="1">
                <a:latin typeface="Times New Roman" panose="02020603050405020304" pitchFamily="18" charset="0"/>
                <a:cs typeface="Times New Roman" panose="02020603050405020304" pitchFamily="18" charset="0"/>
              </a:rPr>
              <a:t>Monosiga</a:t>
            </a: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Codosiga</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2- Order: Retortomonadida               ex: </a:t>
            </a:r>
            <a:r>
              <a:rPr lang="en-US" i="1">
                <a:latin typeface="Times New Roman" panose="02020603050405020304" pitchFamily="18" charset="0"/>
                <a:cs typeface="Times New Roman" panose="02020603050405020304" pitchFamily="18" charset="0"/>
              </a:rPr>
              <a:t>Chilomastix</a:t>
            </a: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Retortomonas</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3- Order: Trichomonadida                ex: </a:t>
            </a:r>
            <a:r>
              <a:rPr lang="en-US" i="1">
                <a:latin typeface="Times New Roman" panose="02020603050405020304" pitchFamily="18" charset="0"/>
                <a:cs typeface="Times New Roman" panose="02020603050405020304" pitchFamily="18" charset="0"/>
              </a:rPr>
              <a:t>Trichomonas</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4- Order: Diplomonadida                 ex: </a:t>
            </a:r>
            <a:r>
              <a:rPr lang="en-US" i="1">
                <a:latin typeface="Times New Roman" panose="02020603050405020304" pitchFamily="18" charset="0"/>
                <a:cs typeface="Times New Roman" panose="02020603050405020304" pitchFamily="18" charset="0"/>
              </a:rPr>
              <a:t>Hexamita</a:t>
            </a: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Giardia</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5- Order: Rhizomastigida                 ex: </a:t>
            </a:r>
            <a:r>
              <a:rPr lang="en-US" i="1">
                <a:latin typeface="Times New Roman" panose="02020603050405020304" pitchFamily="18" charset="0"/>
                <a:cs typeface="Times New Roman" panose="02020603050405020304" pitchFamily="18" charset="0"/>
              </a:rPr>
              <a:t>Mastigamoeba</a:t>
            </a: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Histomonas</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6- Order: Hypermastigida                ex: </a:t>
            </a:r>
            <a:r>
              <a:rPr lang="en-US" i="1">
                <a:latin typeface="Times New Roman" panose="02020603050405020304" pitchFamily="18" charset="0"/>
                <a:cs typeface="Times New Roman" panose="02020603050405020304" pitchFamily="18" charset="0"/>
              </a:rPr>
              <a:t>Trichonympha</a:t>
            </a:r>
            <a:r>
              <a:rPr lang="en-US">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1236372"/>
            <a:ext cx="10606825" cy="4940591"/>
          </a:xfrm>
        </p:spPr>
        <p:txBody>
          <a:bodyPr>
            <a:normAutofit/>
          </a:bodyPr>
          <a:lstStyle/>
          <a:p>
            <a:pPr lvl="1" algn="just"/>
            <a:r>
              <a:rPr lang="en-US" sz="3200" dirty="0">
                <a:latin typeface="Times New Roman" panose="02020603050405020304" pitchFamily="18" charset="0"/>
                <a:cs typeface="Times New Roman" panose="02020603050405020304" pitchFamily="18" charset="0"/>
              </a:rPr>
              <a:t>Protozoans are important organisms in the life on earth. The Protozoa are essentially single-celled eukaryotic organisms. </a:t>
            </a:r>
            <a:endParaRPr lang="en-US" sz="3200" dirty="0">
              <a:latin typeface="Times New Roman" panose="02020603050405020304" pitchFamily="18" charset="0"/>
              <a:cs typeface="Times New Roman" panose="02020603050405020304" pitchFamily="18" charset="0"/>
            </a:endParaRPr>
          </a:p>
          <a:p>
            <a:pPr lvl="1" algn="just"/>
            <a:r>
              <a:rPr lang="en-US" sz="3200" dirty="0">
                <a:latin typeface="Times New Roman" panose="02020603050405020304" pitchFamily="18" charset="0"/>
                <a:cs typeface="Times New Roman" panose="02020603050405020304" pitchFamily="18" charset="0"/>
              </a:rPr>
              <a:t>Protozoa are one-celled animals found worldwide in most habitats. Most species are free living, but all higher animals are infected with one or more species of protozoa. Infections range from asymptomatic to life threatening, depending on the species and strain of the parasite and the resistance of the host. </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bases for classification of protozoa are: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59865"/>
            <a:ext cx="10515600" cy="4717415"/>
          </a:xfrm>
        </p:spPr>
        <p:txBody>
          <a:bodyPr>
            <a:normAutofit fontScale="90000"/>
          </a:bodyPr>
          <a:lstStyle/>
          <a:p>
            <a:pPr algn="just"/>
            <a:r>
              <a:rPr lang="en-US" sz="3000" dirty="0">
                <a:latin typeface="Times New Roman" panose="02020603050405020304" pitchFamily="18" charset="0"/>
                <a:cs typeface="Times New Roman" panose="02020603050405020304" pitchFamily="18" charset="0"/>
              </a:rPr>
              <a:t> (1) Morphological characteristics such as (a) organelles of locomotion (b) body size and shape (c) organelles of attachment to substrata (d) colonial organization (e) pellicle or superficial differentiation (f) sub pellicle bodies and febrile systems (g) feeding organelles (h) internal differentiation and cytoplasmic inclusions (i) nuclear characteristics.</a:t>
            </a: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(2) Non-morphological characteristics; such as (a) ecological consideration of free-living forms (b) host-parasite relationships of symbiotic forms (c) general physiological characters (d) biochemical and serological characters (e) pigments, coloration in general, characteristic food reserves (f) morphogenetic features: attention to full life cycles (g) genetic factors and phylogenetic considerations.</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4690"/>
            <a:ext cx="10515600" cy="4351338"/>
          </a:xfrm>
        </p:spPr>
        <p:txBody>
          <a:bodyPr>
            <a:noAutofit/>
          </a:bodyPr>
          <a:lstStyle/>
          <a:p>
            <a:endParaRPr lang="en-US" sz="2400" dirty="0">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a:blip r:embed="rId1">
            <a:extLst>
              <a:ext uri="{28A0092B-C50C-407E-A947-70E740481C1C}">
                <a14:useLocalDpi xmlns:a14="http://schemas.microsoft.com/office/drawing/2010/main" val="0"/>
              </a:ext>
            </a:extLst>
          </a:blip>
          <a:srcRect t="10119" r="61403" b="29762"/>
          <a:stretch>
            <a:fillRect/>
          </a:stretch>
        </p:blipFill>
        <p:spPr>
          <a:xfrm>
            <a:off x="1233805" y="499745"/>
            <a:ext cx="9694545" cy="5170805"/>
          </a:xfrm>
          <a:prstGeom prst="rect">
            <a:avLst/>
          </a:prstGeom>
          <a:noFill/>
          <a:ln>
            <a:noFill/>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sz="3555" b="1" dirty="0">
                <a:latin typeface="Times New Roman" panose="02020603050405020304" pitchFamily="18" charset="0"/>
                <a:cs typeface="Times New Roman" panose="02020603050405020304" pitchFamily="18" charset="0"/>
              </a:rPr>
              <a:t>Kingdom: Protista</a:t>
            </a:r>
            <a:br>
              <a:rPr lang="en-US" sz="3555" b="1" dirty="0">
                <a:latin typeface="Times New Roman" panose="02020603050405020304" pitchFamily="18" charset="0"/>
                <a:cs typeface="Times New Roman" panose="02020603050405020304" pitchFamily="18" charset="0"/>
              </a:rPr>
            </a:br>
            <a:r>
              <a:rPr lang="en-US" sz="3555" b="1" dirty="0">
                <a:latin typeface="Times New Roman" panose="02020603050405020304" pitchFamily="18" charset="0"/>
                <a:cs typeface="Times New Roman" panose="02020603050405020304" pitchFamily="18" charset="0"/>
              </a:rPr>
              <a:t>Subkingdom: Protozoa</a:t>
            </a:r>
            <a:br>
              <a:rPr lang="en-US" sz="3555" b="1" dirty="0">
                <a:latin typeface="Times New Roman" panose="02020603050405020304" pitchFamily="18" charset="0"/>
                <a:cs typeface="Times New Roman" panose="02020603050405020304" pitchFamily="18" charset="0"/>
              </a:rPr>
            </a:br>
            <a:r>
              <a:rPr lang="en-US" sz="3555" b="1" dirty="0">
                <a:latin typeface="Times New Roman" panose="02020603050405020304" pitchFamily="18" charset="0"/>
                <a:cs typeface="Times New Roman" panose="02020603050405020304" pitchFamily="18" charset="0"/>
              </a:rPr>
              <a:t>Phylum: Mastigophora</a:t>
            </a:r>
            <a:br>
              <a:rPr lang="en-US" sz="3555" b="1" dirty="0">
                <a:latin typeface="Times New Roman" panose="02020603050405020304" pitchFamily="18" charset="0"/>
                <a:cs typeface="Times New Roman" panose="02020603050405020304" pitchFamily="18" charset="0"/>
              </a:rPr>
            </a:br>
            <a:endParaRPr lang="en-US" sz="3555" b="1" dirty="0">
              <a:latin typeface="Times New Roman" panose="02020603050405020304" pitchFamily="18" charset="0"/>
              <a:cs typeface="Times New Roman" panose="02020603050405020304" pitchFamily="18" charset="0"/>
            </a:endParaRPr>
          </a:p>
        </p:txBody>
      </p:sp>
      <p:sp>
        <p:nvSpPr>
          <p:cNvPr id="3" name="Content Placeholder 2"/>
          <p:cNvSpPr/>
          <p:nvPr>
            <p:ph idx="1"/>
          </p:nvPr>
        </p:nvSpPr>
        <p:spPr/>
        <p:txBody>
          <a:bodyPr>
            <a:normAutofit lnSpcReduction="20000"/>
          </a:bodyPr>
          <a:p>
            <a:r>
              <a:rPr lang="en-US">
                <a:latin typeface="Times New Roman" panose="02020603050405020304" pitchFamily="18" charset="0"/>
                <a:cs typeface="Times New Roman" panose="02020603050405020304" pitchFamily="18" charset="0"/>
              </a:rPr>
              <a:t>Unicellular heterotrophic protozoans of the kingdom Protista. </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Most of the approximately 1,500 species are range by one or more flagella, and members of the group are sometimes referred to as flagellates.  </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Some have pseudopodia</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Asexual reproduction by equal longitudinal, binary or repeated fission, some species reproduce sexually by a process called syngamy, the fusion of two gametes produced by meiosis. </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Some parasitic members of the Mastigophora are the causative organisms of disease in humans and other animals. </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Divided into the two classes. </a:t>
            </a:r>
            <a:endParaRPr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2805" y="591185"/>
            <a:ext cx="10500995" cy="610616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Class: Phytomastigophorea</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Typically with chloroplasts; if chloroplasts lacking, relationship to pigmented forms clearly evident, mostly free living.</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Class: Zoomastigophorea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Chloroplasts absent; have one to many flagella; amoeboid forms (in some groups); sexuality known in some groups.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2125"/>
            <a:ext cx="10515600" cy="5685155"/>
          </a:xfrm>
        </p:spPr>
        <p:txBody>
          <a:bodyPr>
            <a:normAutofit lnSpcReduction="20000"/>
          </a:bodyPr>
          <a:lstStyle/>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Class: Phytomastigophorea </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Plant-like flagellates; likewise all methods of nutrition are exhibited, commonly one or two flagella. Divided into orders of which: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Order: Cryptomonadida        ex: </a:t>
            </a:r>
            <a:r>
              <a:rPr lang="en-US" i="1" dirty="0">
                <a:latin typeface="Times New Roman" panose="02020603050405020304" pitchFamily="18" charset="0"/>
                <a:cs typeface="Times New Roman" panose="02020603050405020304" pitchFamily="18" charset="0"/>
              </a:rPr>
              <a:t>Chryptomonas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Chilomonas</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Order: Dinoflagellida            ex: </a:t>
            </a:r>
            <a:r>
              <a:rPr lang="en-US" i="1" dirty="0">
                <a:latin typeface="Times New Roman" panose="02020603050405020304" pitchFamily="18" charset="0"/>
                <a:cs typeface="Times New Roman" panose="02020603050405020304" pitchFamily="18" charset="0"/>
              </a:rPr>
              <a:t>Ceratium</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Gymnodinium</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Noctiluca</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Order: Euglenida                 ex: </a:t>
            </a:r>
            <a:r>
              <a:rPr lang="en-US" i="1" dirty="0">
                <a:latin typeface="Times New Roman" panose="02020603050405020304" pitchFamily="18" charset="0"/>
                <a:cs typeface="Times New Roman" panose="02020603050405020304" pitchFamily="18" charset="0"/>
              </a:rPr>
              <a:t>Euglena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Copromonas</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 Order: Chrysomonadida      ex: </a:t>
            </a:r>
            <a:r>
              <a:rPr lang="en-US" i="1" dirty="0">
                <a:latin typeface="Times New Roman" panose="02020603050405020304" pitchFamily="18" charset="0"/>
                <a:cs typeface="Times New Roman" panose="02020603050405020304" pitchFamily="18" charset="0"/>
              </a:rPr>
              <a:t>Chrysamoeba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Dinobryon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5- Order: Volvocida                 ex: </a:t>
            </a:r>
            <a:r>
              <a:rPr lang="en-US" i="1" dirty="0">
                <a:latin typeface="Times New Roman" panose="02020603050405020304" pitchFamily="18" charset="0"/>
                <a:cs typeface="Times New Roman" panose="02020603050405020304" pitchFamily="18" charset="0"/>
              </a:rPr>
              <a:t>Volvox</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Chlamydomonas</a:t>
            </a:r>
            <a:endParaRPr lang="en-US"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a:latin typeface="Times New Roman" panose="02020603050405020304" pitchFamily="18" charset="0"/>
                <a:cs typeface="Times New Roman" panose="02020603050405020304" pitchFamily="18" charset="0"/>
                <a:sym typeface="+mn-ea"/>
              </a:rPr>
              <a:t>1- Order: Cryptomonadida</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p:nvPr>
            <p:ph idx="1"/>
          </p:nvPr>
        </p:nvSpPr>
        <p:spPr/>
        <p:txBody>
          <a:bodyPr/>
          <a:p>
            <a:pPr marL="0" indent="0">
              <a:buNone/>
            </a:pPr>
            <a:r>
              <a:rPr lang="en-US"/>
              <a:t>Flagella 2, usually arising from a gullet, Body dorsoventrally flattened; a single large contractile vacuole. Chromatophores typically 2; color green, brown or colorless. Food reserves starch and very rarely amyloid substances; cyst-wall cellulose. Freshwater and marine. Asexual reproduction, ex: </a:t>
            </a:r>
            <a:r>
              <a:rPr lang="en-US" i="1"/>
              <a:t>Cryptomonas</a:t>
            </a:r>
            <a:r>
              <a:rPr lang="en-US"/>
              <a:t> and </a:t>
            </a:r>
            <a:r>
              <a:rPr lang="en-US" i="1"/>
              <a:t>Chilomonas</a:t>
            </a:r>
            <a:r>
              <a:rPr lang="en-US"/>
              <a:t> which are colorless in stagnant water.</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7" name="Picture 7" descr="IMG_256"/>
          <p:cNvPicPr>
            <a:picLocks noChangeAspect="1"/>
          </p:cNvPicPr>
          <p:nvPr/>
        </p:nvPicPr>
        <p:blipFill>
          <a:blip r:embed="rId1"/>
          <a:stretch>
            <a:fillRect/>
          </a:stretch>
        </p:blipFill>
        <p:spPr>
          <a:xfrm>
            <a:off x="1393190" y="2339340"/>
            <a:ext cx="4394200" cy="3498850"/>
          </a:xfrm>
          <a:prstGeom prst="rect">
            <a:avLst/>
          </a:prstGeom>
          <a:noFill/>
          <a:ln w="9525">
            <a:solidFill>
              <a:srgbClr val="0000FF"/>
            </a:solidFill>
          </a:ln>
        </p:spPr>
      </p:pic>
      <p:pic>
        <p:nvPicPr>
          <p:cNvPr id="8" name="Picture 8" descr="C:\Users\zahraa\Desktop\تنزيل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38035" y="2339340"/>
            <a:ext cx="3322955" cy="3199765"/>
          </a:xfrm>
          <a:prstGeom prst="rect">
            <a:avLst/>
          </a:prstGeom>
          <a:noFill/>
          <a:ln>
            <a:solidFill>
              <a:srgbClr val="0000FF"/>
            </a:solidFill>
          </a:ln>
        </p:spPr>
      </p:pic>
      <p:sp>
        <p:nvSpPr>
          <p:cNvPr id="2" name="Text Box 1"/>
          <p:cNvSpPr txBox="1"/>
          <p:nvPr/>
        </p:nvSpPr>
        <p:spPr>
          <a:xfrm>
            <a:off x="3556000" y="907415"/>
            <a:ext cx="5080000" cy="603250"/>
          </a:xfrm>
          <a:prstGeom prst="rect">
            <a:avLst/>
          </a:prstGeom>
        </p:spPr>
        <p:txBody>
          <a:bodyPr>
            <a:noAutofit/>
          </a:bodyPr>
          <a:p>
            <a:pPr marL="228600" indent="0" algn="ctr" defTabSz="266700">
              <a:lnSpc>
                <a:spcPct val="107000"/>
              </a:lnSpc>
              <a:spcAft>
                <a:spcPct val="0"/>
              </a:spcAft>
            </a:pPr>
            <a:r>
              <a:rPr sz="2800" b="1">
                <a:latin typeface="Times New Roman" panose="02020603050405020304"/>
                <a:ea typeface="Calibri" panose="020F0502020204030204"/>
              </a:rPr>
              <a:t>G: </a:t>
            </a:r>
            <a:r>
              <a:rPr sz="2800" b="1" i="1">
                <a:latin typeface="Times New Roman" panose="02020603050405020304"/>
                <a:ea typeface="Calibri" panose="020F0502020204030204"/>
              </a:rPr>
              <a:t>Cryptomonas</a:t>
            </a:r>
            <a:endParaRPr sz="2800" b="1" i="1">
              <a:latin typeface="Times New Roman" panose="02020603050405020304"/>
              <a:ea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5766</Words>
  <Application>WPS Presentation</Application>
  <PresentationFormat>Widescreen</PresentationFormat>
  <Paragraphs>85</Paragraphs>
  <Slides>18</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0" baseType="lpstr">
      <vt:lpstr>Arial</vt:lpstr>
      <vt:lpstr>SimSun</vt:lpstr>
      <vt:lpstr>Wingdings</vt:lpstr>
      <vt:lpstr>Times New Roman</vt:lpstr>
      <vt:lpstr>Times New Roman</vt:lpstr>
      <vt:lpstr>Calibri</vt:lpstr>
      <vt:lpstr>Microsoft YaHei</vt:lpstr>
      <vt:lpstr>Arial Unicode MS</vt:lpstr>
      <vt:lpstr>Calibri Light</vt:lpstr>
      <vt:lpstr>Calibri</vt:lpstr>
      <vt:lpstr>Office Theme</vt:lpstr>
      <vt:lpstr>PBrush</vt:lpstr>
      <vt:lpstr>    Protozoa   Dr. Wasan Addai Al-Marsomy </vt:lpstr>
      <vt:lpstr>PowerPoint 演示文稿</vt:lpstr>
      <vt:lpstr>The bases for classification of protozoa are:</vt:lpstr>
      <vt:lpstr>PowerPoint 演示文稿</vt:lpstr>
      <vt:lpstr> Kingdom: Protista Subkingdom: Protozoa Phylum: Mastigophora </vt:lpstr>
      <vt:lpstr>PowerPoint 演示文稿</vt:lpstr>
      <vt:lpstr>PowerPoint 演示文稿</vt:lpstr>
      <vt:lpstr>1- Order: Cryptomonadida</vt:lpstr>
      <vt:lpstr>PowerPoint 演示文稿</vt:lpstr>
      <vt:lpstr>2-Order: Dinoflagellida</vt:lpstr>
      <vt:lpstr> G: Ceratium</vt:lpstr>
      <vt:lpstr>PowerPoint 演示文稿</vt:lpstr>
      <vt:lpstr>PowerPoint 演示文稿</vt:lpstr>
      <vt:lpstr>PowerPoint 演示文稿</vt:lpstr>
      <vt:lpstr>PowerPoint 演示文稿</vt:lpstr>
      <vt:lpstr>G: Volvox</vt:lpstr>
      <vt:lpstr>PowerPoint 演示文稿</vt:lpstr>
      <vt:lpstr>PowerPoint 演示文稿</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Porifera (Sponges)  " pore bearer " </dc:title>
  <dc:creator>Maher</dc:creator>
  <cp:lastModifiedBy>LENOVO</cp:lastModifiedBy>
  <cp:revision>76</cp:revision>
  <dcterms:created xsi:type="dcterms:W3CDTF">2023-10-16T16:37:00Z</dcterms:created>
  <dcterms:modified xsi:type="dcterms:W3CDTF">2024-09-24T06:31:43Z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4E77C67FBF974D2196A6AD3568B09B31_13</vt:lpwstr>
  </property>
  <property fmtid="{D5CDD505-2E9C-101B-9397-08002B2CF9AE}" pid="3" name="KSOProductBuildVer">
    <vt:lpwstr>1033-12.2.0.17562</vt:lpwstr>
  </property>
</Properties>
</file>