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BCB65E8-4A87-4C15-86A0-F6AEB0A3110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A6646D-CF1C-49F0-8812-4B4B93985D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Preparation &amp; Standardization of 0.1 N </a:t>
            </a:r>
            <a:r>
              <a:rPr lang="en-US" dirty="0" err="1" smtClean="0"/>
              <a:t>HCl</a:t>
            </a:r>
            <a:r>
              <a:rPr lang="en-US" dirty="0" smtClean="0"/>
              <a:t> Solution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4267199"/>
            <a:ext cx="2590800" cy="54411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Anwar Adnan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50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1066800"/>
            <a:ext cx="5943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Preparation &amp; Standardization of 0.1 N </a:t>
            </a:r>
            <a:r>
              <a:rPr lang="en-US" sz="2800" dirty="0" err="1" smtClean="0"/>
              <a:t>HCl</a:t>
            </a:r>
            <a:r>
              <a:rPr lang="en-US" sz="2800" dirty="0" smtClean="0"/>
              <a:t> Solution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Objective: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- Prepare diluted </a:t>
            </a:r>
            <a:r>
              <a:rPr lang="en-US" sz="2800" dirty="0" err="1" smtClean="0"/>
              <a:t>HCl</a:t>
            </a:r>
            <a:r>
              <a:rPr lang="en-US" sz="2800" dirty="0" smtClean="0"/>
              <a:t> from concentrated acid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- Standardize it using </a:t>
            </a:r>
            <a:r>
              <a:rPr lang="en-US" sz="2800" dirty="0" err="1" smtClean="0"/>
              <a:t>Na₂CO</a:t>
            </a:r>
            <a:r>
              <a:rPr lang="en-US" sz="2800" dirty="0" smtClean="0"/>
              <a:t>₃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8650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219200"/>
            <a:ext cx="6858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Preparation of 0.1 N </a:t>
            </a:r>
            <a:r>
              <a:rPr lang="en-US" sz="2800" dirty="0" err="1" smtClean="0"/>
              <a:t>HCl</a:t>
            </a:r>
            <a:endParaRPr lang="en-US" sz="2800" dirty="0" smtClean="0"/>
          </a:p>
          <a:p>
            <a:r>
              <a:rPr lang="en-US" sz="2800" dirty="0" smtClean="0"/>
              <a:t>• Given commercial </a:t>
            </a:r>
            <a:r>
              <a:rPr lang="en-US" sz="2800" dirty="0" err="1" smtClean="0"/>
              <a:t>HCl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• - Molecular Weight = 36.5 g/</a:t>
            </a:r>
            <a:r>
              <a:rPr lang="en-US" sz="2800" dirty="0" err="1" smtClean="0"/>
              <a:t>mol</a:t>
            </a:r>
            <a:endParaRPr lang="en-US" sz="2800" dirty="0" smtClean="0"/>
          </a:p>
          <a:p>
            <a:r>
              <a:rPr lang="en-US" sz="2800" dirty="0" smtClean="0"/>
              <a:t>• - </a:t>
            </a:r>
            <a:r>
              <a:rPr lang="en-US" sz="2800" dirty="0" err="1" smtClean="0"/>
              <a:t>Sp.Gr</a:t>
            </a:r>
            <a:r>
              <a:rPr lang="en-US" sz="2800" dirty="0" smtClean="0"/>
              <a:t> = 1.18 g/mL</a:t>
            </a:r>
          </a:p>
          <a:p>
            <a:r>
              <a:rPr lang="en-US" sz="2800" dirty="0" smtClean="0"/>
              <a:t>• - Purity = 37%</a:t>
            </a:r>
          </a:p>
          <a:p>
            <a:endParaRPr lang="en-US" sz="2800" dirty="0" smtClean="0"/>
          </a:p>
          <a:p>
            <a:r>
              <a:rPr lang="en-US" sz="2800" dirty="0" smtClean="0"/>
              <a:t>• Normality of concentrated </a:t>
            </a:r>
            <a:r>
              <a:rPr lang="en-US" sz="2800" dirty="0" err="1" smtClean="0"/>
              <a:t>HCl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• N = (</a:t>
            </a:r>
            <a:r>
              <a:rPr lang="en-US" sz="2800" dirty="0" err="1" smtClean="0"/>
              <a:t>Sp.Gr</a:t>
            </a:r>
            <a:r>
              <a:rPr lang="en-US" sz="2800" dirty="0" smtClean="0"/>
              <a:t> × Purity × 1000) / </a:t>
            </a:r>
            <a:r>
              <a:rPr lang="en-US" sz="2800" dirty="0" err="1" smtClean="0"/>
              <a:t>Eq.Wt</a:t>
            </a:r>
            <a:endParaRPr lang="en-US" sz="2800" dirty="0" smtClean="0"/>
          </a:p>
          <a:p>
            <a:r>
              <a:rPr lang="en-US" sz="2800" dirty="0" smtClean="0"/>
              <a:t>• N = (1.18 × 0.37 × 1000) / 36.5 ≈ 12 N</a:t>
            </a:r>
          </a:p>
          <a:p>
            <a:r>
              <a:rPr lang="en-US" sz="2800" dirty="0" smtClean="0"/>
              <a:t>• Dilution to 0.1 N (for 1 L):</a:t>
            </a:r>
          </a:p>
          <a:p>
            <a:r>
              <a:rPr lang="en-US" sz="2800" dirty="0" smtClean="0"/>
              <a:t>• V₁ = (0.1 × 1000) / 12 ≈ 8.3 mL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798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1371601"/>
            <a:ext cx="5867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Preparation of 0.1 N </a:t>
            </a:r>
            <a:r>
              <a:rPr lang="en-US" sz="2800" dirty="0" err="1" smtClean="0"/>
              <a:t>Na₂CO</a:t>
            </a:r>
            <a:r>
              <a:rPr lang="en-US" sz="2800" dirty="0" smtClean="0"/>
              <a:t>₃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Equivalent Weight = 53 g/</a:t>
            </a:r>
            <a:r>
              <a:rPr lang="en-US" sz="2800" dirty="0" err="1" smtClean="0"/>
              <a:t>equiv</a:t>
            </a:r>
            <a:endParaRPr lang="en-US" sz="2800" dirty="0" smtClean="0"/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For 0.1 N in 500 mL: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Mass = N × </a:t>
            </a:r>
            <a:r>
              <a:rPr lang="en-US" sz="2800" dirty="0" err="1" smtClean="0"/>
              <a:t>Eq.Wt</a:t>
            </a:r>
            <a:r>
              <a:rPr lang="en-US" sz="2800" dirty="0" smtClean="0"/>
              <a:t> × Volume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Mass = 0.1 × 53 × 0.5 = 2.65 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039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838201"/>
            <a:ext cx="6019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Standardization Procedure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1. Fill burette with prepared </a:t>
            </a:r>
            <a:r>
              <a:rPr lang="en-US" sz="2800" dirty="0" err="1" smtClean="0"/>
              <a:t>HCl</a:t>
            </a:r>
            <a:endParaRPr lang="en-US" sz="2800" dirty="0" smtClean="0"/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2. Pipette 10 mL of 0.1 N </a:t>
            </a:r>
            <a:r>
              <a:rPr lang="en-US" sz="2800" dirty="0" err="1" smtClean="0"/>
              <a:t>Na₂CO</a:t>
            </a:r>
            <a:r>
              <a:rPr lang="en-US" sz="2800" dirty="0" smtClean="0"/>
              <a:t>₃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3. Add 2 drops methyl orange</a:t>
            </a:r>
          </a:p>
          <a:p>
            <a:r>
              <a:rPr lang="en-US" sz="2800" dirty="0" smtClean="0"/>
              <a:t>•</a:t>
            </a:r>
          </a:p>
          <a:p>
            <a:r>
              <a:rPr lang="en-US" sz="2800" dirty="0" smtClean="0"/>
              <a:t>4. Titrate until orange → faint pink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4333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1363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Final Calculation</a:t>
            </a:r>
          </a:p>
          <a:p>
            <a:r>
              <a:rPr lang="en-US" dirty="0" smtClean="0"/>
              <a:t>•</a:t>
            </a:r>
          </a:p>
          <a:p>
            <a:r>
              <a:rPr lang="en-US" dirty="0" smtClean="0"/>
              <a:t>N₁ × V₁ = N₂ × V₂</a:t>
            </a:r>
          </a:p>
          <a:p>
            <a:r>
              <a:rPr lang="en-US" dirty="0" smtClean="0"/>
              <a:t>•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smtClean="0"/>
              <a:t>•</a:t>
            </a:r>
          </a:p>
          <a:p>
            <a:r>
              <a:rPr lang="en-US" dirty="0" smtClean="0"/>
              <a:t>If V₁ = 9.8 mL:</a:t>
            </a:r>
          </a:p>
          <a:p>
            <a:r>
              <a:rPr lang="en-US" dirty="0" smtClean="0"/>
              <a:t>•</a:t>
            </a:r>
          </a:p>
          <a:p>
            <a:r>
              <a:rPr lang="en-US" dirty="0" smtClean="0"/>
              <a:t>N₁ = (0.1 × 10) / 9.8 = 0.102 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93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244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Preparation &amp; Standardization of 0.1 N HCl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&amp; Standardization of 0.1 N HCl Solution</dc:title>
  <dc:creator>DR.Ahmed Saker 2o1O</dc:creator>
  <cp:lastModifiedBy>DR.Ahmed Saker 2o1O</cp:lastModifiedBy>
  <cp:revision>1</cp:revision>
  <dcterms:created xsi:type="dcterms:W3CDTF">2025-10-20T04:56:29Z</dcterms:created>
  <dcterms:modified xsi:type="dcterms:W3CDTF">2025-10-20T05:03:07Z</dcterms:modified>
</cp:coreProperties>
</file>