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8"/>
  </p:notesMasterIdLst>
  <p:sldIdLst>
    <p:sldId id="380" r:id="rId2"/>
    <p:sldId id="399" r:id="rId3"/>
    <p:sldId id="256" r:id="rId4"/>
    <p:sldId id="327" r:id="rId5"/>
    <p:sldId id="332" r:id="rId6"/>
    <p:sldId id="259" r:id="rId7"/>
    <p:sldId id="260" r:id="rId8"/>
    <p:sldId id="338" r:id="rId9"/>
    <p:sldId id="261" r:id="rId10"/>
    <p:sldId id="262" r:id="rId11"/>
    <p:sldId id="328" r:id="rId12"/>
    <p:sldId id="381" r:id="rId13"/>
    <p:sldId id="382" r:id="rId14"/>
    <p:sldId id="263" r:id="rId15"/>
    <p:sldId id="333" r:id="rId16"/>
    <p:sldId id="264" r:id="rId17"/>
    <p:sldId id="265" r:id="rId18"/>
    <p:sldId id="266" r:id="rId19"/>
    <p:sldId id="267" r:id="rId20"/>
    <p:sldId id="334" r:id="rId21"/>
    <p:sldId id="268" r:id="rId22"/>
    <p:sldId id="269" r:id="rId23"/>
    <p:sldId id="270" r:id="rId24"/>
    <p:sldId id="271" r:id="rId25"/>
    <p:sldId id="272" r:id="rId26"/>
    <p:sldId id="339" r:id="rId27"/>
    <p:sldId id="340" r:id="rId28"/>
    <p:sldId id="341" r:id="rId29"/>
    <p:sldId id="383" r:id="rId30"/>
    <p:sldId id="384" r:id="rId31"/>
    <p:sldId id="330" r:id="rId32"/>
    <p:sldId id="331" r:id="rId33"/>
    <p:sldId id="335" r:id="rId34"/>
    <p:sldId id="336" r:id="rId35"/>
    <p:sldId id="337" r:id="rId36"/>
    <p:sldId id="274" r:id="rId37"/>
    <p:sldId id="342" r:id="rId38"/>
    <p:sldId id="343" r:id="rId39"/>
    <p:sldId id="344" r:id="rId40"/>
    <p:sldId id="275" r:id="rId41"/>
    <p:sldId id="345" r:id="rId42"/>
    <p:sldId id="346" r:id="rId43"/>
    <p:sldId id="276" r:id="rId44"/>
    <p:sldId id="277" r:id="rId45"/>
    <p:sldId id="365" r:id="rId46"/>
    <p:sldId id="373" r:id="rId47"/>
    <p:sldId id="374" r:id="rId48"/>
    <p:sldId id="366" r:id="rId49"/>
    <p:sldId id="367" r:id="rId50"/>
    <p:sldId id="375" r:id="rId51"/>
    <p:sldId id="376" r:id="rId52"/>
    <p:sldId id="368" r:id="rId53"/>
    <p:sldId id="377" r:id="rId54"/>
    <p:sldId id="378" r:id="rId55"/>
    <p:sldId id="369" r:id="rId56"/>
    <p:sldId id="379" r:id="rId57"/>
    <p:sldId id="370" r:id="rId58"/>
    <p:sldId id="371" r:id="rId59"/>
    <p:sldId id="372" r:id="rId60"/>
    <p:sldId id="278" r:id="rId61"/>
    <p:sldId id="279" r:id="rId62"/>
    <p:sldId id="280" r:id="rId63"/>
    <p:sldId id="281" r:id="rId64"/>
    <p:sldId id="282" r:id="rId65"/>
    <p:sldId id="283" r:id="rId66"/>
    <p:sldId id="284" r:id="rId67"/>
    <p:sldId id="348" r:id="rId68"/>
    <p:sldId id="285" r:id="rId69"/>
    <p:sldId id="385" r:id="rId70"/>
    <p:sldId id="349" r:id="rId71"/>
    <p:sldId id="286" r:id="rId72"/>
    <p:sldId id="287" r:id="rId73"/>
    <p:sldId id="288" r:id="rId74"/>
    <p:sldId id="289" r:id="rId75"/>
    <p:sldId id="290" r:id="rId76"/>
    <p:sldId id="386" r:id="rId77"/>
    <p:sldId id="350" r:id="rId78"/>
    <p:sldId id="351" r:id="rId79"/>
    <p:sldId id="291" r:id="rId80"/>
    <p:sldId id="292" r:id="rId81"/>
    <p:sldId id="293" r:id="rId82"/>
    <p:sldId id="294" r:id="rId83"/>
    <p:sldId id="295" r:id="rId84"/>
    <p:sldId id="296" r:id="rId85"/>
    <p:sldId id="297" r:id="rId86"/>
    <p:sldId id="352" r:id="rId87"/>
    <p:sldId id="298" r:id="rId88"/>
    <p:sldId id="299" r:id="rId89"/>
    <p:sldId id="354" r:id="rId90"/>
    <p:sldId id="300" r:id="rId91"/>
    <p:sldId id="301" r:id="rId92"/>
    <p:sldId id="302" r:id="rId93"/>
    <p:sldId id="355" r:id="rId94"/>
    <p:sldId id="388" r:id="rId95"/>
    <p:sldId id="303" r:id="rId96"/>
    <p:sldId id="387" r:id="rId97"/>
    <p:sldId id="356" r:id="rId98"/>
    <p:sldId id="357" r:id="rId99"/>
    <p:sldId id="304" r:id="rId100"/>
    <p:sldId id="305" r:id="rId101"/>
    <p:sldId id="358" r:id="rId102"/>
    <p:sldId id="359" r:id="rId103"/>
    <p:sldId id="306" r:id="rId104"/>
    <p:sldId id="307" r:id="rId105"/>
    <p:sldId id="308" r:id="rId106"/>
    <p:sldId id="309" r:id="rId107"/>
    <p:sldId id="310" r:id="rId108"/>
    <p:sldId id="311" r:id="rId109"/>
    <p:sldId id="389" r:id="rId110"/>
    <p:sldId id="312" r:id="rId111"/>
    <p:sldId id="390" r:id="rId112"/>
    <p:sldId id="313" r:id="rId113"/>
    <p:sldId id="360" r:id="rId114"/>
    <p:sldId id="314" r:id="rId115"/>
    <p:sldId id="315" r:id="rId116"/>
    <p:sldId id="316" r:id="rId117"/>
    <p:sldId id="361" r:id="rId118"/>
    <p:sldId id="317" r:id="rId119"/>
    <p:sldId id="318" r:id="rId120"/>
    <p:sldId id="319" r:id="rId121"/>
    <p:sldId id="320" r:id="rId122"/>
    <p:sldId id="398" r:id="rId123"/>
    <p:sldId id="362" r:id="rId124"/>
    <p:sldId id="363" r:id="rId125"/>
    <p:sldId id="321" r:id="rId126"/>
    <p:sldId id="322" r:id="rId127"/>
    <p:sldId id="395" r:id="rId128"/>
    <p:sldId id="396" r:id="rId129"/>
    <p:sldId id="397" r:id="rId130"/>
    <p:sldId id="323" r:id="rId131"/>
    <p:sldId id="391" r:id="rId132"/>
    <p:sldId id="364" r:id="rId133"/>
    <p:sldId id="324" r:id="rId134"/>
    <p:sldId id="325" r:id="rId135"/>
    <p:sldId id="393" r:id="rId136"/>
    <p:sldId id="326" r:id="rId1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D8DA1B8-8007-4259-89F9-7266BCD2DDDB}" type="datetimeFigureOut">
              <a:rPr lang="ar-IQ" smtClean="0"/>
              <a:t>20/12/1437</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E4030B1-BABA-4028-AE24-6A6238EC378A}" type="slidenum">
              <a:rPr lang="ar-IQ" smtClean="0"/>
              <a:t>‹#›</a:t>
            </a:fld>
            <a:endParaRPr lang="ar-IQ"/>
          </a:p>
        </p:txBody>
      </p:sp>
    </p:spTree>
    <p:extLst>
      <p:ext uri="{BB962C8B-B14F-4D97-AF65-F5344CB8AC3E}">
        <p14:creationId xmlns:p14="http://schemas.microsoft.com/office/powerpoint/2010/main" val="9944194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AAACC5E-D112-4F4C-85E9-54C650129BC9}" type="datetimeFigureOut">
              <a:rPr lang="ar-IQ" smtClean="0"/>
              <a:t>20/12/1437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2857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AAACC5E-D112-4F4C-85E9-54C650129BC9}" type="datetimeFigureOut">
              <a:rPr lang="ar-IQ" smtClean="0"/>
              <a:t>20/12/1437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222042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AAACC5E-D112-4F4C-85E9-54C650129BC9}" type="datetimeFigureOut">
              <a:rPr lang="ar-IQ" smtClean="0"/>
              <a:t>20/12/1437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97387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AAACC5E-D112-4F4C-85E9-54C650129BC9}" type="datetimeFigureOut">
              <a:rPr lang="ar-IQ" smtClean="0"/>
              <a:t>20/12/1437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128863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ACC5E-D112-4F4C-85E9-54C650129BC9}" type="datetimeFigureOut">
              <a:rPr lang="ar-IQ" smtClean="0"/>
              <a:t>20/12/1437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294770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AAACC5E-D112-4F4C-85E9-54C650129BC9}" type="datetimeFigureOut">
              <a:rPr lang="ar-IQ" smtClean="0"/>
              <a:t>20/12/1437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131264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AAACC5E-D112-4F4C-85E9-54C650129BC9}" type="datetimeFigureOut">
              <a:rPr lang="ar-IQ" smtClean="0"/>
              <a:t>20/12/1437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399582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AAACC5E-D112-4F4C-85E9-54C650129BC9}" type="datetimeFigureOut">
              <a:rPr lang="ar-IQ" smtClean="0"/>
              <a:t>20/12/1437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49249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ACC5E-D112-4F4C-85E9-54C650129BC9}" type="datetimeFigureOut">
              <a:rPr lang="ar-IQ" smtClean="0"/>
              <a:t>20/12/1437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102890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ACC5E-D112-4F4C-85E9-54C650129BC9}" type="datetimeFigureOut">
              <a:rPr lang="ar-IQ" smtClean="0"/>
              <a:t>20/12/1437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394684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ACC5E-D112-4F4C-85E9-54C650129BC9}" type="datetimeFigureOut">
              <a:rPr lang="ar-IQ" smtClean="0"/>
              <a:t>20/12/1437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E423C6F-8BE5-44EA-8D72-F69686CC99E7}" type="slidenum">
              <a:rPr lang="ar-IQ" smtClean="0"/>
              <a:t>‹#›</a:t>
            </a:fld>
            <a:endParaRPr lang="ar-IQ"/>
          </a:p>
        </p:txBody>
      </p:sp>
    </p:spTree>
    <p:extLst>
      <p:ext uri="{BB962C8B-B14F-4D97-AF65-F5344CB8AC3E}">
        <p14:creationId xmlns:p14="http://schemas.microsoft.com/office/powerpoint/2010/main" val="200597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AAACC5E-D112-4F4C-85E9-54C650129BC9}" type="datetimeFigureOut">
              <a:rPr lang="ar-IQ" smtClean="0"/>
              <a:t>20/12/1437</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E423C6F-8BE5-44EA-8D72-F69686CC99E7}" type="slidenum">
              <a:rPr lang="ar-IQ" smtClean="0"/>
              <a:t>‹#›</a:t>
            </a:fld>
            <a:endParaRPr lang="ar-IQ"/>
          </a:p>
        </p:txBody>
      </p:sp>
    </p:spTree>
    <p:extLst>
      <p:ext uri="{BB962C8B-B14F-4D97-AF65-F5344CB8AC3E}">
        <p14:creationId xmlns:p14="http://schemas.microsoft.com/office/powerpoint/2010/main" val="2301561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400" b="1" dirty="0" smtClean="0">
                <a:solidFill>
                  <a:srgbClr val="FF0000"/>
                </a:solidFill>
              </a:rPr>
              <a:t>Prof</a:t>
            </a:r>
            <a:r>
              <a:rPr lang="en-US" sz="4400" b="1" dirty="0" smtClean="0"/>
              <a:t>. </a:t>
            </a:r>
          </a:p>
          <a:p>
            <a:pPr rtl="0"/>
            <a:r>
              <a:rPr lang="en-US" sz="5400" b="1" dirty="0" smtClean="0">
                <a:solidFill>
                  <a:srgbClr val="FF0000"/>
                </a:solidFill>
              </a:rPr>
              <a:t>Tariq Al-</a:t>
            </a:r>
            <a:r>
              <a:rPr lang="en-US" sz="5400" b="1" dirty="0" err="1" smtClean="0">
                <a:solidFill>
                  <a:srgbClr val="FF0000"/>
                </a:solidFill>
              </a:rPr>
              <a:t>Aubaidi</a:t>
            </a:r>
            <a:endParaRPr lang="ar-IQ" sz="5400" b="1" dirty="0">
              <a:solidFill>
                <a:srgbClr val="FF0000"/>
              </a:solidFill>
            </a:endParaRPr>
          </a:p>
        </p:txBody>
      </p:sp>
      <p:sp>
        <p:nvSpPr>
          <p:cNvPr id="4" name="Title 3"/>
          <p:cNvSpPr>
            <a:spLocks noGrp="1"/>
          </p:cNvSpPr>
          <p:nvPr>
            <p:ph type="ctrTitle"/>
          </p:nvPr>
        </p:nvSpPr>
        <p:spPr/>
        <p:txBody>
          <a:bodyPr>
            <a:normAutofit/>
          </a:bodyPr>
          <a:lstStyle/>
          <a:p>
            <a:r>
              <a:rPr lang="en-US" sz="7200" b="1" dirty="0" smtClean="0"/>
              <a:t>Diseases of breast</a:t>
            </a:r>
            <a:endParaRPr lang="ar-IQ" sz="7200" b="1" dirty="0"/>
          </a:p>
        </p:txBody>
      </p:sp>
    </p:spTree>
    <p:extLst>
      <p:ext uri="{BB962C8B-B14F-4D97-AF65-F5344CB8AC3E}">
        <p14:creationId xmlns:p14="http://schemas.microsoft.com/office/powerpoint/2010/main" val="201174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552728"/>
          </a:xfrm>
        </p:spPr>
        <p:txBody>
          <a:bodyPr>
            <a:normAutofit fontScale="92500"/>
          </a:bodyPr>
          <a:lstStyle/>
          <a:p>
            <a:pPr algn="just" rtl="0">
              <a:lnSpc>
                <a:spcPct val="115000"/>
              </a:lnSpc>
              <a:spcAft>
                <a:spcPts val="1000"/>
              </a:spcAft>
            </a:pPr>
            <a:r>
              <a:rPr lang="en-US" b="1" dirty="0">
                <a:ea typeface="Calibri"/>
                <a:cs typeface="Arial"/>
              </a:rPr>
              <a:t>(7) previous radiation; this was considered to be historical interest, with the majority of women exposed to the atomic bombs at Hiroshima and Nagasaki having dead, again using of utilized uranium in </a:t>
            </a:r>
            <a:r>
              <a:rPr lang="en-US" b="1" dirty="0" smtClean="0">
                <a:ea typeface="Calibri"/>
                <a:cs typeface="Arial"/>
              </a:rPr>
              <a:t>Iraqi </a:t>
            </a:r>
            <a:r>
              <a:rPr lang="en-US" b="1" dirty="0">
                <a:ea typeface="Calibri"/>
                <a:cs typeface="Arial"/>
              </a:rPr>
              <a:t>war play a role in this disease.  It is, however a real problem in women who have been treated with mantle radiotherapy as a part of the management of Hodgkin lymphoma disease, in which significant dose of radiation is received.   The risk appears about decade after treatment and is higher if radiotherapy occurred during breast development.   </a:t>
            </a:r>
            <a:endParaRPr lang="en-US" sz="2400" dirty="0">
              <a:ea typeface="Calibri"/>
              <a:cs typeface="Arial"/>
            </a:endParaRPr>
          </a:p>
          <a:p>
            <a:endParaRPr lang="ar-IQ" dirty="0"/>
          </a:p>
        </p:txBody>
      </p:sp>
    </p:spTree>
    <p:extLst>
      <p:ext uri="{BB962C8B-B14F-4D97-AF65-F5344CB8AC3E}">
        <p14:creationId xmlns:p14="http://schemas.microsoft.com/office/powerpoint/2010/main" val="23999163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lnSpcReduction="10000"/>
          </a:bodyPr>
          <a:lstStyle/>
          <a:p>
            <a:pPr algn="just" rtl="0">
              <a:lnSpc>
                <a:spcPct val="115000"/>
              </a:lnSpc>
              <a:spcAft>
                <a:spcPts val="1000"/>
              </a:spcAft>
            </a:pPr>
            <a:r>
              <a:rPr lang="en-US" sz="3600" b="1" u="sng" dirty="0" err="1">
                <a:ea typeface="Calibri"/>
                <a:cs typeface="Calibri"/>
              </a:rPr>
              <a:t>Galactocele</a:t>
            </a:r>
            <a:r>
              <a:rPr lang="en-US" b="1" dirty="0">
                <a:ea typeface="Calibri"/>
                <a:cs typeface="Calibri"/>
              </a:rPr>
              <a:t>: is rare, usually present as a solitary, </a:t>
            </a:r>
            <a:r>
              <a:rPr lang="en-US" b="1" dirty="0" err="1">
                <a:ea typeface="Calibri"/>
                <a:cs typeface="Calibri"/>
              </a:rPr>
              <a:t>subareolar</a:t>
            </a:r>
            <a:r>
              <a:rPr lang="en-US" b="1" dirty="0">
                <a:ea typeface="Calibri"/>
                <a:cs typeface="Calibri"/>
              </a:rPr>
              <a:t> cyst and always dates from lactation , it contain milk and in longstanding cases its wall tend to calcify .</a:t>
            </a:r>
            <a:endParaRPr lang="en-US" sz="2400" dirty="0">
              <a:ea typeface="Calibri"/>
              <a:cs typeface="Arial"/>
            </a:endParaRPr>
          </a:p>
          <a:p>
            <a:pPr algn="just" rtl="0">
              <a:lnSpc>
                <a:spcPct val="115000"/>
              </a:lnSpc>
              <a:spcAft>
                <a:spcPts val="1000"/>
              </a:spcAft>
            </a:pPr>
            <a:r>
              <a:rPr lang="en-US" b="1" u="sng" dirty="0">
                <a:ea typeface="Calibri"/>
                <a:cs typeface="Calibri"/>
              </a:rPr>
              <a:t>Aberration of normal development and involution (ANDI) </a:t>
            </a:r>
            <a:endParaRPr lang="en-US" sz="2400" dirty="0">
              <a:ea typeface="Calibri"/>
              <a:cs typeface="Arial"/>
            </a:endParaRPr>
          </a:p>
          <a:p>
            <a:pPr algn="just" rtl="0">
              <a:lnSpc>
                <a:spcPct val="115000"/>
              </a:lnSpc>
              <a:spcAft>
                <a:spcPts val="1000"/>
              </a:spcAft>
            </a:pPr>
            <a:r>
              <a:rPr lang="en-US" b="1" dirty="0">
                <a:ea typeface="Calibri"/>
                <a:cs typeface="Calibri"/>
              </a:rPr>
              <a:t>Nomenclature: - the names are confusing. The name (ANDI) has been applied to this condition including fibrocystic disease, </a:t>
            </a:r>
            <a:r>
              <a:rPr lang="en-US" b="1" dirty="0" err="1">
                <a:ea typeface="Calibri"/>
                <a:cs typeface="Calibri"/>
              </a:rPr>
              <a:t>fibroadenosis</a:t>
            </a:r>
            <a:r>
              <a:rPr lang="en-US" b="1" dirty="0">
                <a:ea typeface="Calibri"/>
                <a:cs typeface="Calibri"/>
              </a:rPr>
              <a:t>, chronic mastitis and </a:t>
            </a:r>
            <a:r>
              <a:rPr lang="en-US" b="1" dirty="0" err="1">
                <a:ea typeface="Calibri"/>
                <a:cs typeface="Calibri"/>
              </a:rPr>
              <a:t>mastopathy</a:t>
            </a:r>
            <a:r>
              <a:rPr lang="en-US" b="1" dirty="0">
                <a:ea typeface="Calibri"/>
                <a:cs typeface="Calibri"/>
              </a:rPr>
              <a:t>. </a:t>
            </a:r>
            <a:endParaRPr lang="en-US" sz="2400" dirty="0">
              <a:ea typeface="Calibri"/>
              <a:cs typeface="Arial"/>
            </a:endParaRPr>
          </a:p>
          <a:p>
            <a:endParaRPr lang="ar-IQ" dirty="0"/>
          </a:p>
        </p:txBody>
      </p:sp>
    </p:spTree>
    <p:extLst>
      <p:ext uri="{BB962C8B-B14F-4D97-AF65-F5344CB8AC3E}">
        <p14:creationId xmlns:p14="http://schemas.microsoft.com/office/powerpoint/2010/main" val="41086663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800225"/>
            <a:ext cx="428625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2179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556792"/>
            <a:ext cx="417646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0217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20000"/>
          </a:bodyPr>
          <a:lstStyle/>
          <a:p>
            <a:pPr algn="just" rtl="0">
              <a:lnSpc>
                <a:spcPct val="115000"/>
              </a:lnSpc>
              <a:spcAft>
                <a:spcPts val="1000"/>
              </a:spcAft>
            </a:pPr>
            <a:r>
              <a:rPr lang="en-US" b="1" dirty="0">
                <a:ea typeface="Calibri"/>
                <a:cs typeface="Calibri"/>
              </a:rPr>
              <a:t>Etiology: - the breast is a dynamic structure that undergoes changes throughout a women's reproductive life and superimposed up on this , cyclical changes throughout the menstrual cycle,  the pathogenesis of ANDI involve the disturbance in the breast physiology extending from perturbation of normality to well defined disease process. There is little correlation between the histological appearance of the breast and symptoms. Pathology of the breast consists essentially of four features that may vary in extent and degree in any one breast.</a:t>
            </a:r>
            <a:endParaRPr lang="en-US" sz="2400" dirty="0">
              <a:ea typeface="Calibri"/>
              <a:cs typeface="Arial"/>
            </a:endParaRPr>
          </a:p>
          <a:p>
            <a:endParaRPr lang="ar-IQ" dirty="0"/>
          </a:p>
        </p:txBody>
      </p:sp>
    </p:spTree>
    <p:extLst>
      <p:ext uri="{BB962C8B-B14F-4D97-AF65-F5344CB8AC3E}">
        <p14:creationId xmlns:p14="http://schemas.microsoft.com/office/powerpoint/2010/main" val="35844579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a:bodyPr>
          <a:lstStyle/>
          <a:p>
            <a:pPr algn="just" rtl="0">
              <a:lnSpc>
                <a:spcPct val="115000"/>
              </a:lnSpc>
              <a:spcAft>
                <a:spcPts val="1000"/>
              </a:spcAft>
            </a:pPr>
            <a:r>
              <a:rPr lang="en-US" b="1" dirty="0">
                <a:ea typeface="Calibri"/>
                <a:cs typeface="Calibri"/>
              </a:rPr>
              <a:t>(1)Cyst formation (variable in size), (2) fibrosis: - fat and elastic tissue disappear and replaced with dense white fibrous </a:t>
            </a:r>
            <a:r>
              <a:rPr lang="en-US" b="1" dirty="0" err="1">
                <a:ea typeface="Calibri"/>
                <a:cs typeface="Calibri"/>
              </a:rPr>
              <a:t>trabeculae</a:t>
            </a:r>
            <a:r>
              <a:rPr lang="en-US" b="1" dirty="0">
                <a:ea typeface="Calibri"/>
                <a:cs typeface="Calibri"/>
              </a:rPr>
              <a:t>, the interstitial tissue is infiltrated with chronic inflammatory cell. (3) Hyperplasia of epithelium in the lining of the ducts and </a:t>
            </a:r>
            <a:r>
              <a:rPr lang="en-US" b="1" dirty="0" err="1">
                <a:ea typeface="Calibri"/>
                <a:cs typeface="Calibri"/>
              </a:rPr>
              <a:t>acini</a:t>
            </a:r>
            <a:r>
              <a:rPr lang="en-US" b="1" dirty="0">
                <a:ea typeface="Calibri"/>
                <a:cs typeface="Calibri"/>
              </a:rPr>
              <a:t> may occur with or without </a:t>
            </a:r>
            <a:r>
              <a:rPr lang="en-US" b="1" dirty="0" err="1">
                <a:ea typeface="Calibri"/>
                <a:cs typeface="Calibri"/>
              </a:rPr>
              <a:t>atypia</a:t>
            </a:r>
            <a:r>
              <a:rPr lang="en-US" b="1" dirty="0">
                <a:ea typeface="Calibri"/>
                <a:cs typeface="Calibri"/>
              </a:rPr>
              <a:t>. (4) </a:t>
            </a:r>
            <a:r>
              <a:rPr lang="en-US" b="1" dirty="0" err="1">
                <a:ea typeface="Calibri"/>
                <a:cs typeface="Calibri"/>
              </a:rPr>
              <a:t>Papillomatosis</a:t>
            </a:r>
            <a:r>
              <a:rPr lang="en-US" b="1" dirty="0">
                <a:ea typeface="Calibri"/>
                <a:cs typeface="Calibri"/>
              </a:rPr>
              <a:t>: - the epithelium hyperplasia may be so extensive that it results in </a:t>
            </a:r>
            <a:r>
              <a:rPr lang="en-US" b="1" dirty="0" err="1">
                <a:ea typeface="Calibri"/>
                <a:cs typeface="Calibri"/>
              </a:rPr>
              <a:t>papillomatous</a:t>
            </a:r>
            <a:r>
              <a:rPr lang="en-US" b="1" dirty="0">
                <a:ea typeface="Calibri"/>
                <a:cs typeface="Calibri"/>
              </a:rPr>
              <a:t> overgrowth within the ducts.</a:t>
            </a:r>
            <a:endParaRPr lang="en-US" sz="2400" dirty="0">
              <a:ea typeface="Calibri"/>
              <a:cs typeface="Arial"/>
            </a:endParaRPr>
          </a:p>
          <a:p>
            <a:endParaRPr lang="ar-IQ" dirty="0"/>
          </a:p>
        </p:txBody>
      </p:sp>
    </p:spTree>
    <p:extLst>
      <p:ext uri="{BB962C8B-B14F-4D97-AF65-F5344CB8AC3E}">
        <p14:creationId xmlns:p14="http://schemas.microsoft.com/office/powerpoint/2010/main" val="3318848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algn="just" rtl="0"/>
            <a:r>
              <a:rPr lang="en-US" b="1" u="sng" dirty="0">
                <a:ea typeface="Calibri"/>
                <a:cs typeface="Calibri"/>
              </a:rPr>
              <a:t>Clinical features</a:t>
            </a:r>
            <a:r>
              <a:rPr lang="en-US" b="1" dirty="0">
                <a:ea typeface="Calibri"/>
                <a:cs typeface="Calibri"/>
              </a:rPr>
              <a:t>:-the symptoms of ANDI are may as the term is used to encompass a wide range of benign conditions, but often include an area of lumpiness (seldom of discrete) and/or breast </a:t>
            </a:r>
            <a:r>
              <a:rPr lang="en-US" b="1" dirty="0" smtClean="0">
                <a:ea typeface="Calibri"/>
                <a:cs typeface="Calibri"/>
              </a:rPr>
              <a:t>pain (</a:t>
            </a:r>
            <a:r>
              <a:rPr lang="en-US" b="1" dirty="0" err="1" smtClean="0">
                <a:ea typeface="Calibri"/>
                <a:cs typeface="Calibri"/>
              </a:rPr>
              <a:t>mastalgia</a:t>
            </a:r>
            <a:r>
              <a:rPr lang="en-US" b="1" dirty="0" smtClean="0">
                <a:ea typeface="Calibri"/>
                <a:cs typeface="Calibri"/>
              </a:rPr>
              <a:t>)A </a:t>
            </a:r>
            <a:r>
              <a:rPr lang="en-US" b="1" dirty="0">
                <a:ea typeface="Calibri"/>
                <a:cs typeface="Calibri"/>
              </a:rPr>
              <a:t>benign discrete lump in the breast is commonly a cyst or </a:t>
            </a:r>
            <a:r>
              <a:rPr lang="en-US" b="1" dirty="0" err="1">
                <a:ea typeface="Calibri"/>
                <a:cs typeface="Calibri"/>
              </a:rPr>
              <a:t>fibroadenoma</a:t>
            </a:r>
            <a:r>
              <a:rPr lang="en-US" b="1" dirty="0">
                <a:ea typeface="Calibri"/>
                <a:cs typeface="Calibri"/>
              </a:rPr>
              <a:t> . The true </a:t>
            </a:r>
            <a:r>
              <a:rPr lang="en-US" b="1" dirty="0" err="1">
                <a:ea typeface="Calibri"/>
                <a:cs typeface="Calibri"/>
              </a:rPr>
              <a:t>lipoma</a:t>
            </a:r>
            <a:r>
              <a:rPr lang="en-US" b="1" dirty="0">
                <a:ea typeface="Calibri"/>
                <a:cs typeface="Calibri"/>
              </a:rPr>
              <a:t> occurs rarely. Lumpiness may be bilateral commonly in the upper outer quadrant or less commonly confined to one quadrant of the breast. </a:t>
            </a:r>
            <a:endParaRPr lang="ar-IQ" dirty="0"/>
          </a:p>
        </p:txBody>
      </p:sp>
    </p:spTree>
    <p:extLst>
      <p:ext uri="{BB962C8B-B14F-4D97-AF65-F5344CB8AC3E}">
        <p14:creationId xmlns:p14="http://schemas.microsoft.com/office/powerpoint/2010/main" val="4882763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just" rtl="0"/>
            <a:r>
              <a:rPr lang="en-US" b="1" dirty="0">
                <a:ea typeface="Calibri"/>
                <a:cs typeface="Calibri"/>
              </a:rPr>
              <a:t>The changes may be cyclical with an increase in both lumpiness and often tenderness before menstrual period. Non cyclical mastalgia is more common in </a:t>
            </a:r>
            <a:r>
              <a:rPr lang="en-US" b="1" dirty="0" err="1">
                <a:ea typeface="Calibri"/>
                <a:cs typeface="Calibri"/>
              </a:rPr>
              <a:t>peri</a:t>
            </a:r>
            <a:r>
              <a:rPr lang="en-US" b="1" dirty="0">
                <a:ea typeface="Calibri"/>
                <a:cs typeface="Calibri"/>
              </a:rPr>
              <a:t> menopausal than post menopausal women. it should be distinguish from referred pain due to musculoskeletal disorder . Breast pain in post menopausal women not taking hormone replacement therapy is usually derived from the chest wall. About 5% of breast cancers exhibit pain at presentation. </a:t>
            </a:r>
            <a:endParaRPr lang="ar-IQ" dirty="0"/>
          </a:p>
        </p:txBody>
      </p:sp>
    </p:spTree>
    <p:extLst>
      <p:ext uri="{BB962C8B-B14F-4D97-AF65-F5344CB8AC3E}">
        <p14:creationId xmlns:p14="http://schemas.microsoft.com/office/powerpoint/2010/main" val="7951642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lgn="just" rtl="0"/>
            <a:r>
              <a:rPr lang="en-US" b="1" dirty="0">
                <a:ea typeface="Calibri"/>
                <a:cs typeface="Calibri"/>
              </a:rPr>
              <a:t>Treatment of lumpy breast: - if the clinician is confident that she is not dealing with discrete abnormality and clinical confidence is supported by mammography and or ultrasound scanning if appropriate, then initially the women can be offered firm reassurance. It is worth while reviewing the patient at a different point in menstrual cycle for example 6 weeks after initial visit and often the clinical signs will have resolved by that time. </a:t>
            </a:r>
            <a:endParaRPr lang="ar-IQ" dirty="0"/>
          </a:p>
        </p:txBody>
      </p:sp>
    </p:spTree>
    <p:extLst>
      <p:ext uri="{BB962C8B-B14F-4D97-AF65-F5344CB8AC3E}">
        <p14:creationId xmlns:p14="http://schemas.microsoft.com/office/powerpoint/2010/main" val="36782570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algn="just" rtl="0"/>
            <a:r>
              <a:rPr lang="en-US" b="1" dirty="0">
                <a:ea typeface="Calibri"/>
                <a:cs typeface="Calibri"/>
              </a:rPr>
              <a:t>There is tendency for women with lumpy breasts to be rendered </a:t>
            </a:r>
            <a:r>
              <a:rPr lang="en-US" b="1" dirty="0" smtClean="0">
                <a:ea typeface="Calibri"/>
                <a:cs typeface="Calibri"/>
              </a:rPr>
              <a:t>unnecessarily </a:t>
            </a:r>
            <a:r>
              <a:rPr lang="en-US" b="1" dirty="0">
                <a:ea typeface="Calibri"/>
                <a:cs typeface="Calibri"/>
              </a:rPr>
              <a:t>anxious and to be submitted to multiple biopsies because the clinician lacks courage of </a:t>
            </a:r>
            <a:r>
              <a:rPr lang="en-US" b="1" dirty="0" smtClean="0">
                <a:ea typeface="Calibri"/>
                <a:cs typeface="Calibri"/>
              </a:rPr>
              <a:t>conviction</a:t>
            </a:r>
            <a:r>
              <a:rPr lang="en-US" b="1" dirty="0">
                <a:ea typeface="Calibri"/>
                <a:cs typeface="Calibri"/>
              </a:rPr>
              <a:t>. treatment of mastalgia :- Rx recommended of the pain interfere with women's life ,disturb  her sleep and impair sexual activity ,initially firm reassurance that the symptoms are not associated with cancer will help the majority of the women . </a:t>
            </a:r>
            <a:endParaRPr lang="ar-IQ" dirty="0"/>
          </a:p>
        </p:txBody>
      </p:sp>
    </p:spTree>
    <p:extLst>
      <p:ext uri="{BB962C8B-B14F-4D97-AF65-F5344CB8AC3E}">
        <p14:creationId xmlns:p14="http://schemas.microsoft.com/office/powerpoint/2010/main" val="17536109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lvl="0" algn="just" rtl="0"/>
            <a:r>
              <a:rPr lang="en-US" b="1" dirty="0">
                <a:solidFill>
                  <a:prstClr val="black"/>
                </a:solidFill>
                <a:ea typeface="Calibri"/>
                <a:cs typeface="Calibri"/>
              </a:rPr>
              <a:t>acknowledgement  that this is a real symptom , non dismissive attitude and an explain of etiology are all helpful in managing the conditions .in first instance , an appropriately fitting and supportive bra should be worn throughout the day and a soft bra ( such as sports bra ) worn at night . </a:t>
            </a:r>
            <a:endParaRPr lang="ar-IQ" dirty="0">
              <a:solidFill>
                <a:prstClr val="black"/>
              </a:solidFill>
            </a:endParaRPr>
          </a:p>
          <a:p>
            <a:pPr algn="l" rtl="0"/>
            <a:endParaRPr lang="ar-IQ" dirty="0"/>
          </a:p>
        </p:txBody>
      </p:sp>
    </p:spTree>
    <p:extLst>
      <p:ext uri="{BB962C8B-B14F-4D97-AF65-F5344CB8AC3E}">
        <p14:creationId xmlns:p14="http://schemas.microsoft.com/office/powerpoint/2010/main" val="258952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196752"/>
            <a:ext cx="475252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1371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048672"/>
          </a:xfrm>
        </p:spPr>
        <p:txBody>
          <a:bodyPr>
            <a:normAutofit fontScale="92500" lnSpcReduction="10000"/>
          </a:bodyPr>
          <a:lstStyle/>
          <a:p>
            <a:pPr algn="just" rtl="0">
              <a:lnSpc>
                <a:spcPct val="115000"/>
              </a:lnSpc>
              <a:spcAft>
                <a:spcPts val="1000"/>
              </a:spcAft>
            </a:pPr>
            <a:r>
              <a:rPr lang="en-US" b="1" dirty="0" smtClean="0">
                <a:ea typeface="Calibri"/>
                <a:cs typeface="Calibri"/>
              </a:rPr>
              <a:t>Avoiding </a:t>
            </a:r>
            <a:r>
              <a:rPr lang="en-US" b="1" dirty="0">
                <a:ea typeface="Calibri"/>
                <a:cs typeface="Calibri"/>
              </a:rPr>
              <a:t>caffeine drinks is said to be help. A patient symptoms diary helps her to chart the pattern of pain throughout the month and determine whether this is cyclical mastalgia. If these measures are not enough in treatment with evening primrose oil (it is </a:t>
            </a:r>
            <a:r>
              <a:rPr lang="en-US" b="1" dirty="0" err="1">
                <a:ea typeface="Calibri"/>
                <a:cs typeface="Calibri"/>
              </a:rPr>
              <a:t>Gammalinolenic</a:t>
            </a:r>
            <a:r>
              <a:rPr lang="en-US" b="1" dirty="0">
                <a:ea typeface="Calibri"/>
                <a:cs typeface="Calibri"/>
              </a:rPr>
              <a:t> acid metabolized   to anti inflammatory prostaglandin) adequate dose given over 3 months will help more than half of these women, it appears to achieve higher response rates in those over 40 years of age rather than younger age. </a:t>
            </a:r>
            <a:endParaRPr lang="ar-IQ" dirty="0"/>
          </a:p>
        </p:txBody>
      </p:sp>
    </p:spTree>
    <p:extLst>
      <p:ext uri="{BB962C8B-B14F-4D97-AF65-F5344CB8AC3E}">
        <p14:creationId xmlns:p14="http://schemas.microsoft.com/office/powerpoint/2010/main" val="33426194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0"/>
            <a:r>
              <a:rPr lang="en-US" b="1" dirty="0">
                <a:ea typeface="Calibri"/>
                <a:cs typeface="Calibri"/>
              </a:rPr>
              <a:t>For those of intractable pain, </a:t>
            </a:r>
            <a:r>
              <a:rPr lang="en-US" b="1" dirty="0" err="1">
                <a:ea typeface="Calibri"/>
                <a:cs typeface="Calibri"/>
              </a:rPr>
              <a:t>antigonadotrophin</a:t>
            </a:r>
            <a:r>
              <a:rPr lang="en-US" b="1" dirty="0">
                <a:ea typeface="Calibri"/>
                <a:cs typeface="Calibri"/>
              </a:rPr>
              <a:t> drug such as </a:t>
            </a:r>
            <a:r>
              <a:rPr lang="en-US" b="1" dirty="0" err="1">
                <a:ea typeface="Calibri"/>
                <a:cs typeface="Calibri"/>
              </a:rPr>
              <a:t>danazol</a:t>
            </a:r>
            <a:r>
              <a:rPr lang="en-US" b="1" dirty="0">
                <a:ea typeface="Calibri"/>
                <a:cs typeface="Calibri"/>
              </a:rPr>
              <a:t> cap 200mg, or prolactin inhibitor (</a:t>
            </a:r>
            <a:r>
              <a:rPr lang="en-US" b="1" dirty="0" err="1">
                <a:ea typeface="Calibri"/>
                <a:cs typeface="Calibri"/>
              </a:rPr>
              <a:t>parlodel</a:t>
            </a:r>
            <a:r>
              <a:rPr lang="en-US" b="1" dirty="0">
                <a:ea typeface="Calibri"/>
                <a:cs typeface="Calibri"/>
              </a:rPr>
              <a:t> tab </a:t>
            </a:r>
            <a:r>
              <a:rPr lang="en-US" b="1" dirty="0" err="1">
                <a:ea typeface="Calibri"/>
                <a:cs typeface="Calibri"/>
              </a:rPr>
              <a:t>promocriptin</a:t>
            </a:r>
            <a:r>
              <a:rPr lang="en-US" b="1" dirty="0">
                <a:ea typeface="Calibri"/>
                <a:cs typeface="Calibri"/>
              </a:rPr>
              <a:t>) may be tried. Very rarely it is necessary to prescribe anti estrogen for example </a:t>
            </a:r>
            <a:r>
              <a:rPr lang="en-US" b="1" dirty="0" err="1">
                <a:ea typeface="Calibri"/>
                <a:cs typeface="Calibri"/>
              </a:rPr>
              <a:t>tamoxifin</a:t>
            </a:r>
            <a:r>
              <a:rPr lang="en-US" b="1" dirty="0">
                <a:ea typeface="Calibri"/>
                <a:cs typeface="Calibri"/>
              </a:rPr>
              <a:t> or LHRH </a:t>
            </a:r>
            <a:r>
              <a:rPr lang="en-US" b="1" dirty="0" smtClean="0">
                <a:ea typeface="Calibri"/>
                <a:cs typeface="Calibri"/>
              </a:rPr>
              <a:t>agonist (</a:t>
            </a:r>
            <a:r>
              <a:rPr lang="en-US" b="1" dirty="0" err="1" smtClean="0">
                <a:ea typeface="Calibri"/>
                <a:cs typeface="Calibri"/>
              </a:rPr>
              <a:t>zoldex</a:t>
            </a:r>
            <a:r>
              <a:rPr lang="en-US" b="1" dirty="0" smtClean="0">
                <a:ea typeface="Calibri"/>
                <a:cs typeface="Calibri"/>
              </a:rPr>
              <a:t>) </a:t>
            </a:r>
            <a:r>
              <a:rPr lang="en-US" b="1" dirty="0">
                <a:ea typeface="Calibri"/>
                <a:cs typeface="Calibri"/>
              </a:rPr>
              <a:t>to deprive the breast epithelium of estrogenic derives. </a:t>
            </a:r>
            <a:endParaRPr lang="en-US" sz="2400" dirty="0">
              <a:ea typeface="Calibri"/>
              <a:cs typeface="Arial"/>
            </a:endParaRPr>
          </a:p>
          <a:p>
            <a:pPr algn="just" rtl="0"/>
            <a:endParaRPr lang="ar-IQ" dirty="0"/>
          </a:p>
        </p:txBody>
      </p:sp>
    </p:spTree>
    <p:extLst>
      <p:ext uri="{BB962C8B-B14F-4D97-AF65-F5344CB8AC3E}">
        <p14:creationId xmlns:p14="http://schemas.microsoft.com/office/powerpoint/2010/main" val="1683734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lnSpcReduction="10000"/>
          </a:bodyPr>
          <a:lstStyle/>
          <a:p>
            <a:pPr algn="just" rtl="0"/>
            <a:r>
              <a:rPr lang="en-US" sz="3600" b="1" u="sng" dirty="0">
                <a:ea typeface="Calibri"/>
                <a:cs typeface="Calibri"/>
              </a:rPr>
              <a:t>Duct ectasia :-( periductal mastitis):</a:t>
            </a:r>
            <a:r>
              <a:rPr lang="en-US" b="1" dirty="0">
                <a:ea typeface="Calibri"/>
                <a:cs typeface="Calibri"/>
              </a:rPr>
              <a:t> pathology. this is dilatation of the breast ducts which is often associate with periductal inflammation  . the pathogenesis is obscure and almost certainly not uniform in all cases. Although the disease in much more common in smokers. it is dilatation in  one or more of the larger lactiferous ducts which fill with a stagnant brown or greenish secretion  , this may discharge .these fluids then set up an irritant reaction in surrounding tissue leading to periductal mastitis or even  abscess and fistula formation. </a:t>
            </a:r>
            <a:endParaRPr lang="ar-IQ" dirty="0"/>
          </a:p>
        </p:txBody>
      </p:sp>
    </p:spTree>
    <p:extLst>
      <p:ext uri="{BB962C8B-B14F-4D97-AF65-F5344CB8AC3E}">
        <p14:creationId xmlns:p14="http://schemas.microsoft.com/office/powerpoint/2010/main" val="17807097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482453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0131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0"/>
            <a:r>
              <a:rPr lang="en-US" b="1" dirty="0">
                <a:ea typeface="Calibri"/>
                <a:cs typeface="Calibri"/>
              </a:rPr>
              <a:t>In some cases a chronic indurations has forms .beneath the areola, which is mimes as carcinoma .fibrosis eventually develops which cause may slit like nipple retraction. Some believes it is anaerobic bacterial infection and smoking causing </a:t>
            </a:r>
            <a:r>
              <a:rPr lang="en-US" b="1" dirty="0" err="1">
                <a:ea typeface="Calibri"/>
                <a:cs typeface="Calibri"/>
              </a:rPr>
              <a:t>arteriopathy</a:t>
            </a:r>
            <a:r>
              <a:rPr lang="en-US" b="1" dirty="0">
                <a:ea typeface="Calibri"/>
                <a:cs typeface="Calibri"/>
              </a:rPr>
              <a:t>. </a:t>
            </a:r>
            <a:r>
              <a:rPr lang="en-US" b="1" dirty="0">
                <a:ea typeface="Calibri"/>
                <a:cs typeface="Arial"/>
              </a:rPr>
              <a:t>Clinical features: nipple discharge of any color, </a:t>
            </a:r>
            <a:r>
              <a:rPr lang="en-US" b="1" dirty="0" err="1">
                <a:ea typeface="Calibri"/>
                <a:cs typeface="Arial"/>
              </a:rPr>
              <a:t>subareolar</a:t>
            </a:r>
            <a:r>
              <a:rPr lang="en-US" b="1" dirty="0">
                <a:ea typeface="Calibri"/>
                <a:cs typeface="Arial"/>
              </a:rPr>
              <a:t> mass, abscess, mammary duct fistula and nipple retraction are most common symptoms.</a:t>
            </a:r>
            <a:endParaRPr lang="ar-IQ" dirty="0"/>
          </a:p>
        </p:txBody>
      </p:sp>
    </p:spTree>
    <p:extLst>
      <p:ext uri="{BB962C8B-B14F-4D97-AF65-F5344CB8AC3E}">
        <p14:creationId xmlns:p14="http://schemas.microsoft.com/office/powerpoint/2010/main" val="9845949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pPr algn="just" rtl="0">
              <a:lnSpc>
                <a:spcPct val="115000"/>
              </a:lnSpc>
              <a:spcAft>
                <a:spcPts val="1000"/>
              </a:spcAft>
            </a:pPr>
            <a:r>
              <a:rPr lang="en-US" b="1" dirty="0">
                <a:ea typeface="Calibri"/>
                <a:cs typeface="Arial"/>
              </a:rPr>
              <a:t>Treatment: in case of a mass or nipple retraction carcinoma must be excluded by obtaining mammography and negative cytology or histology. Any </a:t>
            </a:r>
            <a:r>
              <a:rPr lang="en-US" b="1" dirty="0" smtClean="0">
                <a:ea typeface="Calibri"/>
                <a:cs typeface="Arial"/>
              </a:rPr>
              <a:t>suspicion </a:t>
            </a:r>
            <a:r>
              <a:rPr lang="en-US" b="1" dirty="0">
                <a:ea typeface="Calibri"/>
                <a:cs typeface="Arial"/>
              </a:rPr>
              <a:t>should be excised. Antibiotics should be tried co-</a:t>
            </a:r>
            <a:r>
              <a:rPr lang="en-US" b="1" dirty="0" err="1">
                <a:ea typeface="Calibri"/>
                <a:cs typeface="Arial"/>
              </a:rPr>
              <a:t>amoxiclav</a:t>
            </a:r>
            <a:r>
              <a:rPr lang="en-US" b="1" dirty="0">
                <a:ea typeface="Calibri"/>
                <a:cs typeface="Arial"/>
              </a:rPr>
              <a:t> or </a:t>
            </a:r>
            <a:r>
              <a:rPr lang="en-US" b="1" dirty="0" err="1">
                <a:ea typeface="Calibri"/>
                <a:cs typeface="Arial"/>
              </a:rPr>
              <a:t>flucloxacillin</a:t>
            </a:r>
            <a:r>
              <a:rPr lang="en-US" b="1" dirty="0">
                <a:ea typeface="Calibri"/>
                <a:cs typeface="Arial"/>
              </a:rPr>
              <a:t> and metronidazole. Surgery is often the only option likely to bring about cure of this condition; this consists of excision of all major ducts (Hadfield's operation). It is particularly important to shave the back of the nipple to ensure that all terminal ducts are removed, failure to do so will lead to recurrence.</a:t>
            </a:r>
            <a:endParaRPr lang="en-US" sz="2400" dirty="0">
              <a:ea typeface="Calibri"/>
              <a:cs typeface="Arial"/>
            </a:endParaRPr>
          </a:p>
          <a:p>
            <a:endParaRPr lang="ar-IQ" dirty="0"/>
          </a:p>
        </p:txBody>
      </p:sp>
    </p:spTree>
    <p:extLst>
      <p:ext uri="{BB962C8B-B14F-4D97-AF65-F5344CB8AC3E}">
        <p14:creationId xmlns:p14="http://schemas.microsoft.com/office/powerpoint/2010/main" val="21399228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20000"/>
          </a:bodyPr>
          <a:lstStyle/>
          <a:p>
            <a:pPr algn="just" rtl="0"/>
            <a:r>
              <a:rPr lang="en-US" sz="3600" b="1" u="sng" dirty="0">
                <a:ea typeface="Calibri"/>
                <a:cs typeface="Arial"/>
              </a:rPr>
              <a:t>Bacterial mastitis:</a:t>
            </a:r>
            <a:r>
              <a:rPr lang="en-US" b="1" dirty="0">
                <a:ea typeface="Calibri"/>
                <a:cs typeface="Arial"/>
              </a:rPr>
              <a:t> it is the most common variety of mastitis and is associated with lactation in majority of the cases. Etiology: lactational mastitis is seen less frequently than previously. Most of the cases caused by staph, infective from the hospital or from infants who 50% of them harbor staph in their </a:t>
            </a:r>
            <a:r>
              <a:rPr lang="en-US" b="1" dirty="0" err="1">
                <a:ea typeface="Calibri"/>
                <a:cs typeface="Arial"/>
              </a:rPr>
              <a:t>nasopharynx</a:t>
            </a:r>
            <a:r>
              <a:rPr lang="en-US" b="1" dirty="0">
                <a:ea typeface="Calibri"/>
                <a:cs typeface="Arial"/>
              </a:rPr>
              <a:t>. Although ascending infection from a sore and cracked nipple may initiate mastitis, in many cases the lactiferous ducts will first become blocked by epithelial debris leading to stasis, this theory is supported by relatively high incidence of mastitis in women with a retracted nipple. </a:t>
            </a:r>
            <a:endParaRPr lang="ar-IQ" dirty="0"/>
          </a:p>
        </p:txBody>
      </p:sp>
    </p:spTree>
    <p:extLst>
      <p:ext uri="{BB962C8B-B14F-4D97-AF65-F5344CB8AC3E}">
        <p14:creationId xmlns:p14="http://schemas.microsoft.com/office/powerpoint/2010/main" val="27258243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2750" y="1340769"/>
            <a:ext cx="4499570" cy="348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8131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lgn="just" rtl="0"/>
            <a:r>
              <a:rPr lang="en-US" b="1" dirty="0">
                <a:ea typeface="Calibri"/>
                <a:cs typeface="Arial"/>
              </a:rPr>
              <a:t>Once within ampulla of the duct, staph. cause clotting of the milk and with clot bacteria multiply. Clinical features: classical signs of acute inflammation (pain, fever, rigor, edema, erythema, tender swelling) and start as general cellulitis end by abscess formation. Treatment: during cellulitis stage patient should be treated by appropriate antibiotics as </a:t>
            </a:r>
            <a:r>
              <a:rPr lang="en-US" b="1" dirty="0" err="1">
                <a:ea typeface="Calibri"/>
                <a:cs typeface="Arial"/>
              </a:rPr>
              <a:t>flucloxacillin</a:t>
            </a:r>
            <a:r>
              <a:rPr lang="en-US" b="1" dirty="0">
                <a:ea typeface="Calibri"/>
                <a:cs typeface="Arial"/>
              </a:rPr>
              <a:t> or </a:t>
            </a:r>
            <a:r>
              <a:rPr lang="en-US" b="1" dirty="0" err="1">
                <a:ea typeface="Calibri"/>
                <a:cs typeface="Arial"/>
              </a:rPr>
              <a:t>amoxiclav</a:t>
            </a:r>
            <a:r>
              <a:rPr lang="en-US" b="1" dirty="0">
                <a:ea typeface="Calibri"/>
                <a:cs typeface="Arial"/>
              </a:rPr>
              <a:t>. </a:t>
            </a:r>
            <a:endParaRPr lang="ar-IQ" dirty="0"/>
          </a:p>
        </p:txBody>
      </p:sp>
    </p:spTree>
    <p:extLst>
      <p:ext uri="{BB962C8B-B14F-4D97-AF65-F5344CB8AC3E}">
        <p14:creationId xmlns:p14="http://schemas.microsoft.com/office/powerpoint/2010/main" val="36960903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0"/>
            <a:r>
              <a:rPr lang="en-US" b="1" dirty="0">
                <a:ea typeface="Calibri"/>
                <a:cs typeface="Arial"/>
              </a:rPr>
              <a:t>Feeding from the affected breast side may continue if the patient can do, local heat and analgesia will help to relieve pain. If an antibiotic is used in presence of undrained pus an antibioma may form. This is large, sterile, brawny edematous swelling that take many weeks to resolve. </a:t>
            </a:r>
            <a:endParaRPr lang="ar-IQ" dirty="0"/>
          </a:p>
        </p:txBody>
      </p:sp>
    </p:spTree>
    <p:extLst>
      <p:ext uri="{BB962C8B-B14F-4D97-AF65-F5344CB8AC3E}">
        <p14:creationId xmlns:p14="http://schemas.microsoft.com/office/powerpoint/2010/main" val="153808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Incidences in  carcinoma breast</a:t>
            </a:r>
            <a:endParaRPr lang="ar-IQ" dirty="0"/>
          </a:p>
        </p:txBody>
      </p:sp>
      <p:sp>
        <p:nvSpPr>
          <p:cNvPr id="3" name="Content Placeholder 2"/>
          <p:cNvSpPr>
            <a:spLocks noGrp="1"/>
          </p:cNvSpPr>
          <p:nvPr>
            <p:ph idx="1"/>
          </p:nvPr>
        </p:nvSpPr>
        <p:spPr/>
        <p:txBody>
          <a:bodyPr>
            <a:normAutofit lnSpcReduction="10000"/>
          </a:bodyPr>
          <a:lstStyle/>
          <a:p>
            <a:pPr lvl="0" algn="l" rtl="0"/>
            <a:r>
              <a:rPr lang="en-US" b="1" dirty="0">
                <a:solidFill>
                  <a:prstClr val="black"/>
                </a:solidFill>
              </a:rPr>
              <a:t>30% of all female cancers.</a:t>
            </a:r>
          </a:p>
          <a:p>
            <a:pPr lvl="0" algn="l" rtl="0"/>
            <a:r>
              <a:rPr lang="en-US" b="1" dirty="0">
                <a:solidFill>
                  <a:prstClr val="black"/>
                </a:solidFill>
              </a:rPr>
              <a:t>20% of cancer related deaths in females.</a:t>
            </a:r>
          </a:p>
          <a:p>
            <a:pPr lvl="0" algn="l" rtl="0"/>
            <a:r>
              <a:rPr lang="en-US" b="1" dirty="0">
                <a:solidFill>
                  <a:prstClr val="black"/>
                </a:solidFill>
              </a:rPr>
              <a:t>2-4% bilateral.</a:t>
            </a:r>
          </a:p>
          <a:p>
            <a:pPr lvl="0" algn="l" rtl="0"/>
            <a:r>
              <a:rPr lang="en-US" b="1" dirty="0">
                <a:solidFill>
                  <a:prstClr val="black"/>
                </a:solidFill>
              </a:rPr>
              <a:t>2-5% hereditary.</a:t>
            </a:r>
          </a:p>
          <a:p>
            <a:pPr lvl="0" algn="l" rtl="0"/>
            <a:r>
              <a:rPr lang="en-US" b="1" dirty="0">
                <a:solidFill>
                  <a:prstClr val="black"/>
                </a:solidFill>
              </a:rPr>
              <a:t>Lump is most common Presentation.(75%)</a:t>
            </a:r>
          </a:p>
          <a:p>
            <a:pPr lvl="0" algn="l" rtl="0"/>
            <a:r>
              <a:rPr lang="en-US" b="1" dirty="0">
                <a:solidFill>
                  <a:prstClr val="black"/>
                </a:solidFill>
              </a:rPr>
              <a:t>10% present with pain.</a:t>
            </a:r>
          </a:p>
          <a:p>
            <a:pPr lvl="0" algn="l" rtl="0"/>
            <a:r>
              <a:rPr lang="en-US" b="1" dirty="0">
                <a:solidFill>
                  <a:prstClr val="black"/>
                </a:solidFill>
              </a:rPr>
              <a:t>35%-45% with mutation of BRCA1 gene</a:t>
            </a:r>
          </a:p>
          <a:p>
            <a:pPr lvl="0" algn="l" rtl="0"/>
            <a:r>
              <a:rPr lang="en-US" b="1" dirty="0">
                <a:solidFill>
                  <a:prstClr val="black"/>
                </a:solidFill>
              </a:rPr>
              <a:t>70% blood spread occurs to bones.</a:t>
            </a:r>
            <a:endParaRPr lang="en-IN" b="1" dirty="0">
              <a:solidFill>
                <a:prstClr val="black"/>
              </a:solidFill>
            </a:endParaRPr>
          </a:p>
          <a:p>
            <a:pPr algn="l" rtl="0"/>
            <a:endParaRPr lang="ar-IQ" dirty="0"/>
          </a:p>
        </p:txBody>
      </p:sp>
    </p:spTree>
    <p:extLst>
      <p:ext uri="{BB962C8B-B14F-4D97-AF65-F5344CB8AC3E}">
        <p14:creationId xmlns:p14="http://schemas.microsoft.com/office/powerpoint/2010/main" val="17668588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a:bodyPr>
          <a:lstStyle/>
          <a:p>
            <a:pPr algn="just" rtl="0"/>
            <a:r>
              <a:rPr lang="en-US" b="1" dirty="0">
                <a:ea typeface="Calibri"/>
                <a:cs typeface="Arial"/>
              </a:rPr>
              <a:t>It is used to recommended that the breast should be incised and drained if the infection did not resolve within 48 hours or if after being emptied of milk there was an area of tense indurations or other evidence of underlying abscess, this advice has been replaced with recommendation that repeated aspiration under antibiotics cover and ultrasound guide be performed. This often allows resolution without need foe incision scar and also allows carrying on breast </a:t>
            </a:r>
            <a:r>
              <a:rPr lang="en-US" b="1" dirty="0" smtClean="0">
                <a:ea typeface="Calibri"/>
                <a:cs typeface="Arial"/>
              </a:rPr>
              <a:t>feeding. pus </a:t>
            </a:r>
            <a:r>
              <a:rPr lang="en-US" b="1" dirty="0">
                <a:ea typeface="Calibri"/>
                <a:cs typeface="Arial"/>
              </a:rPr>
              <a:t>should be sending for culture and sensitivity.</a:t>
            </a:r>
            <a:endParaRPr lang="ar-IQ" dirty="0"/>
          </a:p>
        </p:txBody>
      </p:sp>
    </p:spTree>
    <p:extLst>
      <p:ext uri="{BB962C8B-B14F-4D97-AF65-F5344CB8AC3E}">
        <p14:creationId xmlns:p14="http://schemas.microsoft.com/office/powerpoint/2010/main" val="10008667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85000" lnSpcReduction="10000"/>
          </a:bodyPr>
          <a:lstStyle/>
          <a:p>
            <a:pPr algn="just" rtl="0">
              <a:lnSpc>
                <a:spcPct val="115000"/>
              </a:lnSpc>
              <a:spcAft>
                <a:spcPts val="1000"/>
              </a:spcAft>
            </a:pPr>
            <a:r>
              <a:rPr lang="en-US" sz="3600" b="1" u="sng" dirty="0">
                <a:ea typeface="Calibri"/>
                <a:cs typeface="Arial"/>
              </a:rPr>
              <a:t>Breast abscess</a:t>
            </a:r>
            <a:r>
              <a:rPr lang="en-US" b="1" dirty="0">
                <a:ea typeface="Calibri"/>
                <a:cs typeface="Arial"/>
              </a:rPr>
              <a:t>: if there is lactational abscess and marked skin thinning drainage can be done under local or general anesthesia. Drainage is done by opening all loculi by removing septi between loculi to make one room or loculi, with this procedure we ensure we draining the entire abscess.</a:t>
            </a:r>
            <a:endParaRPr lang="en-US" sz="2400" dirty="0">
              <a:ea typeface="Calibri"/>
              <a:cs typeface="Arial"/>
            </a:endParaRPr>
          </a:p>
          <a:p>
            <a:pPr algn="just" rtl="0">
              <a:lnSpc>
                <a:spcPct val="115000"/>
              </a:lnSpc>
              <a:spcAft>
                <a:spcPts val="1000"/>
              </a:spcAft>
            </a:pPr>
            <a:r>
              <a:rPr lang="en-US" sz="3600" b="1" u="sng" dirty="0">
                <a:ea typeface="Calibri"/>
                <a:cs typeface="Arial"/>
              </a:rPr>
              <a:t>Mondor's disease</a:t>
            </a:r>
            <a:r>
              <a:rPr lang="en-US" b="1" dirty="0">
                <a:ea typeface="Calibri"/>
                <a:cs typeface="Arial"/>
              </a:rPr>
              <a:t>: it is superficial </a:t>
            </a:r>
            <a:r>
              <a:rPr lang="en-US" b="1" dirty="0" smtClean="0">
                <a:ea typeface="Calibri"/>
                <a:cs typeface="Arial"/>
              </a:rPr>
              <a:t>thrombophlebitis </a:t>
            </a:r>
            <a:r>
              <a:rPr lang="en-US" b="1" dirty="0">
                <a:ea typeface="Calibri"/>
                <a:cs typeface="Arial"/>
              </a:rPr>
              <a:t>of superficial veins of the breast and anterior chest wall, it appears as subcutaneous cord. It should be distinguish from cancer permeation.</a:t>
            </a:r>
            <a:endParaRPr lang="en-US" sz="2400" dirty="0">
              <a:ea typeface="Calibri"/>
              <a:cs typeface="Arial"/>
            </a:endParaRPr>
          </a:p>
          <a:p>
            <a:endParaRPr lang="ar-IQ" dirty="0"/>
          </a:p>
        </p:txBody>
      </p:sp>
    </p:spTree>
    <p:extLst>
      <p:ext uri="{BB962C8B-B14F-4D97-AF65-F5344CB8AC3E}">
        <p14:creationId xmlns:p14="http://schemas.microsoft.com/office/powerpoint/2010/main" val="33078119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1"/>
            <a:ext cx="7772400" cy="1371600"/>
          </a:xfrm>
        </p:spPr>
        <p:txBody>
          <a:bodyPr/>
          <a:lstStyle/>
          <a:p>
            <a:r>
              <a:rPr lang="en-US" dirty="0" smtClean="0"/>
              <a:t>Breast Abscess</a:t>
            </a:r>
            <a:endParaRPr lang="en-US" dirty="0"/>
          </a:p>
        </p:txBody>
      </p:sp>
      <p:sp>
        <p:nvSpPr>
          <p:cNvPr id="6" name="Text Placeholder 5"/>
          <p:cNvSpPr>
            <a:spLocks noGrp="1"/>
          </p:cNvSpPr>
          <p:nvPr>
            <p:ph type="body" idx="1"/>
          </p:nvPr>
        </p:nvSpPr>
        <p:spPr/>
        <p:txBody>
          <a:bodyPr/>
          <a:lstStyle/>
          <a:p>
            <a:endParaRPr lang="en-US"/>
          </a:p>
        </p:txBody>
      </p:sp>
      <p:pic>
        <p:nvPicPr>
          <p:cNvPr id="4" name="Content Placeholder 3" descr="Non-lactational breast absces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57150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01566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40768"/>
            <a:ext cx="4824536"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1635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54006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5151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77500" lnSpcReduction="20000"/>
          </a:bodyPr>
          <a:lstStyle/>
          <a:p>
            <a:pPr algn="just" rtl="0">
              <a:lnSpc>
                <a:spcPct val="115000"/>
              </a:lnSpc>
              <a:spcAft>
                <a:spcPts val="1000"/>
              </a:spcAft>
            </a:pPr>
            <a:r>
              <a:rPr lang="en-US" sz="3600" b="1" u="sng" dirty="0">
                <a:ea typeface="Calibri"/>
                <a:cs typeface="Arial"/>
              </a:rPr>
              <a:t>Congenital abnormalities of the breast</a:t>
            </a:r>
            <a:r>
              <a:rPr lang="en-US" b="1" dirty="0">
                <a:ea typeface="Calibri"/>
                <a:cs typeface="Arial"/>
              </a:rPr>
              <a:t>: amazia: congenital absence of the breast on one or both sides, it might be associated with absence of pectorals major or absence of the nipple. Polymazia: accessory breast has been recorded in axilla most often, buttock and thigh.</a:t>
            </a:r>
            <a:endParaRPr lang="en-US" sz="2400" dirty="0">
              <a:ea typeface="Calibri"/>
              <a:cs typeface="Arial"/>
            </a:endParaRPr>
          </a:p>
          <a:p>
            <a:pPr algn="just" rtl="0">
              <a:lnSpc>
                <a:spcPct val="115000"/>
              </a:lnSpc>
              <a:spcAft>
                <a:spcPts val="1000"/>
              </a:spcAft>
            </a:pPr>
            <a:r>
              <a:rPr lang="en-US" sz="3600" b="1" u="sng" dirty="0">
                <a:ea typeface="Calibri"/>
                <a:cs typeface="Arial"/>
              </a:rPr>
              <a:t>Mastitis in infant:</a:t>
            </a:r>
            <a:r>
              <a:rPr lang="en-US" b="1" dirty="0">
                <a:ea typeface="Calibri"/>
                <a:cs typeface="Arial"/>
              </a:rPr>
              <a:t> equal in boys and girls and usually in 3</a:t>
            </a:r>
            <a:r>
              <a:rPr lang="en-US" b="1" baseline="30000" dirty="0">
                <a:ea typeface="Calibri"/>
                <a:cs typeface="Arial"/>
              </a:rPr>
              <a:t>rd</a:t>
            </a:r>
            <a:r>
              <a:rPr lang="en-US" b="1" dirty="0">
                <a:ea typeface="Calibri"/>
                <a:cs typeface="Arial"/>
              </a:rPr>
              <a:t>  or 4</a:t>
            </a:r>
            <a:r>
              <a:rPr lang="en-US" b="1" baseline="30000" dirty="0">
                <a:ea typeface="Calibri"/>
                <a:cs typeface="Arial"/>
              </a:rPr>
              <a:t>th</a:t>
            </a:r>
            <a:r>
              <a:rPr lang="en-US" b="1" dirty="0">
                <a:ea typeface="Calibri"/>
                <a:cs typeface="Arial"/>
              </a:rPr>
              <a:t> day of life, if pressed lightly a drop of colorless fluid can be expressed or milky secretion and usually disappear at 3</a:t>
            </a:r>
            <a:r>
              <a:rPr lang="en-US" b="1" baseline="30000" dirty="0">
                <a:ea typeface="Calibri"/>
                <a:cs typeface="Arial"/>
              </a:rPr>
              <a:t>rd</a:t>
            </a:r>
            <a:r>
              <a:rPr lang="en-US" b="1" dirty="0">
                <a:ea typeface="Calibri"/>
                <a:cs typeface="Arial"/>
              </a:rPr>
              <a:t> week , this called witch's milk. It caused by stimulation of the fetal breast by prolactin in response to drop in maternal estrogen and it essentially physiological, mastitis usually due to staph. aurous.</a:t>
            </a:r>
            <a:endParaRPr lang="en-US" sz="2400" dirty="0">
              <a:ea typeface="Calibri"/>
              <a:cs typeface="Arial"/>
            </a:endParaRPr>
          </a:p>
          <a:p>
            <a:endParaRPr lang="ar-IQ" dirty="0"/>
          </a:p>
        </p:txBody>
      </p:sp>
    </p:spTree>
    <p:extLst>
      <p:ext uri="{BB962C8B-B14F-4D97-AF65-F5344CB8AC3E}">
        <p14:creationId xmlns:p14="http://schemas.microsoft.com/office/powerpoint/2010/main" val="37138533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85000" lnSpcReduction="20000"/>
          </a:bodyPr>
          <a:lstStyle/>
          <a:p>
            <a:pPr algn="just" rtl="0">
              <a:lnSpc>
                <a:spcPct val="115000"/>
              </a:lnSpc>
              <a:spcAft>
                <a:spcPts val="1000"/>
              </a:spcAft>
            </a:pPr>
            <a:r>
              <a:rPr lang="en-US" sz="3600" b="1" u="sng" dirty="0">
                <a:ea typeface="Calibri"/>
                <a:cs typeface="Arial"/>
              </a:rPr>
              <a:t>Diseases of the nipple</a:t>
            </a:r>
            <a:r>
              <a:rPr lang="en-US" b="1" dirty="0">
                <a:ea typeface="Calibri"/>
                <a:cs typeface="Arial"/>
              </a:rPr>
              <a:t>: absence of the nipple is rare and usually associated with amazia. Supernumerary nipples not un commonly occurs along a line extending from the anterior fold of the axilla to the fold of the groin this is called milk line.   </a:t>
            </a:r>
            <a:endParaRPr lang="en-US" sz="2400" dirty="0">
              <a:ea typeface="Calibri"/>
              <a:cs typeface="Arial"/>
            </a:endParaRPr>
          </a:p>
          <a:p>
            <a:pPr algn="just" rtl="0">
              <a:lnSpc>
                <a:spcPct val="115000"/>
              </a:lnSpc>
              <a:spcAft>
                <a:spcPts val="1000"/>
              </a:spcAft>
            </a:pPr>
            <a:r>
              <a:rPr lang="en-US" b="1" dirty="0">
                <a:ea typeface="Calibri"/>
                <a:cs typeface="Arial"/>
              </a:rPr>
              <a:t> Retraction of the nipple: this may be occurred at puberty or later in life in puberty is called simple nipple inversion and of unknown etiology. It might be bilateral in 25%, usually it cause problems with breast feeding and infection can occur specially during lactation, recent retraction of nipple may be of considerable pathological significance.</a:t>
            </a:r>
            <a:endParaRPr lang="en-US" sz="2400" dirty="0">
              <a:ea typeface="Calibri"/>
              <a:cs typeface="Arial"/>
            </a:endParaRPr>
          </a:p>
          <a:p>
            <a:endParaRPr lang="ar-IQ" dirty="0"/>
          </a:p>
        </p:txBody>
      </p:sp>
    </p:spTree>
    <p:extLst>
      <p:ext uri="{BB962C8B-B14F-4D97-AF65-F5344CB8AC3E}">
        <p14:creationId xmlns:p14="http://schemas.microsoft.com/office/powerpoint/2010/main" val="1131495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2971800" cy="5821362"/>
          </a:xfrm>
        </p:spPr>
        <p:txBody>
          <a:bodyPr/>
          <a:lstStyle/>
          <a:p>
            <a:endParaRPr lang="en-IN" dirty="0"/>
          </a:p>
        </p:txBody>
      </p:sp>
      <p:pic>
        <p:nvPicPr>
          <p:cNvPr id="1026" name="Picture 2" descr="C:\Users\Acer\Desktop\images (3).jpg"/>
          <p:cNvPicPr>
            <a:picLocks noChangeAspect="1" noChangeArrowheads="1"/>
          </p:cNvPicPr>
          <p:nvPr/>
        </p:nvPicPr>
        <p:blipFill>
          <a:blip r:embed="rId2"/>
          <a:srcRect/>
          <a:stretch>
            <a:fillRect/>
          </a:stretch>
        </p:blipFill>
        <p:spPr bwMode="auto">
          <a:xfrm>
            <a:off x="762000" y="3429000"/>
            <a:ext cx="2971800" cy="2590800"/>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457200" y="228600"/>
            <a:ext cx="3048000" cy="2819400"/>
          </a:xfrm>
          <a:prstGeom prst="rect">
            <a:avLst/>
          </a:prstGeom>
          <a:noFill/>
          <a:ln w="9525">
            <a:noFill/>
            <a:miter lim="800000"/>
            <a:headEnd/>
            <a:tailEnd/>
          </a:ln>
          <a:effectLst/>
        </p:spPr>
      </p:pic>
      <p:pic>
        <p:nvPicPr>
          <p:cNvPr id="1028" name="Picture 4" descr="C:\Users\Acer\Desktop\ml.jpg"/>
          <p:cNvPicPr>
            <a:picLocks noGrp="1" noChangeAspect="1" noChangeArrowheads="1"/>
          </p:cNvPicPr>
          <p:nvPr>
            <p:ph idx="1"/>
          </p:nvPr>
        </p:nvPicPr>
        <p:blipFill>
          <a:blip r:embed="rId4"/>
          <a:srcRect/>
          <a:stretch>
            <a:fillRect/>
          </a:stretch>
        </p:blipFill>
        <p:spPr bwMode="auto">
          <a:xfrm>
            <a:off x="4419600" y="609600"/>
            <a:ext cx="4419600" cy="5638800"/>
          </a:xfrm>
          <a:prstGeom prst="rect">
            <a:avLst/>
          </a:prstGeom>
          <a:noFill/>
        </p:spPr>
      </p:pic>
      <p:pic>
        <p:nvPicPr>
          <p:cNvPr id="6" name="Picture 4" descr="C:\Users\Acer\Desktop\ml.jpg"/>
          <p:cNvPicPr>
            <a:picLocks noChangeAspect="1" noChangeArrowheads="1"/>
          </p:cNvPicPr>
          <p:nvPr/>
        </p:nvPicPr>
        <p:blipFill>
          <a:blip r:embed="rId4"/>
          <a:srcRect/>
          <a:stretch>
            <a:fillRect/>
          </a:stretch>
        </p:blipFill>
        <p:spPr bwMode="auto">
          <a:xfrm>
            <a:off x="4419600" y="567559"/>
            <a:ext cx="4572000" cy="5833241"/>
          </a:xfrm>
          <a:prstGeom prst="rect">
            <a:avLst/>
          </a:prstGeom>
          <a:noFill/>
        </p:spPr>
      </p:pic>
    </p:spTree>
    <p:extLst>
      <p:ext uri="{BB962C8B-B14F-4D97-AF65-F5344CB8AC3E}">
        <p14:creationId xmlns:p14="http://schemas.microsoft.com/office/powerpoint/2010/main" val="12701418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 Prof. Reda Mostafa</a:t>
            </a:r>
          </a:p>
        </p:txBody>
      </p:sp>
      <p:sp>
        <p:nvSpPr>
          <p:cNvPr id="7" name="Slide Number Placeholder 4"/>
          <p:cNvSpPr>
            <a:spLocks noGrp="1"/>
          </p:cNvSpPr>
          <p:nvPr>
            <p:ph type="sldNum" sz="quarter" idx="11"/>
          </p:nvPr>
        </p:nvSpPr>
        <p:spPr/>
        <p:txBody>
          <a:bodyPr/>
          <a:lstStyle/>
          <a:p>
            <a:fld id="{5460F263-C2E1-44D1-AB78-E415DB9F236B}" type="slidenum">
              <a:rPr lang="en-US"/>
              <a:pPr/>
              <a:t>128</a:t>
            </a:fld>
            <a:endParaRPr lang="en-US"/>
          </a:p>
        </p:txBody>
      </p:sp>
      <p:sp>
        <p:nvSpPr>
          <p:cNvPr id="38914" name="Rectangle 2"/>
          <p:cNvSpPr>
            <a:spLocks noGrp="1" noChangeArrowheads="1"/>
          </p:cNvSpPr>
          <p:nvPr>
            <p:ph type="title"/>
          </p:nvPr>
        </p:nvSpPr>
        <p:spPr>
          <a:xfrm>
            <a:off x="685800" y="115888"/>
            <a:ext cx="7620000" cy="874712"/>
          </a:xfrm>
        </p:spPr>
        <p:txBody>
          <a:bodyPr/>
          <a:lstStyle/>
          <a:p>
            <a:r>
              <a:rPr lang="en-US" dirty="0">
                <a:effectLst>
                  <a:outerShdw blurRad="38100" dist="38100" dir="2700000" algn="tl">
                    <a:srgbClr val="C0C0C0"/>
                  </a:outerShdw>
                </a:effectLst>
              </a:rPr>
              <a:t>Accessory nipple</a:t>
            </a:r>
          </a:p>
        </p:txBody>
      </p:sp>
      <p:grpSp>
        <p:nvGrpSpPr>
          <p:cNvPr id="2" name="Group 6"/>
          <p:cNvGrpSpPr>
            <a:grpSpLocks/>
          </p:cNvGrpSpPr>
          <p:nvPr/>
        </p:nvGrpSpPr>
        <p:grpSpPr bwMode="auto">
          <a:xfrm>
            <a:off x="685800" y="1089025"/>
            <a:ext cx="7605713" cy="5037138"/>
            <a:chOff x="432" y="686"/>
            <a:chExt cx="4791" cy="3173"/>
          </a:xfrm>
        </p:grpSpPr>
        <p:pic>
          <p:nvPicPr>
            <p:cNvPr id="38916" name="Picture 4" descr="Image(333)"/>
            <p:cNvPicPr>
              <a:picLocks noChangeAspect="1" noChangeArrowheads="1"/>
            </p:cNvPicPr>
            <p:nvPr/>
          </p:nvPicPr>
          <p:blipFill>
            <a:blip cstate="print"/>
            <a:srcRect/>
            <a:stretch>
              <a:fillRect/>
            </a:stretch>
          </p:blipFill>
          <p:spPr bwMode="auto">
            <a:xfrm>
              <a:off x="432" y="686"/>
              <a:ext cx="4791" cy="3173"/>
            </a:xfrm>
            <a:prstGeom prst="rect">
              <a:avLst/>
            </a:prstGeom>
            <a:noFill/>
            <a:ln w="9525">
              <a:solidFill>
                <a:srgbClr val="000000"/>
              </a:solidFill>
              <a:miter lim="800000"/>
              <a:headEnd/>
              <a:tailEnd/>
            </a:ln>
          </p:spPr>
        </p:pic>
        <p:sp>
          <p:nvSpPr>
            <p:cNvPr id="38917" name="Line 5"/>
            <p:cNvSpPr>
              <a:spLocks noChangeShapeType="1"/>
            </p:cNvSpPr>
            <p:nvPr/>
          </p:nvSpPr>
          <p:spPr bwMode="auto">
            <a:xfrm flipV="1">
              <a:off x="3744" y="2832"/>
              <a:ext cx="288" cy="240"/>
            </a:xfrm>
            <a:prstGeom prst="line">
              <a:avLst/>
            </a:prstGeom>
            <a:noFill/>
            <a:ln w="57150">
              <a:solidFill>
                <a:srgbClr val="FF0000"/>
              </a:solidFill>
              <a:round/>
              <a:headEnd/>
              <a:tailEnd type="triangle" w="med" len="med"/>
            </a:ln>
            <a:effectLst/>
          </p:spPr>
          <p:txBody>
            <a:bodyPr/>
            <a:lstStyle/>
            <a:p>
              <a:endParaRPr lang="en-IN"/>
            </a:p>
          </p:txBody>
        </p:sp>
      </p:grpSp>
    </p:spTree>
    <p:extLst>
      <p:ext uri="{BB962C8B-B14F-4D97-AF65-F5344CB8AC3E}">
        <p14:creationId xmlns:p14="http://schemas.microsoft.com/office/powerpoint/2010/main" val="2339390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 Prof. Reda Mostafa</a:t>
            </a:r>
          </a:p>
        </p:txBody>
      </p:sp>
      <p:sp>
        <p:nvSpPr>
          <p:cNvPr id="7" name="Slide Number Placeholder 4"/>
          <p:cNvSpPr>
            <a:spLocks noGrp="1"/>
          </p:cNvSpPr>
          <p:nvPr>
            <p:ph type="sldNum" sz="quarter" idx="11"/>
          </p:nvPr>
        </p:nvSpPr>
        <p:spPr/>
        <p:txBody>
          <a:bodyPr/>
          <a:lstStyle/>
          <a:p>
            <a:fld id="{C2E566CC-F57B-42CB-92A7-8A8C3066AF62}" type="slidenum">
              <a:rPr lang="en-US"/>
              <a:pPr/>
              <a:t>129</a:t>
            </a:fld>
            <a:endParaRPr lang="en-US"/>
          </a:p>
        </p:txBody>
      </p:sp>
      <p:sp>
        <p:nvSpPr>
          <p:cNvPr id="39938" name="Rectangle 2"/>
          <p:cNvSpPr>
            <a:spLocks noGrp="1" noChangeArrowheads="1"/>
          </p:cNvSpPr>
          <p:nvPr>
            <p:ph type="title"/>
          </p:nvPr>
        </p:nvSpPr>
        <p:spPr>
          <a:xfrm>
            <a:off x="685800" y="381000"/>
            <a:ext cx="7772400" cy="685800"/>
          </a:xfrm>
        </p:spPr>
        <p:txBody>
          <a:bodyPr>
            <a:normAutofit fontScale="90000"/>
          </a:bodyPr>
          <a:lstStyle/>
          <a:p>
            <a:r>
              <a:rPr lang="en-US" sz="4000" dirty="0">
                <a:effectLst>
                  <a:outerShdw blurRad="38100" dist="38100" dir="2700000" algn="tl">
                    <a:srgbClr val="C0C0C0"/>
                  </a:outerShdw>
                </a:effectLst>
              </a:rPr>
              <a:t>Accessory intra-mammary nipple</a:t>
            </a:r>
          </a:p>
        </p:txBody>
      </p:sp>
      <p:grpSp>
        <p:nvGrpSpPr>
          <p:cNvPr id="2" name="Group 5"/>
          <p:cNvGrpSpPr>
            <a:grpSpLocks/>
          </p:cNvGrpSpPr>
          <p:nvPr/>
        </p:nvGrpSpPr>
        <p:grpSpPr bwMode="auto">
          <a:xfrm>
            <a:off x="1195388" y="1196975"/>
            <a:ext cx="6577012" cy="4933950"/>
            <a:chOff x="753" y="754"/>
            <a:chExt cx="4143" cy="3108"/>
          </a:xfrm>
        </p:grpSpPr>
        <p:pic>
          <p:nvPicPr>
            <p:cNvPr id="39939" name="Picture 3" descr="Image(697)"/>
            <p:cNvPicPr>
              <a:picLocks noChangeAspect="1" noChangeArrowheads="1"/>
            </p:cNvPicPr>
            <p:nvPr/>
          </p:nvPicPr>
          <p:blipFill>
            <a:blip r:embed="rId2" cstate="print"/>
            <a:srcRect/>
            <a:stretch>
              <a:fillRect/>
            </a:stretch>
          </p:blipFill>
          <p:spPr bwMode="auto">
            <a:xfrm>
              <a:off x="753" y="754"/>
              <a:ext cx="4143" cy="3108"/>
            </a:xfrm>
            <a:prstGeom prst="rect">
              <a:avLst/>
            </a:prstGeom>
            <a:noFill/>
            <a:ln w="9525" cap="rnd">
              <a:solidFill>
                <a:srgbClr val="000000"/>
              </a:solidFill>
              <a:prstDash val="sysDot"/>
              <a:miter lim="800000"/>
              <a:headEnd/>
              <a:tailEnd/>
            </a:ln>
          </p:spPr>
        </p:pic>
        <p:sp>
          <p:nvSpPr>
            <p:cNvPr id="39940" name="Line 4"/>
            <p:cNvSpPr>
              <a:spLocks noChangeShapeType="1"/>
            </p:cNvSpPr>
            <p:nvPr/>
          </p:nvSpPr>
          <p:spPr bwMode="auto">
            <a:xfrm flipV="1">
              <a:off x="2544" y="3120"/>
              <a:ext cx="288" cy="240"/>
            </a:xfrm>
            <a:prstGeom prst="line">
              <a:avLst/>
            </a:prstGeom>
            <a:noFill/>
            <a:ln w="57150">
              <a:solidFill>
                <a:srgbClr val="FF0000"/>
              </a:solidFill>
              <a:round/>
              <a:headEnd/>
              <a:tailEnd type="triangle" w="med" len="med"/>
            </a:ln>
            <a:effectLst/>
          </p:spPr>
          <p:txBody>
            <a:bodyPr/>
            <a:lstStyle/>
            <a:p>
              <a:endParaRPr lang="en-IN"/>
            </a:p>
          </p:txBody>
        </p:sp>
      </p:grpSp>
    </p:spTree>
    <p:extLst>
      <p:ext uri="{BB962C8B-B14F-4D97-AF65-F5344CB8AC3E}">
        <p14:creationId xmlns:p14="http://schemas.microsoft.com/office/powerpoint/2010/main" val="4197712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400" cy="1278391"/>
          </a:xfrm>
        </p:spPr>
        <p:txBody>
          <a:bodyPr/>
          <a:lstStyle/>
          <a:p>
            <a:r>
              <a:rPr lang="en-US" dirty="0"/>
              <a:t>Risk Factors </a:t>
            </a:r>
            <a:endParaRPr lang="ar-IQ" dirty="0"/>
          </a:p>
        </p:txBody>
      </p:sp>
      <p:sp>
        <p:nvSpPr>
          <p:cNvPr id="3" name="Content Placeholder 2"/>
          <p:cNvSpPr>
            <a:spLocks noGrp="1"/>
          </p:cNvSpPr>
          <p:nvPr>
            <p:ph idx="1"/>
          </p:nvPr>
        </p:nvSpPr>
        <p:spPr/>
        <p:txBody>
          <a:bodyPr/>
          <a:lstStyle/>
          <a:p>
            <a:pPr lvl="0" algn="l" rtl="0"/>
            <a:r>
              <a:rPr lang="en-US" b="1" dirty="0">
                <a:solidFill>
                  <a:prstClr val="black"/>
                </a:solidFill>
              </a:rPr>
              <a:t>BC in 1</a:t>
            </a:r>
            <a:r>
              <a:rPr lang="en-US" b="1" baseline="30000" dirty="0">
                <a:solidFill>
                  <a:prstClr val="black"/>
                </a:solidFill>
              </a:rPr>
              <a:t>st</a:t>
            </a:r>
            <a:r>
              <a:rPr lang="en-US" b="1" dirty="0">
                <a:solidFill>
                  <a:prstClr val="black"/>
                </a:solidFill>
              </a:rPr>
              <a:t> degree relatives.</a:t>
            </a:r>
          </a:p>
          <a:p>
            <a:pPr lvl="0" algn="l" rtl="0"/>
            <a:r>
              <a:rPr lang="en-US" b="1" dirty="0">
                <a:solidFill>
                  <a:prstClr val="black"/>
                </a:solidFill>
              </a:rPr>
              <a:t>BC in contralateral breast.</a:t>
            </a:r>
          </a:p>
          <a:p>
            <a:pPr lvl="0" algn="l" rtl="0"/>
            <a:r>
              <a:rPr lang="en-US" b="1" dirty="0">
                <a:solidFill>
                  <a:prstClr val="black"/>
                </a:solidFill>
              </a:rPr>
              <a:t>BRCA1/BRCA2 gene mutation.</a:t>
            </a:r>
          </a:p>
          <a:p>
            <a:pPr lvl="0" algn="l" rtl="0"/>
            <a:r>
              <a:rPr lang="en-US" b="1" dirty="0">
                <a:solidFill>
                  <a:prstClr val="black"/>
                </a:solidFill>
              </a:rPr>
              <a:t>Obesity and alcohol intake.</a:t>
            </a:r>
          </a:p>
          <a:p>
            <a:pPr lvl="0" algn="l" rtl="0"/>
            <a:r>
              <a:rPr lang="en-US" b="1" dirty="0" err="1">
                <a:solidFill>
                  <a:prstClr val="black"/>
                </a:solidFill>
              </a:rPr>
              <a:t>Gynaecomastia</a:t>
            </a:r>
            <a:r>
              <a:rPr lang="en-US" b="1" dirty="0">
                <a:solidFill>
                  <a:prstClr val="black"/>
                </a:solidFill>
              </a:rPr>
              <a:t> in male breast.</a:t>
            </a:r>
          </a:p>
          <a:p>
            <a:pPr lvl="0" algn="l" rtl="0"/>
            <a:r>
              <a:rPr lang="en-US" b="1" dirty="0" err="1">
                <a:solidFill>
                  <a:prstClr val="black"/>
                </a:solidFill>
              </a:rPr>
              <a:t>Nulliparty</a:t>
            </a:r>
            <a:r>
              <a:rPr lang="en-US" b="1" dirty="0">
                <a:solidFill>
                  <a:prstClr val="black"/>
                </a:solidFill>
              </a:rPr>
              <a:t>.</a:t>
            </a:r>
          </a:p>
          <a:p>
            <a:pPr lvl="0" algn="l" rtl="0"/>
            <a:r>
              <a:rPr lang="en-US" b="1" dirty="0">
                <a:solidFill>
                  <a:prstClr val="black"/>
                </a:solidFill>
              </a:rPr>
              <a:t>Early menarche and late menopause.</a:t>
            </a:r>
            <a:endParaRPr lang="en-IN" b="1" dirty="0">
              <a:solidFill>
                <a:prstClr val="black"/>
              </a:solidFill>
            </a:endParaRPr>
          </a:p>
          <a:p>
            <a:pPr algn="l"/>
            <a:endParaRPr lang="ar-IQ" dirty="0"/>
          </a:p>
        </p:txBody>
      </p:sp>
    </p:spTree>
    <p:extLst>
      <p:ext uri="{BB962C8B-B14F-4D97-AF65-F5344CB8AC3E}">
        <p14:creationId xmlns:p14="http://schemas.microsoft.com/office/powerpoint/2010/main" val="12350563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just" rtl="0">
              <a:lnSpc>
                <a:spcPct val="115000"/>
              </a:lnSpc>
              <a:spcAft>
                <a:spcPts val="1000"/>
              </a:spcAft>
            </a:pPr>
            <a:r>
              <a:rPr lang="en-US" sz="3600" b="1" u="sng" dirty="0">
                <a:ea typeface="Calibri"/>
                <a:cs typeface="Arial"/>
              </a:rPr>
              <a:t>Discharge of the nipple</a:t>
            </a:r>
            <a:r>
              <a:rPr lang="en-US" b="1" dirty="0">
                <a:ea typeface="Calibri"/>
                <a:cs typeface="Arial"/>
              </a:rPr>
              <a:t>; it can occur from one or more lactiferous ducts, management depends on the presence of lump and presence of blood in discharge from single duct. Mammography is done to exclude presence of underlying mass. Cytology is useful to exclude malignancy. a clear serous fluid means physiological in </a:t>
            </a:r>
            <a:r>
              <a:rPr lang="en-US" b="1" dirty="0" err="1">
                <a:ea typeface="Calibri"/>
                <a:cs typeface="Arial"/>
              </a:rPr>
              <a:t>parous</a:t>
            </a:r>
            <a:r>
              <a:rPr lang="en-US" b="1" dirty="0">
                <a:ea typeface="Calibri"/>
                <a:cs typeface="Arial"/>
              </a:rPr>
              <a:t> women, or it might associated with duct papilloma or mammary dysplasia</a:t>
            </a:r>
            <a:r>
              <a:rPr lang="en-US" b="1" dirty="0" smtClean="0">
                <a:ea typeface="Calibri"/>
                <a:cs typeface="Arial"/>
              </a:rPr>
              <a:t>. </a:t>
            </a:r>
            <a:endParaRPr lang="ar-IQ" dirty="0"/>
          </a:p>
        </p:txBody>
      </p:sp>
    </p:spTree>
    <p:extLst>
      <p:ext uri="{BB962C8B-B14F-4D97-AF65-F5344CB8AC3E}">
        <p14:creationId xmlns:p14="http://schemas.microsoft.com/office/powerpoint/2010/main" val="22489258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0">
              <a:lnSpc>
                <a:spcPct val="115000"/>
              </a:lnSpc>
              <a:spcAft>
                <a:spcPts val="1000"/>
              </a:spcAft>
            </a:pPr>
            <a:r>
              <a:rPr lang="en-US" b="1" dirty="0">
                <a:ea typeface="Calibri"/>
                <a:cs typeface="Arial"/>
              </a:rPr>
              <a:t>blood stained discharge occurs in duct papilloma, duct carcinoma and in duct </a:t>
            </a:r>
            <a:r>
              <a:rPr lang="en-US" b="1" dirty="0" err="1">
                <a:ea typeface="Calibri"/>
                <a:cs typeface="Arial"/>
              </a:rPr>
              <a:t>ectasia</a:t>
            </a:r>
            <a:r>
              <a:rPr lang="en-US" b="1" dirty="0">
                <a:ea typeface="Calibri"/>
                <a:cs typeface="Arial"/>
              </a:rPr>
              <a:t>. Black or green secretion usually occurs in duct </a:t>
            </a:r>
            <a:r>
              <a:rPr lang="en-US" b="1" dirty="0" err="1">
                <a:ea typeface="Calibri"/>
                <a:cs typeface="Arial"/>
              </a:rPr>
              <a:t>ectasia</a:t>
            </a:r>
            <a:r>
              <a:rPr lang="en-US" b="1" dirty="0">
                <a:ea typeface="Calibri"/>
                <a:cs typeface="Arial"/>
              </a:rPr>
              <a:t>. Treatment: carcinoma should be excluded by occult blood and cytology. Surgical treatment of single duct is done by excision of the duct by </a:t>
            </a:r>
            <a:r>
              <a:rPr lang="en-US" b="1" dirty="0" err="1">
                <a:ea typeface="Calibri"/>
                <a:cs typeface="Arial"/>
              </a:rPr>
              <a:t>microdecotomy</a:t>
            </a:r>
            <a:r>
              <a:rPr lang="en-US" b="1" dirty="0">
                <a:ea typeface="Calibri"/>
                <a:cs typeface="Arial"/>
              </a:rPr>
              <a:t>, or multiple duct excision by core excision of major ducts.</a:t>
            </a:r>
            <a:endParaRPr lang="en-US" sz="2400" dirty="0">
              <a:ea typeface="Calibri"/>
              <a:cs typeface="Arial"/>
            </a:endParaRPr>
          </a:p>
          <a:p>
            <a:endParaRPr lang="ar-IQ" dirty="0"/>
          </a:p>
          <a:p>
            <a:pPr algn="l" rtl="0"/>
            <a:endParaRPr lang="ar-IQ" dirty="0"/>
          </a:p>
        </p:txBody>
      </p:sp>
    </p:spTree>
    <p:extLst>
      <p:ext uri="{BB962C8B-B14F-4D97-AF65-F5344CB8AC3E}">
        <p14:creationId xmlns:p14="http://schemas.microsoft.com/office/powerpoint/2010/main" val="15938759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endParaRPr lang="ar-IQ" dirty="0"/>
          </a:p>
        </p:txBody>
      </p:sp>
      <p:pic>
        <p:nvPicPr>
          <p:cNvPr id="31746" name="Picture 2" descr="C:\Users\User\Desktop\breast\breast_cancer_symptom_nipple_discarge_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85900"/>
            <a:ext cx="3810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069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normAutofit/>
          </a:bodyPr>
          <a:lstStyle/>
          <a:p>
            <a:pPr algn="just" rtl="0">
              <a:lnSpc>
                <a:spcPct val="115000"/>
              </a:lnSpc>
              <a:spcAft>
                <a:spcPts val="1000"/>
              </a:spcAft>
            </a:pPr>
            <a:r>
              <a:rPr lang="en-US" sz="1600" b="1" dirty="0">
                <a:ea typeface="Calibri"/>
                <a:cs typeface="Arial"/>
              </a:rPr>
              <a:t> Discharge from the nipple</a:t>
            </a:r>
            <a:endParaRPr lang="en-US" sz="1600" dirty="0">
              <a:ea typeface="Calibri"/>
              <a:cs typeface="Arial"/>
            </a:endParaRPr>
          </a:p>
          <a:p>
            <a:pPr algn="just" rtl="0">
              <a:lnSpc>
                <a:spcPct val="115000"/>
              </a:lnSpc>
              <a:spcAft>
                <a:spcPts val="1000"/>
              </a:spcAft>
            </a:pPr>
            <a:r>
              <a:rPr lang="en-US" sz="1600" b="1" dirty="0">
                <a:ea typeface="Calibri"/>
                <a:cs typeface="Arial"/>
              </a:rPr>
              <a:t>                     ------------------------------------------------------------------</a:t>
            </a:r>
            <a:endParaRPr lang="en-US" sz="1600" dirty="0">
              <a:ea typeface="Calibri"/>
              <a:cs typeface="Arial"/>
            </a:endParaRPr>
          </a:p>
          <a:p>
            <a:pPr algn="just" rtl="0">
              <a:lnSpc>
                <a:spcPct val="115000"/>
              </a:lnSpc>
              <a:spcAft>
                <a:spcPts val="1000"/>
              </a:spcAft>
            </a:pPr>
            <a:r>
              <a:rPr lang="en-US" sz="1600" b="1" dirty="0">
                <a:ea typeface="Calibri"/>
                <a:cs typeface="Arial"/>
              </a:rPr>
              <a:t>associated with lump                                                     no lump present</a:t>
            </a:r>
            <a:endParaRPr lang="en-US" sz="1600" dirty="0">
              <a:ea typeface="Calibri"/>
              <a:cs typeface="Arial"/>
            </a:endParaRPr>
          </a:p>
          <a:p>
            <a:pPr algn="just" rtl="0">
              <a:lnSpc>
                <a:spcPct val="115000"/>
              </a:lnSpc>
              <a:spcAft>
                <a:spcPts val="1000"/>
              </a:spcAft>
            </a:pPr>
            <a:r>
              <a:rPr lang="en-US" sz="1600" b="1" dirty="0">
                <a:ea typeface="Calibri"/>
                <a:cs typeface="Arial"/>
              </a:rPr>
              <a:t>remove the lump                               localized to one duct      from many ducts</a:t>
            </a:r>
            <a:endParaRPr lang="en-US" sz="1600" dirty="0">
              <a:ea typeface="Calibri"/>
              <a:cs typeface="Arial"/>
            </a:endParaRPr>
          </a:p>
          <a:p>
            <a:pPr algn="just" rtl="0">
              <a:lnSpc>
                <a:spcPct val="115000"/>
              </a:lnSpc>
              <a:spcAft>
                <a:spcPts val="1000"/>
              </a:spcAft>
            </a:pPr>
            <a:r>
              <a:rPr lang="en-US" sz="1600" b="1" dirty="0">
                <a:ea typeface="Calibri"/>
                <a:cs typeface="Arial"/>
              </a:rPr>
              <a:t>                                                              </a:t>
            </a:r>
            <a:r>
              <a:rPr lang="en-US" sz="1600" b="1" dirty="0" err="1">
                <a:ea typeface="Calibri"/>
                <a:cs typeface="Arial"/>
              </a:rPr>
              <a:t>Microdecotomy</a:t>
            </a:r>
            <a:r>
              <a:rPr lang="en-US" sz="1600" b="1" dirty="0">
                <a:ea typeface="Calibri"/>
                <a:cs typeface="Arial"/>
              </a:rPr>
              <a:t>             </a:t>
            </a:r>
            <a:r>
              <a:rPr lang="en-US" sz="1600" b="1" dirty="0" err="1">
                <a:ea typeface="Calibri"/>
                <a:cs typeface="Arial"/>
              </a:rPr>
              <a:t>Hb+ve</a:t>
            </a:r>
            <a:r>
              <a:rPr lang="en-US" sz="1600" b="1" dirty="0">
                <a:ea typeface="Calibri"/>
                <a:cs typeface="Arial"/>
              </a:rPr>
              <a:t>            </a:t>
            </a:r>
            <a:r>
              <a:rPr lang="en-US" sz="1600" b="1" dirty="0" err="1">
                <a:ea typeface="Calibri"/>
                <a:cs typeface="Arial"/>
              </a:rPr>
              <a:t>Hb-ve</a:t>
            </a:r>
            <a:endParaRPr lang="en-US" sz="1600" dirty="0">
              <a:ea typeface="Calibri"/>
              <a:cs typeface="Arial"/>
            </a:endParaRPr>
          </a:p>
          <a:p>
            <a:pPr algn="just" rtl="0">
              <a:lnSpc>
                <a:spcPct val="115000"/>
              </a:lnSpc>
              <a:spcAft>
                <a:spcPts val="1000"/>
              </a:spcAft>
            </a:pPr>
            <a:r>
              <a:rPr lang="en-US" sz="1600" b="1" dirty="0">
                <a:ea typeface="Calibri"/>
                <a:cs typeface="Arial"/>
              </a:rPr>
              <a:t>                                                               over40 year             under 40 years   observe and repeat</a:t>
            </a:r>
            <a:endParaRPr lang="en-US" sz="1600" dirty="0">
              <a:ea typeface="Calibri"/>
              <a:cs typeface="Arial"/>
            </a:endParaRPr>
          </a:p>
          <a:p>
            <a:pPr algn="just" rtl="0">
              <a:lnSpc>
                <a:spcPct val="115000"/>
              </a:lnSpc>
              <a:spcAft>
                <a:spcPts val="1000"/>
              </a:spcAft>
            </a:pPr>
            <a:r>
              <a:rPr lang="en-US" sz="1600" b="1" dirty="0">
                <a:ea typeface="Calibri"/>
                <a:cs typeface="Arial"/>
              </a:rPr>
              <a:t>                                                               core excision  </a:t>
            </a:r>
            <a:endParaRPr lang="en-US" sz="1600" dirty="0">
              <a:ea typeface="Calibri"/>
              <a:cs typeface="Arial"/>
            </a:endParaRPr>
          </a:p>
          <a:p>
            <a:pPr algn="just" rtl="0">
              <a:lnSpc>
                <a:spcPct val="115000"/>
              </a:lnSpc>
              <a:spcAft>
                <a:spcPts val="1000"/>
              </a:spcAft>
            </a:pPr>
            <a:r>
              <a:rPr lang="en-US" sz="1600" b="1" dirty="0">
                <a:ea typeface="Calibri"/>
                <a:cs typeface="Arial"/>
              </a:rPr>
              <a:t>                                                                                          discharge disappear</a:t>
            </a:r>
            <a:endParaRPr lang="en-US" sz="1600" dirty="0">
              <a:ea typeface="Calibri"/>
              <a:cs typeface="Arial"/>
            </a:endParaRPr>
          </a:p>
          <a:p>
            <a:pPr algn="just" rtl="0">
              <a:lnSpc>
                <a:spcPct val="115000"/>
              </a:lnSpc>
              <a:spcAft>
                <a:spcPts val="1000"/>
              </a:spcAft>
            </a:pPr>
            <a:r>
              <a:rPr lang="en-US" sz="1600" b="1" dirty="0">
                <a:ea typeface="Calibri"/>
                <a:cs typeface="Arial"/>
              </a:rPr>
              <a:t>                                                                                        </a:t>
            </a:r>
            <a:r>
              <a:rPr lang="en-US" sz="1600" b="1" dirty="0" err="1">
                <a:ea typeface="Calibri"/>
                <a:cs typeface="Arial"/>
              </a:rPr>
              <a:t>Locloised</a:t>
            </a:r>
            <a:r>
              <a:rPr lang="en-US" sz="1600" b="1" dirty="0">
                <a:ea typeface="Calibri"/>
                <a:cs typeface="Arial"/>
              </a:rPr>
              <a:t> tone duct--</a:t>
            </a:r>
            <a:r>
              <a:rPr lang="en-US" sz="1600" b="1" dirty="0" err="1">
                <a:ea typeface="Calibri"/>
                <a:cs typeface="Arial"/>
              </a:rPr>
              <a:t>microdectomy</a:t>
            </a:r>
            <a:r>
              <a:rPr lang="en-US" sz="1600" b="1" dirty="0">
                <a:ea typeface="Calibri"/>
                <a:cs typeface="Arial"/>
              </a:rPr>
              <a:t>   </a:t>
            </a:r>
            <a:endParaRPr lang="en-US" sz="1600" dirty="0">
              <a:ea typeface="Calibri"/>
              <a:cs typeface="Arial"/>
            </a:endParaRPr>
          </a:p>
          <a:p>
            <a:pPr algn="just" rtl="0">
              <a:lnSpc>
                <a:spcPct val="115000"/>
              </a:lnSpc>
              <a:spcAft>
                <a:spcPts val="1000"/>
              </a:spcAft>
            </a:pPr>
            <a:r>
              <a:rPr lang="en-US" sz="1600" b="1" dirty="0">
                <a:ea typeface="Calibri"/>
                <a:cs typeface="Arial"/>
              </a:rPr>
              <a:t>                                                                                        Lump appears---lumpectomy                                                                         </a:t>
            </a:r>
            <a:endParaRPr lang="ar-IQ" sz="1600" dirty="0"/>
          </a:p>
        </p:txBody>
      </p:sp>
    </p:spTree>
    <p:extLst>
      <p:ext uri="{BB962C8B-B14F-4D97-AF65-F5344CB8AC3E}">
        <p14:creationId xmlns:p14="http://schemas.microsoft.com/office/powerpoint/2010/main" val="104278710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85000" lnSpcReduction="10000"/>
          </a:bodyPr>
          <a:lstStyle/>
          <a:p>
            <a:pPr algn="just" rtl="0">
              <a:lnSpc>
                <a:spcPct val="115000"/>
              </a:lnSpc>
              <a:spcAft>
                <a:spcPts val="1000"/>
              </a:spcAft>
            </a:pPr>
            <a:r>
              <a:rPr lang="en-US" sz="3600" b="1" u="sng" dirty="0">
                <a:ea typeface="Calibri"/>
                <a:cs typeface="Arial"/>
              </a:rPr>
              <a:t>Gynecomastia</a:t>
            </a:r>
            <a:r>
              <a:rPr lang="en-US" b="1" dirty="0">
                <a:ea typeface="Calibri"/>
                <a:cs typeface="Arial"/>
              </a:rPr>
              <a:t>: hypertrophy of a male breast, may be unilateral or bilateral. The breast enlarges at puberty and sometimes present the characteristic female breast causes</a:t>
            </a:r>
            <a:endParaRPr lang="en-US" sz="2400" dirty="0">
              <a:ea typeface="Calibri"/>
              <a:cs typeface="Arial"/>
            </a:endParaRPr>
          </a:p>
          <a:p>
            <a:pPr algn="just" rtl="0">
              <a:lnSpc>
                <a:spcPct val="115000"/>
              </a:lnSpc>
              <a:spcAft>
                <a:spcPts val="1000"/>
              </a:spcAft>
            </a:pPr>
            <a:r>
              <a:rPr lang="en-US" b="1" dirty="0">
                <a:ea typeface="Calibri"/>
                <a:cs typeface="Arial"/>
              </a:rPr>
              <a:t>(1) Hormonal cause as in patient with carcinoma of prostate and treated by </a:t>
            </a:r>
            <a:r>
              <a:rPr lang="en-US" b="1" dirty="0" err="1">
                <a:ea typeface="Calibri"/>
                <a:cs typeface="Arial"/>
              </a:rPr>
              <a:t>stilbestrol</a:t>
            </a:r>
            <a:r>
              <a:rPr lang="en-US" b="1" dirty="0">
                <a:ea typeface="Calibri"/>
                <a:cs typeface="Arial"/>
              </a:rPr>
              <a:t> (now rarely used), in </a:t>
            </a:r>
            <a:r>
              <a:rPr lang="en-US" b="1" dirty="0" err="1">
                <a:ea typeface="Calibri"/>
                <a:cs typeface="Arial"/>
              </a:rPr>
              <a:t>teratoma</a:t>
            </a:r>
            <a:r>
              <a:rPr lang="en-US" b="1" dirty="0">
                <a:ea typeface="Calibri"/>
                <a:cs typeface="Arial"/>
              </a:rPr>
              <a:t> of the testis, anarchism, after castration, bronchial carcinoma, adrenal and pituitary disease and using of steroids in young body builder.</a:t>
            </a:r>
            <a:endParaRPr lang="en-US" sz="2400" dirty="0">
              <a:ea typeface="Calibri"/>
              <a:cs typeface="Arial"/>
            </a:endParaRPr>
          </a:p>
          <a:p>
            <a:pPr algn="just" rtl="0">
              <a:lnSpc>
                <a:spcPct val="115000"/>
              </a:lnSpc>
              <a:spcAft>
                <a:spcPts val="1000"/>
              </a:spcAft>
            </a:pPr>
            <a:r>
              <a:rPr lang="en-US" b="1" dirty="0">
                <a:ea typeface="Calibri"/>
                <a:cs typeface="Arial"/>
              </a:rPr>
              <a:t> (2) associated with leprosy due to bilateral testicular atrophy.</a:t>
            </a:r>
            <a:endParaRPr lang="en-US" sz="2400" dirty="0">
              <a:ea typeface="Calibri"/>
              <a:cs typeface="Arial"/>
            </a:endParaRPr>
          </a:p>
          <a:p>
            <a:endParaRPr lang="ar-IQ" dirty="0"/>
          </a:p>
        </p:txBody>
      </p:sp>
    </p:spTree>
    <p:extLst>
      <p:ext uri="{BB962C8B-B14F-4D97-AF65-F5344CB8AC3E}">
        <p14:creationId xmlns:p14="http://schemas.microsoft.com/office/powerpoint/2010/main" val="2737119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Gynecomastia</a:t>
            </a:r>
            <a:endParaRPr lang="en-IN" dirty="0"/>
          </a:p>
        </p:txBody>
      </p:sp>
      <p:pic>
        <p:nvPicPr>
          <p:cNvPr id="9218" name="Picture 2" descr="C:\Users\Acer\Desktop\images (2).jpg"/>
          <p:cNvPicPr>
            <a:picLocks noGrp="1" noChangeAspect="1" noChangeArrowheads="1"/>
          </p:cNvPicPr>
          <p:nvPr>
            <p:ph idx="1"/>
          </p:nvPr>
        </p:nvPicPr>
        <p:blipFill>
          <a:blip r:embed="rId2"/>
          <a:srcRect/>
          <a:stretch>
            <a:fillRect/>
          </a:stretch>
        </p:blipFill>
        <p:spPr bwMode="auto">
          <a:xfrm>
            <a:off x="457200" y="1219200"/>
            <a:ext cx="3505200" cy="4572000"/>
          </a:xfrm>
          <a:prstGeom prst="rect">
            <a:avLst/>
          </a:prstGeom>
          <a:noFill/>
        </p:spPr>
      </p:pic>
      <p:pic>
        <p:nvPicPr>
          <p:cNvPr id="9219" name="Picture 3"/>
          <p:cNvPicPr>
            <a:picLocks noChangeAspect="1" noChangeArrowheads="1"/>
          </p:cNvPicPr>
          <p:nvPr/>
        </p:nvPicPr>
        <p:blipFill>
          <a:blip r:embed="rId3"/>
          <a:srcRect/>
          <a:stretch>
            <a:fillRect/>
          </a:stretch>
        </p:blipFill>
        <p:spPr bwMode="auto">
          <a:xfrm>
            <a:off x="4267200" y="2362200"/>
            <a:ext cx="4876800" cy="3200400"/>
          </a:xfrm>
          <a:prstGeom prst="rect">
            <a:avLst/>
          </a:prstGeom>
          <a:noFill/>
          <a:ln w="9525">
            <a:noFill/>
            <a:miter lim="800000"/>
            <a:headEnd/>
            <a:tailEnd/>
          </a:ln>
          <a:effectLst/>
        </p:spPr>
      </p:pic>
    </p:spTree>
    <p:extLst>
      <p:ext uri="{BB962C8B-B14F-4D97-AF65-F5344CB8AC3E}">
        <p14:creationId xmlns:p14="http://schemas.microsoft.com/office/powerpoint/2010/main" val="13371352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pPr algn="just" rtl="0">
              <a:lnSpc>
                <a:spcPct val="115000"/>
              </a:lnSpc>
              <a:spcAft>
                <a:spcPts val="1000"/>
              </a:spcAft>
            </a:pPr>
            <a:r>
              <a:rPr lang="en-US" b="1" dirty="0">
                <a:ea typeface="Calibri"/>
                <a:cs typeface="Arial"/>
              </a:rPr>
              <a:t>(3) associated with liver failure as in cirrhosis due to failure of metabolism of estrogen.</a:t>
            </a:r>
            <a:endParaRPr lang="en-US" sz="2400" dirty="0">
              <a:ea typeface="Calibri"/>
              <a:cs typeface="Arial"/>
            </a:endParaRPr>
          </a:p>
          <a:p>
            <a:pPr algn="just" rtl="0">
              <a:lnSpc>
                <a:spcPct val="115000"/>
              </a:lnSpc>
              <a:spcAft>
                <a:spcPts val="1000"/>
              </a:spcAft>
            </a:pPr>
            <a:r>
              <a:rPr lang="en-US" b="1" dirty="0">
                <a:ea typeface="Calibri"/>
                <a:cs typeface="Arial"/>
              </a:rPr>
              <a:t>(4) drugs as </a:t>
            </a:r>
            <a:r>
              <a:rPr lang="en-US" b="1" dirty="0" err="1">
                <a:ea typeface="Calibri"/>
                <a:cs typeface="Arial"/>
              </a:rPr>
              <a:t>cemitidine</a:t>
            </a:r>
            <a:r>
              <a:rPr lang="en-US" b="1" dirty="0">
                <a:ea typeface="Calibri"/>
                <a:cs typeface="Arial"/>
              </a:rPr>
              <a:t>, </a:t>
            </a:r>
            <a:r>
              <a:rPr lang="en-US" b="1" dirty="0" err="1">
                <a:ea typeface="Calibri"/>
                <a:cs typeface="Arial"/>
              </a:rPr>
              <a:t>digoxine</a:t>
            </a:r>
            <a:r>
              <a:rPr lang="en-US" b="1" dirty="0">
                <a:ea typeface="Calibri"/>
                <a:cs typeface="Arial"/>
              </a:rPr>
              <a:t> and </a:t>
            </a:r>
            <a:r>
              <a:rPr lang="en-US" b="1" dirty="0" err="1">
                <a:ea typeface="Calibri"/>
                <a:cs typeface="Arial"/>
              </a:rPr>
              <a:t>spirenolactone</a:t>
            </a:r>
            <a:r>
              <a:rPr lang="en-US" b="1" dirty="0">
                <a:ea typeface="Calibri"/>
                <a:cs typeface="Arial"/>
              </a:rPr>
              <a:t>.</a:t>
            </a:r>
            <a:endParaRPr lang="en-US" sz="2400" dirty="0">
              <a:ea typeface="Calibri"/>
              <a:cs typeface="Arial"/>
            </a:endParaRPr>
          </a:p>
          <a:p>
            <a:pPr algn="just" rtl="0">
              <a:lnSpc>
                <a:spcPct val="115000"/>
              </a:lnSpc>
              <a:spcAft>
                <a:spcPts val="1000"/>
              </a:spcAft>
            </a:pPr>
            <a:r>
              <a:rPr lang="en-US" b="1" dirty="0">
                <a:ea typeface="Calibri"/>
                <a:cs typeface="Arial"/>
              </a:rPr>
              <a:t>(5) </a:t>
            </a:r>
            <a:r>
              <a:rPr lang="en-US" b="1" dirty="0" err="1">
                <a:ea typeface="Calibri"/>
                <a:cs typeface="Arial"/>
              </a:rPr>
              <a:t>Klinefelter</a:t>
            </a:r>
            <a:r>
              <a:rPr lang="en-US" b="1" dirty="0">
                <a:ea typeface="Calibri"/>
                <a:cs typeface="Arial"/>
              </a:rPr>
              <a:t>, s syndrome: sex chromosome anomaly has 47 XXY trisomy.</a:t>
            </a:r>
            <a:endParaRPr lang="en-US" sz="2400" dirty="0">
              <a:ea typeface="Calibri"/>
              <a:cs typeface="Arial"/>
            </a:endParaRPr>
          </a:p>
          <a:p>
            <a:pPr algn="just" rtl="0">
              <a:lnSpc>
                <a:spcPct val="115000"/>
              </a:lnSpc>
              <a:spcAft>
                <a:spcPts val="1000"/>
              </a:spcAft>
            </a:pPr>
            <a:r>
              <a:rPr lang="en-US" b="1" dirty="0">
                <a:ea typeface="Calibri"/>
                <a:cs typeface="Arial"/>
              </a:rPr>
              <a:t>Treatment: reassurance, drugs as </a:t>
            </a:r>
            <a:r>
              <a:rPr lang="en-US" b="1" dirty="0" err="1">
                <a:ea typeface="Calibri"/>
                <a:cs typeface="Arial"/>
              </a:rPr>
              <a:t>dostinix</a:t>
            </a:r>
            <a:r>
              <a:rPr lang="en-US" b="1" dirty="0">
                <a:ea typeface="Calibri"/>
                <a:cs typeface="Arial"/>
              </a:rPr>
              <a:t> (</a:t>
            </a:r>
            <a:r>
              <a:rPr lang="en-US" b="1" dirty="0" err="1">
                <a:ea typeface="Calibri"/>
                <a:cs typeface="Arial"/>
              </a:rPr>
              <a:t>antiprolactin</a:t>
            </a:r>
            <a:r>
              <a:rPr lang="en-US" b="1" dirty="0">
                <a:ea typeface="Calibri"/>
                <a:cs typeface="Arial"/>
              </a:rPr>
              <a:t>), </a:t>
            </a:r>
            <a:r>
              <a:rPr lang="en-US" b="1" dirty="0" err="1">
                <a:ea typeface="Calibri"/>
                <a:cs typeface="Arial"/>
              </a:rPr>
              <a:t>parlodel</a:t>
            </a:r>
            <a:r>
              <a:rPr lang="en-US" b="1" dirty="0">
                <a:ea typeface="Calibri"/>
                <a:cs typeface="Arial"/>
              </a:rPr>
              <a:t>, or surgery by mastectomy with preservation of nipple and areola.</a:t>
            </a:r>
            <a:endParaRPr lang="en-US" sz="2400" dirty="0">
              <a:ea typeface="Calibri"/>
              <a:cs typeface="Arial"/>
            </a:endParaRPr>
          </a:p>
          <a:p>
            <a:endParaRPr lang="ar-IQ" dirty="0"/>
          </a:p>
        </p:txBody>
      </p:sp>
    </p:spTree>
    <p:extLst>
      <p:ext uri="{BB962C8B-B14F-4D97-AF65-F5344CB8AC3E}">
        <p14:creationId xmlns:p14="http://schemas.microsoft.com/office/powerpoint/2010/main" val="15874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784976" cy="6624736"/>
          </a:xfrm>
        </p:spPr>
        <p:txBody>
          <a:bodyPr>
            <a:normAutofit fontScale="92500" lnSpcReduction="10000"/>
          </a:bodyPr>
          <a:lstStyle/>
          <a:p>
            <a:pPr algn="just" rtl="0"/>
            <a:r>
              <a:rPr lang="en-US" sz="3600" b="1" u="sng" dirty="0">
                <a:ea typeface="Calibri"/>
                <a:cs typeface="Arial"/>
              </a:rPr>
              <a:t>Pathology:</a:t>
            </a:r>
            <a:r>
              <a:rPr lang="en-US" b="1" dirty="0">
                <a:ea typeface="Calibri"/>
                <a:cs typeface="Arial"/>
              </a:rPr>
              <a:t>  breast cancer may arise from the epithelium of the duct system anywhere from the nipple end of major lactiferous ducts to the terminal duct unit, which is in breast lobule. The disease may be entirely in situ, an increasingly common finding with the advent of breast cancer screening or may be invasive cancer.   The degree of differentiation of the tumor is usually described using three grades as well differentiation, moderately differentiation or poorly differentiation. Commonly numerical grading system based on the scoring of the three individual factors (nuclear pleomorphism, tubular formation, and mitotic rate) is used in grade </a:t>
            </a:r>
            <a:r>
              <a:rPr lang="en-US" b="1" dirty="0" smtClean="0">
                <a:ea typeface="Calibri"/>
                <a:cs typeface="Arial"/>
              </a:rPr>
              <a:t>3 </a:t>
            </a:r>
            <a:r>
              <a:rPr lang="en-US" b="1" dirty="0">
                <a:ea typeface="Calibri"/>
                <a:cs typeface="Arial"/>
              </a:rPr>
              <a:t>cancers roughly equating the poorly differentiated group. </a:t>
            </a:r>
            <a:endParaRPr lang="ar-IQ" dirty="0"/>
          </a:p>
        </p:txBody>
      </p:sp>
    </p:spTree>
    <p:extLst>
      <p:ext uri="{BB962C8B-B14F-4D97-AF65-F5344CB8AC3E}">
        <p14:creationId xmlns:p14="http://schemas.microsoft.com/office/powerpoint/2010/main" val="420349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2242" y="476250"/>
            <a:ext cx="4199515" cy="564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43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fontScale="85000" lnSpcReduction="10000"/>
          </a:bodyPr>
          <a:lstStyle/>
          <a:p>
            <a:pPr algn="just" rtl="0">
              <a:lnSpc>
                <a:spcPct val="115000"/>
              </a:lnSpc>
              <a:spcAft>
                <a:spcPts val="1000"/>
              </a:spcAft>
            </a:pPr>
            <a:r>
              <a:rPr lang="en-US" b="1" dirty="0" smtClean="0">
                <a:ea typeface="Calibri"/>
                <a:cs typeface="Arial"/>
              </a:rPr>
              <a:t>Previously</a:t>
            </a:r>
            <a:r>
              <a:rPr lang="en-US" b="1" dirty="0">
                <a:ea typeface="Calibri"/>
                <a:cs typeface="Arial"/>
              </a:rPr>
              <a:t>, descriptive terms were used to classify breast cancer </a:t>
            </a:r>
            <a:r>
              <a:rPr lang="en-US" b="1" dirty="0" err="1">
                <a:ea typeface="Calibri"/>
                <a:cs typeface="Arial"/>
              </a:rPr>
              <a:t>scirrhous</a:t>
            </a:r>
            <a:r>
              <a:rPr lang="en-US" b="1" dirty="0">
                <a:ea typeface="Calibri"/>
                <a:cs typeface="Arial"/>
              </a:rPr>
              <a:t> meaning woody or medullary meaning brain like. More recently histological descriptions have been used. however with the increasing application of molecular </a:t>
            </a:r>
            <a:r>
              <a:rPr lang="en-US" b="1" dirty="0" smtClean="0">
                <a:ea typeface="Calibri"/>
                <a:cs typeface="Arial"/>
              </a:rPr>
              <a:t>markers (immunohistochemistry) </a:t>
            </a:r>
            <a:r>
              <a:rPr lang="en-US" b="1" dirty="0">
                <a:ea typeface="Calibri"/>
                <a:cs typeface="Arial"/>
              </a:rPr>
              <a:t>there will be a change in the way that the breast cancers are classified, and it is likely that much more information about individual tumor will be routinely reported, such as its likelihood of metastases, and to which therapeutic agents it will be </a:t>
            </a:r>
            <a:r>
              <a:rPr lang="en-US" b="1" dirty="0" err="1">
                <a:ea typeface="Calibri"/>
                <a:cs typeface="Arial"/>
              </a:rPr>
              <a:t>susptible</a:t>
            </a:r>
            <a:r>
              <a:rPr lang="en-US" b="1" dirty="0">
                <a:ea typeface="Calibri"/>
                <a:cs typeface="Arial"/>
              </a:rPr>
              <a:t>.  Gene array analysis of breast cancer has identified five subtypes. Some of these correlate with known markers such as estrogen receptor status.</a:t>
            </a:r>
            <a:endParaRPr lang="en-US" sz="2400" dirty="0">
              <a:ea typeface="Calibri"/>
              <a:cs typeface="Arial"/>
            </a:endParaRPr>
          </a:p>
          <a:p>
            <a:endParaRPr lang="ar-IQ" dirty="0"/>
          </a:p>
        </p:txBody>
      </p:sp>
    </p:spTree>
    <p:extLst>
      <p:ext uri="{BB962C8B-B14F-4D97-AF65-F5344CB8AC3E}">
        <p14:creationId xmlns:p14="http://schemas.microsoft.com/office/powerpoint/2010/main" val="107567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408712"/>
          </a:xfrm>
        </p:spPr>
        <p:txBody>
          <a:bodyPr/>
          <a:lstStyle/>
          <a:p>
            <a:pPr algn="just" rtl="0"/>
            <a:r>
              <a:rPr lang="en-US" b="1" dirty="0">
                <a:ea typeface="Calibri"/>
                <a:cs typeface="Arial"/>
              </a:rPr>
              <a:t>Current nomenclature: ductal carcinoma:  is the most </a:t>
            </a:r>
            <a:r>
              <a:rPr lang="en-US" b="1" dirty="0" smtClean="0">
                <a:ea typeface="Calibri"/>
                <a:cs typeface="Arial"/>
              </a:rPr>
              <a:t>variant (85%), lobular </a:t>
            </a:r>
            <a:r>
              <a:rPr lang="en-US" b="1" dirty="0">
                <a:ea typeface="Calibri"/>
                <a:cs typeface="Arial"/>
              </a:rPr>
              <a:t>carcinoma occurring about 15% of cases, there are subtypes of lobular carcinoma including the classical type which carries a better prognosis than the pleomorphic type, occasionally pictures may be mixed with both ductal and lobular features. There are different pattern of spread depending on histological type. </a:t>
            </a:r>
            <a:endParaRPr lang="ar-IQ" dirty="0"/>
          </a:p>
        </p:txBody>
      </p:sp>
    </p:spTree>
    <p:extLst>
      <p:ext uri="{BB962C8B-B14F-4D97-AF65-F5344CB8AC3E}">
        <p14:creationId xmlns:p14="http://schemas.microsoft.com/office/powerpoint/2010/main" val="962824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just" rtl="0"/>
            <a:r>
              <a:rPr lang="en-US" b="1" dirty="0">
                <a:ea typeface="Calibri"/>
                <a:cs typeface="Arial"/>
              </a:rPr>
              <a:t> If there is doubt whether as tumor is predominantly lobular in type, </a:t>
            </a:r>
            <a:r>
              <a:rPr lang="en-US" b="1" dirty="0" err="1">
                <a:ea typeface="Calibri"/>
                <a:cs typeface="Arial"/>
              </a:rPr>
              <a:t>immunohistochemical</a:t>
            </a:r>
            <a:r>
              <a:rPr lang="en-US" b="1" dirty="0">
                <a:ea typeface="Calibri"/>
                <a:cs typeface="Arial"/>
              </a:rPr>
              <a:t> analysis using the e- cadherin antibody which reacts positively in lobular  carcinoma will help in diagnosis. Rare histological variants, usually carrying a better prognosis, include colloid carcinoma whose cells produce a abundant </a:t>
            </a:r>
            <a:r>
              <a:rPr lang="en-US" b="1" dirty="0" err="1">
                <a:ea typeface="Calibri"/>
                <a:cs typeface="Arial"/>
              </a:rPr>
              <a:t>mucin</a:t>
            </a:r>
            <a:r>
              <a:rPr lang="en-US" b="1" dirty="0">
                <a:ea typeface="Calibri"/>
                <a:cs typeface="Arial"/>
              </a:rPr>
              <a:t>. </a:t>
            </a:r>
            <a:endParaRPr lang="ar-IQ" dirty="0"/>
          </a:p>
        </p:txBody>
      </p:sp>
    </p:spTree>
    <p:extLst>
      <p:ext uri="{BB962C8B-B14F-4D97-AF65-F5344CB8AC3E}">
        <p14:creationId xmlns:p14="http://schemas.microsoft.com/office/powerpoint/2010/main" val="3402486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just" rtl="0"/>
            <a:r>
              <a:rPr lang="en-US" b="1" dirty="0">
                <a:ea typeface="Calibri"/>
                <a:cs typeface="Arial"/>
              </a:rPr>
              <a:t>. Medullary carcinoma with solid sheets of large cells usually associated with a marked lymphocytic reaction. Invasive lobular carcinoma is commonly multifocal and or bilateral. Cases detected via screening program are often smaller and better differentiation than those presenting to symptomatic and are of a special type. </a:t>
            </a:r>
            <a:endParaRPr lang="ar-IQ" dirty="0"/>
          </a:p>
        </p:txBody>
      </p:sp>
    </p:spTree>
    <p:extLst>
      <p:ext uri="{BB962C8B-B14F-4D97-AF65-F5344CB8AC3E}">
        <p14:creationId xmlns:p14="http://schemas.microsoft.com/office/powerpoint/2010/main" val="63015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l" rtl="0"/>
            <a:r>
              <a:rPr lang="en-US" sz="3600" b="1" dirty="0" smtClean="0"/>
              <a:t>Objectives:</a:t>
            </a:r>
          </a:p>
          <a:p>
            <a:pPr algn="l" rtl="0"/>
            <a:r>
              <a:rPr lang="en-US" sz="3600" b="1" dirty="0" smtClean="0"/>
              <a:t>By the end of this lectures we should know about the following:</a:t>
            </a:r>
          </a:p>
          <a:p>
            <a:pPr algn="l" rtl="0"/>
            <a:r>
              <a:rPr lang="en-US" sz="3600" b="1" dirty="0" smtClean="0"/>
              <a:t>Malignant diseases of the breast</a:t>
            </a:r>
          </a:p>
          <a:p>
            <a:pPr algn="l" rtl="0"/>
            <a:r>
              <a:rPr lang="en-US" sz="3600" b="1" dirty="0" smtClean="0"/>
              <a:t>Benign diseases of the breast</a:t>
            </a:r>
          </a:p>
          <a:p>
            <a:pPr algn="l" rtl="0"/>
            <a:r>
              <a:rPr lang="en-US" sz="3600" b="1" dirty="0" smtClean="0"/>
              <a:t>Infections of breast tissue</a:t>
            </a:r>
          </a:p>
          <a:p>
            <a:pPr algn="l" rtl="0"/>
            <a:r>
              <a:rPr lang="en-US" sz="3600" b="1" dirty="0" smtClean="0"/>
              <a:t>Congenital anomalies of the nipple and breast</a:t>
            </a:r>
          </a:p>
          <a:p>
            <a:pPr algn="l" rtl="0"/>
            <a:endParaRPr lang="en-US" dirty="0" smtClean="0"/>
          </a:p>
          <a:p>
            <a:pPr algn="l" rtl="0"/>
            <a:endParaRPr lang="ar-IQ" dirty="0"/>
          </a:p>
        </p:txBody>
      </p:sp>
    </p:spTree>
    <p:extLst>
      <p:ext uri="{BB962C8B-B14F-4D97-AF65-F5344CB8AC3E}">
        <p14:creationId xmlns:p14="http://schemas.microsoft.com/office/powerpoint/2010/main" val="4210395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5550" y="908720"/>
            <a:ext cx="538881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90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0"/>
            <a:r>
              <a:rPr lang="en-US" b="1" dirty="0">
                <a:ea typeface="Calibri"/>
                <a:cs typeface="Arial"/>
              </a:rPr>
              <a:t>Cases detected via screening program are often smaller and better differentiation than those presenting to symptomatic and are of a special type. Inflammatory carcinoma is a fortunately rare, highly aggressive that present as painful swollen breast which is warm with </a:t>
            </a:r>
            <a:r>
              <a:rPr lang="en-US" b="1" dirty="0" smtClean="0">
                <a:ea typeface="Calibri"/>
                <a:cs typeface="Arial"/>
              </a:rPr>
              <a:t>cutaneous </a:t>
            </a:r>
            <a:r>
              <a:rPr lang="en-US" b="1" dirty="0">
                <a:ea typeface="Calibri"/>
                <a:cs typeface="Arial"/>
              </a:rPr>
              <a:t>edema; this is result of blockage of the </a:t>
            </a:r>
            <a:r>
              <a:rPr lang="en-US" b="1" dirty="0" err="1">
                <a:ea typeface="Calibri"/>
                <a:cs typeface="Arial"/>
              </a:rPr>
              <a:t>subdermal</a:t>
            </a:r>
            <a:r>
              <a:rPr lang="en-US" b="1" dirty="0">
                <a:ea typeface="Calibri"/>
                <a:cs typeface="Arial"/>
              </a:rPr>
              <a:t> </a:t>
            </a:r>
            <a:r>
              <a:rPr lang="en-US" b="1" dirty="0" err="1">
                <a:ea typeface="Calibri"/>
                <a:cs typeface="Arial"/>
              </a:rPr>
              <a:t>lymphatics</a:t>
            </a:r>
            <a:r>
              <a:rPr lang="en-US" b="1" dirty="0">
                <a:ea typeface="Calibri"/>
                <a:cs typeface="Arial"/>
              </a:rPr>
              <a:t> with cancer cells. Inflammatory carcinoma usually involves at least </a:t>
            </a:r>
            <a:r>
              <a:rPr lang="en-US" b="1" dirty="0" smtClean="0">
                <a:ea typeface="Calibri"/>
                <a:cs typeface="Arial"/>
              </a:rPr>
              <a:t>1/3 </a:t>
            </a:r>
            <a:r>
              <a:rPr lang="en-US" b="1" dirty="0">
                <a:ea typeface="Calibri"/>
                <a:cs typeface="Arial"/>
              </a:rPr>
              <a:t>of the breast and may mimic breast abscess. </a:t>
            </a:r>
            <a:endParaRPr lang="ar-IQ" dirty="0"/>
          </a:p>
        </p:txBody>
      </p:sp>
    </p:spTree>
    <p:extLst>
      <p:ext uri="{BB962C8B-B14F-4D97-AF65-F5344CB8AC3E}">
        <p14:creationId xmlns:p14="http://schemas.microsoft.com/office/powerpoint/2010/main" val="4141370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0"/>
            <a:r>
              <a:rPr lang="en-US" b="1" dirty="0">
                <a:ea typeface="Calibri"/>
                <a:cs typeface="Arial"/>
              </a:rPr>
              <a:t> A biopsy will confirm the diagnosis and show undifferentiated cells, it used to be rapidly fatal but with aggressive chemotherapy and radiotherapy and with salvage surgery the prognosis has improved considerably. In situ carcinoma is a preinvasive cancer that has not breached the epithelium basement membrane. </a:t>
            </a:r>
            <a:endParaRPr lang="ar-IQ" dirty="0"/>
          </a:p>
        </p:txBody>
      </p:sp>
    </p:spTree>
    <p:extLst>
      <p:ext uri="{BB962C8B-B14F-4D97-AF65-F5344CB8AC3E}">
        <p14:creationId xmlns:p14="http://schemas.microsoft.com/office/powerpoint/2010/main" val="1869159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85000" lnSpcReduction="10000"/>
          </a:bodyPr>
          <a:lstStyle/>
          <a:p>
            <a:pPr algn="just" rtl="0"/>
            <a:r>
              <a:rPr lang="en-US" b="1" dirty="0">
                <a:ea typeface="Calibri"/>
                <a:cs typeface="Arial"/>
              </a:rPr>
              <a:t> This was previously a rare usually asymptomatic, finding in breast biopsy specimens but is becoming increasingly common because of the advent of mammographic screening. In situ carcinoma may be ductal (DCIS) or lobular (LCIS). The latter is often being multifocal and bilateral.  Both are markers for later development of invasive cancers which will develop in at least 20% of patients. Although mastectomy is curative, this constitutes overtreatment in many cases. The best treatment for carcinoma in situ is depend if it is a high grade tumor treated by excision and radiotherapy, whereas those of low grade whose tumor completely excised need no further treatment. </a:t>
            </a:r>
            <a:endParaRPr lang="ar-IQ" dirty="0"/>
          </a:p>
        </p:txBody>
      </p:sp>
    </p:spTree>
    <p:extLst>
      <p:ext uri="{BB962C8B-B14F-4D97-AF65-F5344CB8AC3E}">
        <p14:creationId xmlns:p14="http://schemas.microsoft.com/office/powerpoint/2010/main" val="1093583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85000" lnSpcReduction="10000"/>
          </a:bodyPr>
          <a:lstStyle/>
          <a:p>
            <a:pPr algn="just" rtl="0">
              <a:lnSpc>
                <a:spcPct val="115000"/>
              </a:lnSpc>
              <a:spcAft>
                <a:spcPts val="1000"/>
              </a:spcAft>
            </a:pPr>
            <a:r>
              <a:rPr lang="en-US" b="1" dirty="0">
                <a:ea typeface="Calibri"/>
                <a:cs typeface="Arial"/>
              </a:rPr>
              <a:t>Staining for estrogen and progesterone receptors is now considered routine, as their presence will indicate the use of adjuvant hormone therapy with </a:t>
            </a:r>
            <a:r>
              <a:rPr lang="en-US" b="1" dirty="0" err="1">
                <a:ea typeface="Calibri"/>
                <a:cs typeface="Arial"/>
              </a:rPr>
              <a:t>tamoxifin</a:t>
            </a:r>
            <a:r>
              <a:rPr lang="en-US" b="1" dirty="0">
                <a:ea typeface="Calibri"/>
                <a:cs typeface="Arial"/>
              </a:rPr>
              <a:t> or the newer aromatase inhibitors as </a:t>
            </a:r>
            <a:r>
              <a:rPr lang="en-US" b="1" dirty="0" err="1">
                <a:ea typeface="Calibri"/>
                <a:cs typeface="Arial"/>
              </a:rPr>
              <a:t>anastrazole</a:t>
            </a:r>
            <a:r>
              <a:rPr lang="en-US" b="1" dirty="0">
                <a:ea typeface="Calibri"/>
                <a:cs typeface="Arial"/>
              </a:rPr>
              <a:t>. Tumors also stained </a:t>
            </a:r>
            <a:r>
              <a:rPr lang="en-US" b="1" dirty="0" smtClean="0">
                <a:ea typeface="Calibri"/>
                <a:cs typeface="Arial"/>
              </a:rPr>
              <a:t>for </a:t>
            </a:r>
            <a:r>
              <a:rPr lang="en-US" b="1" dirty="0">
                <a:ea typeface="Calibri"/>
                <a:cs typeface="Arial"/>
              </a:rPr>
              <a:t>c- erb2( a growth factor receptor)as patients who are positive can be treated with monoclonal antibody as </a:t>
            </a:r>
            <a:r>
              <a:rPr lang="en-US" b="1" dirty="0" err="1">
                <a:ea typeface="Calibri"/>
                <a:cs typeface="Arial"/>
              </a:rPr>
              <a:t>trastuzumab</a:t>
            </a:r>
            <a:r>
              <a:rPr lang="en-US" b="1" dirty="0">
                <a:ea typeface="Calibri"/>
                <a:cs typeface="Arial"/>
              </a:rPr>
              <a:t> (</a:t>
            </a:r>
            <a:r>
              <a:rPr lang="en-US" b="1" dirty="0" err="1">
                <a:ea typeface="Calibri"/>
                <a:cs typeface="Arial"/>
              </a:rPr>
              <a:t>herciptin</a:t>
            </a:r>
            <a:r>
              <a:rPr lang="en-US" b="1" dirty="0">
                <a:ea typeface="Calibri"/>
                <a:cs typeface="Arial"/>
              </a:rPr>
              <a:t>) either in the adjuvant or relapse sitting. The pathologist is an important member of breast cancer team (MDT) and will increasingly help decide which adjuvant therapies will be appropriate.</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502287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85000" lnSpcReduction="10000"/>
          </a:bodyPr>
          <a:lstStyle/>
          <a:p>
            <a:pPr algn="just" rtl="0">
              <a:lnSpc>
                <a:spcPct val="115000"/>
              </a:lnSpc>
              <a:spcAft>
                <a:spcPts val="1000"/>
              </a:spcAft>
            </a:pPr>
            <a:r>
              <a:rPr lang="en-US" sz="3600" b="1" u="sng" dirty="0">
                <a:ea typeface="Calibri"/>
                <a:cs typeface="Arial"/>
              </a:rPr>
              <a:t>Paget's disease of the nipple</a:t>
            </a:r>
            <a:r>
              <a:rPr lang="en-US" b="1" dirty="0">
                <a:ea typeface="Calibri"/>
                <a:cs typeface="Arial"/>
              </a:rPr>
              <a:t>: is a superficial manifestation of underlying disease of the breast carcinoma. It presents as eczema- like condition of the nipple and areola which persists despite local treatment. The nipple is eroded slowly and eventually disappears. If it left the underlying carcinoma will sooner or later become clinically evident. Nipple eczema should biopsied if there any doubt of its cause. Microscopically Paget's disease characterized by the presence of a large ovoid cells with abundant, clear, pale staining cytoplasm in </a:t>
            </a:r>
            <a:r>
              <a:rPr lang="en-US" b="1" dirty="0" err="1">
                <a:ea typeface="Calibri"/>
                <a:cs typeface="Arial"/>
              </a:rPr>
              <a:t>malpighian</a:t>
            </a:r>
            <a:r>
              <a:rPr lang="en-US" b="1" dirty="0">
                <a:ea typeface="Calibri"/>
                <a:cs typeface="Arial"/>
              </a:rPr>
              <a:t> layer of the epithelium.</a:t>
            </a:r>
            <a:endParaRPr lang="en-US" sz="2400" dirty="0">
              <a:ea typeface="Calibri"/>
              <a:cs typeface="Arial"/>
            </a:endParaRPr>
          </a:p>
          <a:p>
            <a:endParaRPr lang="ar-IQ" dirty="0"/>
          </a:p>
        </p:txBody>
      </p:sp>
    </p:spTree>
    <p:extLst>
      <p:ext uri="{BB962C8B-B14F-4D97-AF65-F5344CB8AC3E}">
        <p14:creationId xmlns:p14="http://schemas.microsoft.com/office/powerpoint/2010/main" val="347451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1069181"/>
            <a:ext cx="47625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686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123156"/>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737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767" y="404813"/>
            <a:ext cx="7628466"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82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CLASSIFICATIONS</a:t>
            </a:r>
            <a:endParaRPr lang="ar-IQ" dirty="0"/>
          </a:p>
        </p:txBody>
      </p:sp>
      <p:sp>
        <p:nvSpPr>
          <p:cNvPr id="3" name="Content Placeholder 2"/>
          <p:cNvSpPr>
            <a:spLocks noGrp="1"/>
          </p:cNvSpPr>
          <p:nvPr>
            <p:ph idx="1"/>
          </p:nvPr>
        </p:nvSpPr>
        <p:spPr/>
        <p:txBody>
          <a:bodyPr>
            <a:normAutofit lnSpcReduction="10000"/>
          </a:bodyPr>
          <a:lstStyle/>
          <a:p>
            <a:pPr marL="514350" lvl="0" indent="-514350" algn="l" rtl="0">
              <a:buFont typeface="+mj-lt"/>
              <a:buAutoNum type="arabicPeriod"/>
            </a:pPr>
            <a:r>
              <a:rPr lang="en-US" b="1" dirty="0">
                <a:solidFill>
                  <a:prstClr val="black"/>
                </a:solidFill>
              </a:rPr>
              <a:t>DUCTAL CARCINOMA</a:t>
            </a:r>
          </a:p>
          <a:p>
            <a:pPr marL="514350" lvl="0" indent="-514350" algn="l" rtl="0">
              <a:buNone/>
            </a:pPr>
            <a:r>
              <a:rPr lang="en-US" b="1" dirty="0">
                <a:solidFill>
                  <a:prstClr val="black"/>
                </a:solidFill>
              </a:rPr>
              <a:t>     LOBULAR CARCINOMA</a:t>
            </a:r>
          </a:p>
          <a:p>
            <a:pPr marL="514350" lvl="0" indent="-514350" algn="l" rtl="0">
              <a:buNone/>
            </a:pPr>
            <a:r>
              <a:rPr lang="en-US" b="1" dirty="0">
                <a:solidFill>
                  <a:prstClr val="black"/>
                </a:solidFill>
              </a:rPr>
              <a:t>2.(a) In Situ Carcinoma</a:t>
            </a:r>
          </a:p>
          <a:p>
            <a:pPr lvl="0" algn="l" rtl="0">
              <a:buNone/>
            </a:pPr>
            <a:r>
              <a:rPr lang="en-US" b="1" dirty="0">
                <a:solidFill>
                  <a:prstClr val="black"/>
                </a:solidFill>
              </a:rPr>
              <a:t>    DUCTAL CARCINOMA IN-SITU (DCIS)         LOBULAR CARCINOMA IN-SITU (LCIS)</a:t>
            </a:r>
          </a:p>
          <a:p>
            <a:pPr lvl="0" algn="l" rtl="0"/>
            <a:r>
              <a:rPr lang="en-US" b="1" dirty="0">
                <a:solidFill>
                  <a:prstClr val="black"/>
                </a:solidFill>
              </a:rPr>
              <a:t>(b)Invasive carcinoma.</a:t>
            </a:r>
          </a:p>
          <a:p>
            <a:pPr lvl="0" algn="l" rtl="0">
              <a:buNone/>
            </a:pPr>
            <a:r>
              <a:rPr lang="en-US" b="1" dirty="0">
                <a:solidFill>
                  <a:prstClr val="black"/>
                </a:solidFill>
              </a:rPr>
              <a:t>			Invasive ductal carcinoma.</a:t>
            </a:r>
          </a:p>
          <a:p>
            <a:pPr lvl="0" algn="l" rtl="0">
              <a:buNone/>
            </a:pPr>
            <a:r>
              <a:rPr lang="en-US" b="1" dirty="0">
                <a:solidFill>
                  <a:prstClr val="black"/>
                </a:solidFill>
              </a:rPr>
              <a:t>			Invasive  lobular carcinoma.</a:t>
            </a:r>
          </a:p>
          <a:p>
            <a:pPr lvl="0" algn="l" rtl="0"/>
            <a:endParaRPr lang="en-US" dirty="0">
              <a:solidFill>
                <a:prstClr val="black"/>
              </a:solidFill>
            </a:endParaRPr>
          </a:p>
          <a:p>
            <a:pPr algn="l"/>
            <a:endParaRPr lang="ar-IQ" dirty="0"/>
          </a:p>
        </p:txBody>
      </p:sp>
    </p:spTree>
    <p:extLst>
      <p:ext uri="{BB962C8B-B14F-4D97-AF65-F5344CB8AC3E}">
        <p14:creationId xmlns:p14="http://schemas.microsoft.com/office/powerpoint/2010/main" val="119416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404664"/>
            <a:ext cx="7056784" cy="5544616"/>
          </a:xfrm>
        </p:spPr>
        <p:txBody>
          <a:bodyPr/>
          <a:lstStyle/>
          <a:p>
            <a:pPr lvl="0" algn="just" rtl="0"/>
            <a:r>
              <a:rPr lang="en-US" b="1" u="sng" dirty="0">
                <a:solidFill>
                  <a:schemeClr val="tx1"/>
                </a:solidFill>
              </a:rPr>
              <a:t>Carcinoma of the breast</a:t>
            </a:r>
            <a:r>
              <a:rPr lang="en-US" b="1" dirty="0">
                <a:solidFill>
                  <a:schemeClr val="tx1"/>
                </a:solidFill>
              </a:rPr>
              <a:t>: is the most common cause of death in middle aged women in western countries. In 2004 approximately one and half million new cases were diagnosed worldwide. In England and Wales one in 12 women will develop the disease during their life time.</a:t>
            </a:r>
            <a:endParaRPr lang="en-US" dirty="0">
              <a:solidFill>
                <a:schemeClr val="tx1"/>
              </a:solidFill>
            </a:endParaRPr>
          </a:p>
          <a:p>
            <a:pPr lvl="0" algn="just" rtl="0"/>
            <a:endParaRPr lang="ar-IQ" dirty="0">
              <a:solidFill>
                <a:prstClr val="black">
                  <a:tint val="75000"/>
                </a:prstClr>
              </a:solidFill>
            </a:endParaRPr>
          </a:p>
          <a:p>
            <a:pPr algn="just" rtl="0"/>
            <a:endParaRPr lang="ar-IQ" dirty="0"/>
          </a:p>
        </p:txBody>
      </p:sp>
    </p:spTree>
    <p:extLst>
      <p:ext uri="{BB962C8B-B14F-4D97-AF65-F5344CB8AC3E}">
        <p14:creationId xmlns:p14="http://schemas.microsoft.com/office/powerpoint/2010/main" val="144061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endParaRPr lang="ar-IQ" dirty="0"/>
          </a:p>
        </p:txBody>
      </p:sp>
      <p:sp>
        <p:nvSpPr>
          <p:cNvPr id="3" name="Content Placeholder 2"/>
          <p:cNvSpPr>
            <a:spLocks noGrp="1"/>
          </p:cNvSpPr>
          <p:nvPr>
            <p:ph idx="1"/>
          </p:nvPr>
        </p:nvSpPr>
        <p:spPr>
          <a:xfrm>
            <a:off x="457200" y="1124744"/>
            <a:ext cx="8229600" cy="5400600"/>
          </a:xfrm>
        </p:spPr>
        <p:txBody>
          <a:bodyPr>
            <a:normAutofit/>
          </a:bodyPr>
          <a:lstStyle/>
          <a:p>
            <a:pPr marL="514350" lvl="0" indent="-514350" algn="l" rtl="0">
              <a:buFont typeface="+mj-lt"/>
              <a:buAutoNum type="arabicPeriod"/>
            </a:pPr>
            <a:r>
              <a:rPr lang="en-US" sz="2700" b="1" dirty="0" err="1">
                <a:solidFill>
                  <a:prstClr val="black"/>
                </a:solidFill>
              </a:rPr>
              <a:t>Scirrhous</a:t>
            </a:r>
            <a:r>
              <a:rPr lang="en-US" sz="2700" b="1" dirty="0">
                <a:solidFill>
                  <a:prstClr val="black"/>
                </a:solidFill>
              </a:rPr>
              <a:t> carcinoma:60% common</a:t>
            </a:r>
          </a:p>
          <a:p>
            <a:pPr marL="514350" lvl="0" indent="-514350" algn="l" rtl="0">
              <a:buFont typeface="+mj-lt"/>
              <a:buAutoNum type="arabicPeriod"/>
            </a:pPr>
            <a:r>
              <a:rPr lang="en-US" sz="2700" b="1" dirty="0">
                <a:solidFill>
                  <a:prstClr val="black"/>
                </a:solidFill>
              </a:rPr>
              <a:t>Medullary </a:t>
            </a:r>
            <a:r>
              <a:rPr lang="en-US" sz="2700" b="1" dirty="0" err="1">
                <a:solidFill>
                  <a:prstClr val="black"/>
                </a:solidFill>
              </a:rPr>
              <a:t>carcinoma:also</a:t>
            </a:r>
            <a:r>
              <a:rPr lang="en-US" sz="2700" b="1" dirty="0">
                <a:solidFill>
                  <a:prstClr val="black"/>
                </a:solidFill>
              </a:rPr>
              <a:t> called “</a:t>
            </a:r>
            <a:r>
              <a:rPr lang="en-US" sz="2700" b="1" dirty="0" err="1">
                <a:solidFill>
                  <a:prstClr val="black"/>
                </a:solidFill>
              </a:rPr>
              <a:t>encephaloid</a:t>
            </a:r>
            <a:r>
              <a:rPr lang="en-US" sz="2700" b="1" dirty="0">
                <a:solidFill>
                  <a:prstClr val="black"/>
                </a:solidFill>
              </a:rPr>
              <a:t> type”</a:t>
            </a:r>
          </a:p>
          <a:p>
            <a:pPr marL="514350" lvl="0" indent="-514350" algn="l" rtl="0">
              <a:buFont typeface="+mj-lt"/>
              <a:buAutoNum type="arabicPeriod"/>
            </a:pPr>
            <a:r>
              <a:rPr lang="en-US" sz="2700" b="1" dirty="0">
                <a:solidFill>
                  <a:prstClr val="black"/>
                </a:solidFill>
              </a:rPr>
              <a:t>Inflammatory carcinoma/</a:t>
            </a:r>
            <a:r>
              <a:rPr lang="en-US" sz="2700" b="1" dirty="0" err="1">
                <a:solidFill>
                  <a:prstClr val="black"/>
                </a:solidFill>
              </a:rPr>
              <a:t>lacatating</a:t>
            </a:r>
            <a:r>
              <a:rPr lang="en-US" sz="2700" b="1" dirty="0">
                <a:solidFill>
                  <a:prstClr val="black"/>
                </a:solidFill>
              </a:rPr>
              <a:t> carcinoma/mastitis </a:t>
            </a:r>
            <a:r>
              <a:rPr lang="en-US" sz="2700" b="1" dirty="0" err="1">
                <a:solidFill>
                  <a:prstClr val="black"/>
                </a:solidFill>
              </a:rPr>
              <a:t>carcinoma:most</a:t>
            </a:r>
            <a:r>
              <a:rPr lang="en-US" sz="2700" b="1" dirty="0">
                <a:solidFill>
                  <a:prstClr val="black"/>
                </a:solidFill>
              </a:rPr>
              <a:t> malignant type</a:t>
            </a:r>
          </a:p>
          <a:p>
            <a:pPr marL="514350" lvl="0" indent="-514350" algn="l" rtl="0">
              <a:buFont typeface="+mj-lt"/>
              <a:buAutoNum type="arabicPeriod"/>
            </a:pPr>
            <a:r>
              <a:rPr lang="en-US" sz="2700" b="1" dirty="0">
                <a:solidFill>
                  <a:prstClr val="black"/>
                </a:solidFill>
              </a:rPr>
              <a:t>Colloid </a:t>
            </a:r>
            <a:r>
              <a:rPr lang="en-US" sz="2700" b="1" dirty="0" err="1">
                <a:solidFill>
                  <a:prstClr val="black"/>
                </a:solidFill>
              </a:rPr>
              <a:t>carcinoma:produces</a:t>
            </a:r>
            <a:r>
              <a:rPr lang="en-US" sz="2700" b="1" dirty="0">
                <a:solidFill>
                  <a:prstClr val="black"/>
                </a:solidFill>
              </a:rPr>
              <a:t> abundant </a:t>
            </a:r>
            <a:r>
              <a:rPr lang="en-US" sz="2700" b="1" dirty="0" err="1">
                <a:solidFill>
                  <a:prstClr val="black"/>
                </a:solidFill>
              </a:rPr>
              <a:t>mucin</a:t>
            </a:r>
            <a:endParaRPr lang="en-US" sz="2700" b="1" dirty="0">
              <a:solidFill>
                <a:prstClr val="black"/>
              </a:solidFill>
            </a:endParaRPr>
          </a:p>
          <a:p>
            <a:pPr marL="514350" lvl="0" indent="-514350" algn="l" rtl="0">
              <a:buFont typeface="+mj-lt"/>
              <a:buAutoNum type="arabicPeriod"/>
            </a:pPr>
            <a:r>
              <a:rPr lang="en-US" sz="2700" b="1" dirty="0">
                <a:solidFill>
                  <a:prstClr val="black"/>
                </a:solidFill>
              </a:rPr>
              <a:t>Paget’s disease of nipples</a:t>
            </a:r>
          </a:p>
          <a:p>
            <a:pPr marL="514350" lvl="0" indent="-514350" algn="l" rtl="0">
              <a:buFont typeface="+mj-lt"/>
              <a:buAutoNum type="arabicPeriod"/>
            </a:pPr>
            <a:r>
              <a:rPr lang="en-US" sz="2700" b="1" dirty="0">
                <a:solidFill>
                  <a:prstClr val="black"/>
                </a:solidFill>
              </a:rPr>
              <a:t>Tubular, Papillary, Cribriform of ductal carcinoma.</a:t>
            </a:r>
          </a:p>
          <a:p>
            <a:pPr marL="514350" lvl="0" indent="-514350" algn="l" rtl="0">
              <a:buFont typeface="+mj-lt"/>
              <a:buAutoNum type="arabicPeriod"/>
            </a:pPr>
            <a:r>
              <a:rPr lang="en-US" sz="2700" b="1" dirty="0">
                <a:solidFill>
                  <a:prstClr val="black"/>
                </a:solidFill>
              </a:rPr>
              <a:t>Atypical </a:t>
            </a:r>
            <a:r>
              <a:rPr lang="en-US" sz="2700" b="1" dirty="0" err="1">
                <a:solidFill>
                  <a:prstClr val="black"/>
                </a:solidFill>
              </a:rPr>
              <a:t>Scirrhous</a:t>
            </a:r>
            <a:r>
              <a:rPr lang="en-US" sz="2700" b="1" dirty="0">
                <a:solidFill>
                  <a:prstClr val="black"/>
                </a:solidFill>
              </a:rPr>
              <a:t> carcinoma</a:t>
            </a:r>
          </a:p>
          <a:p>
            <a:pPr marL="514350" lvl="0" indent="-514350" algn="l" rtl="0">
              <a:buFont typeface="+mj-lt"/>
              <a:buAutoNum type="arabicPeriod"/>
            </a:pPr>
            <a:r>
              <a:rPr lang="en-US" sz="2700" b="1" dirty="0">
                <a:solidFill>
                  <a:prstClr val="black"/>
                </a:solidFill>
              </a:rPr>
              <a:t>Lobular </a:t>
            </a:r>
            <a:r>
              <a:rPr lang="en-US" sz="2700" b="1" dirty="0" err="1">
                <a:solidFill>
                  <a:prstClr val="black"/>
                </a:solidFill>
              </a:rPr>
              <a:t>insitu</a:t>
            </a:r>
            <a:r>
              <a:rPr lang="en-US" sz="2700" b="1" dirty="0">
                <a:solidFill>
                  <a:prstClr val="black"/>
                </a:solidFill>
              </a:rPr>
              <a:t> carcinoma</a:t>
            </a:r>
          </a:p>
          <a:p>
            <a:pPr algn="l"/>
            <a:endParaRPr lang="ar-IQ" dirty="0"/>
          </a:p>
        </p:txBody>
      </p:sp>
    </p:spTree>
    <p:extLst>
      <p:ext uri="{BB962C8B-B14F-4D97-AF65-F5344CB8AC3E}">
        <p14:creationId xmlns:p14="http://schemas.microsoft.com/office/powerpoint/2010/main" val="2506831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just" rtl="0">
              <a:lnSpc>
                <a:spcPct val="115000"/>
              </a:lnSpc>
              <a:spcAft>
                <a:spcPts val="1000"/>
              </a:spcAft>
            </a:pPr>
            <a:r>
              <a:rPr lang="en-US" sz="3600" b="1" u="sng" dirty="0">
                <a:ea typeface="Calibri"/>
                <a:cs typeface="Arial"/>
              </a:rPr>
              <a:t>Spread of the breast cancer:</a:t>
            </a:r>
            <a:endParaRPr lang="en-US" sz="2400" dirty="0">
              <a:ea typeface="Calibri"/>
              <a:cs typeface="Arial"/>
            </a:endParaRPr>
          </a:p>
          <a:p>
            <a:pPr algn="just" rtl="0">
              <a:lnSpc>
                <a:spcPct val="115000"/>
              </a:lnSpc>
              <a:spcAft>
                <a:spcPts val="1000"/>
              </a:spcAft>
            </a:pPr>
            <a:r>
              <a:rPr lang="en-US" b="1" dirty="0">
                <a:ea typeface="Calibri"/>
                <a:cs typeface="Arial"/>
              </a:rPr>
              <a:t>(1) Local spread: the tumor increases in size and invade other portion of the breast. It tends to involve the skin and to penetrate the pectorals muscles and even the chest wall if diagnosed later.</a:t>
            </a:r>
            <a:endParaRPr lang="en-US" sz="2400" dirty="0">
              <a:ea typeface="Calibri"/>
              <a:cs typeface="Arial"/>
            </a:endParaRPr>
          </a:p>
          <a:p>
            <a:endParaRPr lang="ar-IQ" dirty="0"/>
          </a:p>
        </p:txBody>
      </p:sp>
    </p:spTree>
    <p:extLst>
      <p:ext uri="{BB962C8B-B14F-4D97-AF65-F5344CB8AC3E}">
        <p14:creationId xmlns:p14="http://schemas.microsoft.com/office/powerpoint/2010/main" val="2230202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10000"/>
          </a:bodyPr>
          <a:lstStyle/>
          <a:p>
            <a:pPr algn="just" rtl="0">
              <a:lnSpc>
                <a:spcPct val="115000"/>
              </a:lnSpc>
              <a:spcAft>
                <a:spcPts val="1000"/>
              </a:spcAft>
            </a:pPr>
            <a:r>
              <a:rPr lang="en-US" b="1" dirty="0">
                <a:ea typeface="Calibri"/>
                <a:cs typeface="Arial"/>
              </a:rPr>
              <a:t>(2) Lymphatic metastasis: it occurs primarily to axillary and internal mammary lymph nodes. A tumor in the posterior one third tends to spread to internal mammary lymph nodes. The involvements of lymph nodes have both biological and chronological event in the spread of carcinoma and it also a marker of metastases potential of that tumor. Involvement of the supraclavicular lymph nodes and of any of the contra lateral breast represents advanced disease.</a:t>
            </a:r>
            <a:endParaRPr lang="en-US" sz="2400" dirty="0">
              <a:ea typeface="Calibri"/>
              <a:cs typeface="Arial"/>
            </a:endParaRPr>
          </a:p>
          <a:p>
            <a:endParaRPr lang="ar-IQ" dirty="0"/>
          </a:p>
        </p:txBody>
      </p:sp>
    </p:spTree>
    <p:extLst>
      <p:ext uri="{BB962C8B-B14F-4D97-AF65-F5344CB8AC3E}">
        <p14:creationId xmlns:p14="http://schemas.microsoft.com/office/powerpoint/2010/main" val="2367037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052736"/>
            <a:ext cx="482453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017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breast carcinoma\breast-canc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5" y="260648"/>
            <a:ext cx="5616624"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43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3" y="836712"/>
            <a:ext cx="532859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876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0">
              <a:lnSpc>
                <a:spcPct val="115000"/>
              </a:lnSpc>
              <a:spcAft>
                <a:spcPts val="1000"/>
              </a:spcAft>
            </a:pPr>
            <a:r>
              <a:rPr lang="en-US" b="1" dirty="0">
                <a:ea typeface="Calibri"/>
                <a:cs typeface="Arial"/>
              </a:rPr>
              <a:t>(3) Blood streams: it is by this route skeletal metastases occur. In order of the frequency the lumbar vertebrae, femur, thoracic vertebrae, rib and skull are affected and these deposits are generally </a:t>
            </a:r>
            <a:r>
              <a:rPr lang="en-US" b="1" dirty="0" err="1">
                <a:ea typeface="Calibri"/>
                <a:cs typeface="Arial"/>
              </a:rPr>
              <a:t>osteolytic</a:t>
            </a:r>
            <a:r>
              <a:rPr lang="en-US" b="1" dirty="0">
                <a:ea typeface="Calibri"/>
                <a:cs typeface="Arial"/>
              </a:rPr>
              <a:t>. Metastases may also commonly occur in the liver, lung, brain, and occasionally adrenal glands and ovaries.</a:t>
            </a:r>
            <a:endParaRPr lang="en-US" sz="2400" dirty="0">
              <a:ea typeface="Calibri"/>
              <a:cs typeface="Arial"/>
            </a:endParaRPr>
          </a:p>
          <a:p>
            <a:endParaRPr lang="ar-IQ" dirty="0"/>
          </a:p>
        </p:txBody>
      </p:sp>
    </p:spTree>
    <p:extLst>
      <p:ext uri="{BB962C8B-B14F-4D97-AF65-F5344CB8AC3E}">
        <p14:creationId xmlns:p14="http://schemas.microsoft.com/office/powerpoint/2010/main" val="2682874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6862" y="1408906"/>
            <a:ext cx="601027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932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268760"/>
            <a:ext cx="482453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677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836712"/>
            <a:ext cx="367240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231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3/3f/Breast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992888"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31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0"/>
            <a:r>
              <a:rPr lang="en-US" b="1" u="sng" dirty="0">
                <a:ea typeface="Calibri"/>
                <a:cs typeface="Arial"/>
              </a:rPr>
              <a:t>Clinical presentation</a:t>
            </a:r>
            <a:r>
              <a:rPr lang="en-US" b="1" dirty="0">
                <a:ea typeface="Calibri"/>
                <a:cs typeface="Arial"/>
              </a:rPr>
              <a:t>: although any portion of the breast including axillary tail may be involved breast cancer is found most frequently in the upper outer quadrant most carcinoma will present as a hard lump  which may be associated with </a:t>
            </a:r>
            <a:r>
              <a:rPr lang="en-US" b="1" dirty="0" err="1">
                <a:ea typeface="Calibri"/>
                <a:cs typeface="Arial"/>
              </a:rPr>
              <a:t>indrawing</a:t>
            </a:r>
            <a:r>
              <a:rPr lang="en-US" b="1" dirty="0">
                <a:ea typeface="Calibri"/>
                <a:cs typeface="Arial"/>
              </a:rPr>
              <a:t> of the nipple, as the disease advances locally there may be skin involvement with </a:t>
            </a:r>
            <a:r>
              <a:rPr lang="en-US" b="1" dirty="0" err="1">
                <a:ea typeface="Calibri"/>
                <a:cs typeface="Arial"/>
              </a:rPr>
              <a:t>peau</a:t>
            </a:r>
            <a:r>
              <a:rPr lang="en-US" b="1" dirty="0">
                <a:ea typeface="Calibri"/>
                <a:cs typeface="Arial"/>
              </a:rPr>
              <a:t> d orange or frank ulceration and fixation to the chest wall. </a:t>
            </a:r>
            <a:endParaRPr lang="ar-IQ" dirty="0"/>
          </a:p>
        </p:txBody>
      </p:sp>
    </p:spTree>
    <p:extLst>
      <p:ext uri="{BB962C8B-B14F-4D97-AF65-F5344CB8AC3E}">
        <p14:creationId xmlns:p14="http://schemas.microsoft.com/office/powerpoint/2010/main" val="3301063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breast\phototake_rm_photo_of_inflammatory_breast_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7" y="1833562"/>
            <a:ext cx="4695825"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0852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breaaaaaaast\breast-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33500"/>
            <a:ext cx="4114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26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just" rtl="0"/>
            <a:r>
              <a:rPr lang="en-US" b="1" dirty="0">
                <a:ea typeface="Calibri"/>
                <a:cs typeface="Arial"/>
              </a:rPr>
              <a:t>This is described as cancer en-cuirasses when disease progress around chest wall. About 5% carcinoma in UK presented as locally advanced or symptoms of metastatic disease this figure is much higher in developing countries. These patients under goes staging evaluation so this will include a careful clinical examination, chest x-ray, CT scan chest and abdomen and isotope scan, bone scan. </a:t>
            </a:r>
            <a:endParaRPr lang="ar-IQ" dirty="0"/>
          </a:p>
        </p:txBody>
      </p:sp>
    </p:spTree>
    <p:extLst>
      <p:ext uri="{BB962C8B-B14F-4D97-AF65-F5344CB8AC3E}">
        <p14:creationId xmlns:p14="http://schemas.microsoft.com/office/powerpoint/2010/main" val="1992933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just" rtl="0">
              <a:lnSpc>
                <a:spcPct val="115000"/>
              </a:lnSpc>
              <a:spcAft>
                <a:spcPts val="1000"/>
              </a:spcAft>
            </a:pPr>
            <a:r>
              <a:rPr lang="en-US" b="1" dirty="0">
                <a:ea typeface="Calibri"/>
                <a:cs typeface="Arial"/>
              </a:rPr>
              <a:t>This will be important for both prognosis and treatment. A patient with wide spread visceral metastases may obtain an increased length and quality of survival  from systemic hormone therapy or chemotherapy but is unlikely to benefit from surgery as she will die from her metastases before local disease becomes a problem. </a:t>
            </a:r>
            <a:endParaRPr lang="ar-IQ" dirty="0"/>
          </a:p>
        </p:txBody>
      </p:sp>
    </p:spTree>
    <p:extLst>
      <p:ext uri="{BB962C8B-B14F-4D97-AF65-F5344CB8AC3E}">
        <p14:creationId xmlns:p14="http://schemas.microsoft.com/office/powerpoint/2010/main" val="32097017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04656"/>
          </a:xfrm>
        </p:spPr>
        <p:txBody>
          <a:bodyPr>
            <a:normAutofit lnSpcReduction="10000"/>
          </a:bodyPr>
          <a:lstStyle/>
          <a:p>
            <a:pPr algn="just" rtl="0"/>
            <a:r>
              <a:rPr lang="en-US" b="1" u="sng" dirty="0">
                <a:ea typeface="Calibri"/>
                <a:cs typeface="Arial"/>
              </a:rPr>
              <a:t>Investigations</a:t>
            </a:r>
            <a:r>
              <a:rPr lang="en-US" b="1" dirty="0">
                <a:ea typeface="Calibri"/>
                <a:cs typeface="Arial"/>
              </a:rPr>
              <a:t>: ( 1) </a:t>
            </a:r>
            <a:r>
              <a:rPr lang="en-US" b="1" dirty="0" err="1">
                <a:ea typeface="Calibri"/>
                <a:cs typeface="Arial"/>
              </a:rPr>
              <a:t>mammaography</a:t>
            </a:r>
            <a:r>
              <a:rPr lang="en-US" b="1" dirty="0">
                <a:ea typeface="Calibri"/>
                <a:cs typeface="Arial"/>
              </a:rPr>
              <a:t>: soft tissue radiographs are taken by placing the breast in direct contact with ultrasensitive film and exposing it to low-voltage, high amperage x-rays. The dose of radiation is very low so it is a safe investigation. The sensitivity of this investigation increases with age as the breast becomes less dense. In total, 5% of breast cancers are missed by population –based mammographic screening programme , even in retrospect , such carcinoma are not apparent. </a:t>
            </a:r>
            <a:endParaRPr lang="ar-IQ" dirty="0"/>
          </a:p>
        </p:txBody>
      </p:sp>
    </p:spTree>
    <p:extLst>
      <p:ext uri="{BB962C8B-B14F-4D97-AF65-F5344CB8AC3E}">
        <p14:creationId xmlns:p14="http://schemas.microsoft.com/office/powerpoint/2010/main" val="1653298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endParaRPr lang="ar-IQ" dirty="0"/>
          </a:p>
        </p:txBody>
      </p:sp>
      <p:pic>
        <p:nvPicPr>
          <p:cNvPr id="2050" name="Picture 2" descr="C:\Users\Us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76672"/>
            <a:ext cx="475252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62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endParaRPr lang="ar-IQ" dirty="0"/>
          </a:p>
        </p:txBody>
      </p:sp>
      <p:pic>
        <p:nvPicPr>
          <p:cNvPr id="1026" name="Picture 2" descr="C:\Users\User\Desktop\Mammo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41682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589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just" rtl="0">
              <a:lnSpc>
                <a:spcPct val="115000"/>
              </a:lnSpc>
              <a:spcAft>
                <a:spcPts val="1000"/>
              </a:spcAft>
            </a:pPr>
            <a:r>
              <a:rPr lang="en-US" b="1" dirty="0">
                <a:ea typeface="Calibri"/>
                <a:cs typeface="Arial"/>
              </a:rPr>
              <a:t>. Thus, a normal mammogram does not exclude the presence of carcinoma. Digital mammography is being introduced, which allow manipulation of the images and computer aided diagnosis. </a:t>
            </a:r>
            <a:r>
              <a:rPr lang="en-US" b="1" dirty="0" err="1">
                <a:ea typeface="Calibri"/>
                <a:cs typeface="Arial"/>
              </a:rPr>
              <a:t>Tomo</a:t>
            </a:r>
            <a:r>
              <a:rPr lang="en-US" b="1" dirty="0">
                <a:ea typeface="Calibri"/>
                <a:cs typeface="Arial"/>
              </a:rPr>
              <a:t>-mammography is also being assessed as a more sensitive diagnostic modality.</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4034722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just" rtl="0"/>
            <a:r>
              <a:rPr lang="en-US" b="1" dirty="0">
                <a:ea typeface="Calibri"/>
                <a:cs typeface="Arial"/>
              </a:rPr>
              <a:t>(2)ultrasound: ultrasound is particularly useful in young women with dense breasts in whom mammograms are difficult to interprets, and in distinguishing cysts from solid lesions. It also can be used to localize impalpable areas of breast pathology. It is useful as screening tool and remains operator dependent. Increasingly, ultrasound of the axillary tissue is performed when cancer is diagnosed and guided percutaneous biopsy of any suspicious glands may be performed. </a:t>
            </a:r>
            <a:endParaRPr lang="ar-IQ" dirty="0"/>
          </a:p>
        </p:txBody>
      </p:sp>
    </p:spTree>
    <p:extLst>
      <p:ext uri="{BB962C8B-B14F-4D97-AF65-F5344CB8AC3E}">
        <p14:creationId xmlns:p14="http://schemas.microsoft.com/office/powerpoint/2010/main" val="48367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breast\locadv_bre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82700"/>
            <a:ext cx="5715000" cy="429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982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endParaRPr lang="ar-IQ" dirty="0"/>
          </a:p>
        </p:txBody>
      </p:sp>
      <p:pic>
        <p:nvPicPr>
          <p:cNvPr id="3074" name="Picture 2" descr="C:\Users\User\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1" y="692696"/>
            <a:ext cx="6192688"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379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endParaRPr lang="ar-IQ" dirty="0"/>
          </a:p>
        </p:txBody>
      </p:sp>
      <p:pic>
        <p:nvPicPr>
          <p:cNvPr id="4098"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20688"/>
            <a:ext cx="583264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541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lnSpcReduction="10000"/>
          </a:bodyPr>
          <a:lstStyle/>
          <a:p>
            <a:pPr algn="just" rtl="0"/>
            <a:r>
              <a:rPr lang="en-US" b="1" dirty="0">
                <a:ea typeface="Calibri"/>
                <a:cs typeface="Arial"/>
              </a:rPr>
              <a:t> (3)magnetic resonance imaging (MRI); MRI is of increasing interest to breast surgeons in a number of setting: it can distinguish scar from recurrence in women who have had previous breast conservation therapy for cancer. It is the best imaging modality for the breast of women with implants. It has proven to be a useful as screening tool in a high risk women  because of a family history. It is less useful than ultrasound in the management of the axilla in both primary breast  cancer and recurrent diseases. </a:t>
            </a:r>
            <a:endParaRPr lang="ar-IQ" dirty="0"/>
          </a:p>
        </p:txBody>
      </p:sp>
    </p:spTree>
    <p:extLst>
      <p:ext uri="{BB962C8B-B14F-4D97-AF65-F5344CB8AC3E}">
        <p14:creationId xmlns:p14="http://schemas.microsoft.com/office/powerpoint/2010/main" val="3824452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endParaRPr lang="ar-IQ" dirty="0"/>
          </a:p>
        </p:txBody>
      </p:sp>
      <p:pic>
        <p:nvPicPr>
          <p:cNvPr id="5122" name="Picture 2" descr="C:\Users\User\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799288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294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endParaRPr lang="ar-IQ" dirty="0"/>
          </a:p>
        </p:txBody>
      </p:sp>
      <p:pic>
        <p:nvPicPr>
          <p:cNvPr id="6146" name="Picture 2" descr="C:\Users\User\Desktop\cancer_x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064895"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57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a:bodyPr>
          <a:lstStyle/>
          <a:p>
            <a:pPr algn="just" rtl="0"/>
            <a:r>
              <a:rPr lang="en-US" b="1" dirty="0">
                <a:ea typeface="Calibri"/>
                <a:cs typeface="Arial"/>
              </a:rPr>
              <a:t> (4) needle biopsy/ cytology: histology can be obtained under local anesthesia using a spring loaded core needle biopsy device. Cytology is obtained using a 21 G or 23G needle and 10 ml syringe with multiple passes through the lump with negative pressure in the syringe. The aspirate is then smeared on to a slide which is air dried or fixed. Fine needle aspiration cytology (FNAC) is the least invasive technique of obtaining a cell diagnosis  and is a rapid and very accurate  if both operator and cytologist are experienced. </a:t>
            </a:r>
            <a:endParaRPr lang="ar-IQ" dirty="0"/>
          </a:p>
        </p:txBody>
      </p:sp>
    </p:spTree>
    <p:extLst>
      <p:ext uri="{BB962C8B-B14F-4D97-AF65-F5344CB8AC3E}">
        <p14:creationId xmlns:p14="http://schemas.microsoft.com/office/powerpoint/2010/main" val="3014350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endParaRPr lang="ar-IQ" dirty="0"/>
          </a:p>
        </p:txBody>
      </p:sp>
      <p:pic>
        <p:nvPicPr>
          <p:cNvPr id="7170" name="Picture 2" descr="C:\Users\User\Desktop\fine_needle_asp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4664"/>
            <a:ext cx="669674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51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algn="just" rtl="0"/>
            <a:r>
              <a:rPr lang="en-US" b="1" dirty="0">
                <a:ea typeface="Calibri"/>
                <a:cs typeface="Arial"/>
              </a:rPr>
              <a:t> However, false negative do occurs, mainly through sampling error, and invasive cancer cannot distinguished from in situ disease. A histological specimen taken by a core biopsy allows a definitive preoperative diagnosis, differentiates between duct carcinoma in situ and invasive disease and also allows the tumor to be stained for receptor status. </a:t>
            </a:r>
            <a:endParaRPr lang="ar-IQ" dirty="0"/>
          </a:p>
        </p:txBody>
      </p:sp>
    </p:spTree>
    <p:extLst>
      <p:ext uri="{BB962C8B-B14F-4D97-AF65-F5344CB8AC3E}">
        <p14:creationId xmlns:p14="http://schemas.microsoft.com/office/powerpoint/2010/main" val="4005721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0">
              <a:lnSpc>
                <a:spcPct val="115000"/>
              </a:lnSpc>
              <a:spcAft>
                <a:spcPts val="1000"/>
              </a:spcAft>
            </a:pPr>
            <a:r>
              <a:rPr lang="en-US" b="1" dirty="0" smtClean="0">
                <a:ea typeface="Calibri"/>
                <a:cs typeface="Arial"/>
              </a:rPr>
              <a:t>This </a:t>
            </a:r>
            <a:r>
              <a:rPr lang="en-US" b="1" dirty="0">
                <a:ea typeface="Calibri"/>
                <a:cs typeface="Arial"/>
              </a:rPr>
              <a:t>is important before commencing neoadjuvant therapy. (5)large needle biopsy with vacuum systems: the  sampling error decreases as the biopsy volume increases and using 8G or 11G needles allows more extensive biopsies to be taken this is useful in management of micro calcifications  or in complete excision of benign lesions such as fibroadenomas.</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356200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lgn="just" rtl="0">
              <a:lnSpc>
                <a:spcPct val="115000"/>
              </a:lnSpc>
              <a:spcAft>
                <a:spcPts val="1000"/>
              </a:spcAft>
            </a:pPr>
            <a:r>
              <a:rPr lang="en-US" b="1" dirty="0">
                <a:ea typeface="Calibri"/>
                <a:cs typeface="Arial"/>
              </a:rPr>
              <a:t>Triple assessment: the diagnosis should be made by a combination of clinical assessment, radiological imaging and a tissue sample taken for either cytological or histological analysis, the so called triple assessment. The positive predictive value of this combination should exceed 99.9%. </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50529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85000" lnSpcReduction="10000"/>
          </a:bodyPr>
          <a:lstStyle/>
          <a:p>
            <a:pPr algn="just" rtl="0">
              <a:lnSpc>
                <a:spcPct val="115000"/>
              </a:lnSpc>
              <a:spcAft>
                <a:spcPts val="1000"/>
              </a:spcAft>
            </a:pPr>
            <a:r>
              <a:rPr lang="en-US" b="1" dirty="0" smtClean="0">
                <a:ea typeface="Calibri"/>
                <a:cs typeface="Arial"/>
              </a:rPr>
              <a:t>Risks  factors</a:t>
            </a:r>
          </a:p>
          <a:p>
            <a:pPr algn="just" rtl="0">
              <a:lnSpc>
                <a:spcPct val="115000"/>
              </a:lnSpc>
              <a:spcAft>
                <a:spcPts val="1000"/>
              </a:spcAft>
            </a:pPr>
            <a:r>
              <a:rPr lang="en-US" b="1" dirty="0" smtClean="0">
                <a:ea typeface="Calibri"/>
                <a:cs typeface="Arial"/>
              </a:rPr>
              <a:t>(</a:t>
            </a:r>
            <a:r>
              <a:rPr lang="en-US" b="1" dirty="0">
                <a:ea typeface="Calibri"/>
                <a:cs typeface="Arial"/>
              </a:rPr>
              <a:t>1) Geographical: it occurs most commonly in western world, accounting 3-5% of all death in women. In developing countries it accounts for 1-3% of death.</a:t>
            </a:r>
            <a:endParaRPr lang="en-US" sz="2400" dirty="0">
              <a:ea typeface="Calibri"/>
              <a:cs typeface="Arial"/>
            </a:endParaRPr>
          </a:p>
          <a:p>
            <a:pPr algn="just" rtl="0">
              <a:lnSpc>
                <a:spcPct val="115000"/>
              </a:lnSpc>
              <a:spcAft>
                <a:spcPts val="1000"/>
              </a:spcAft>
            </a:pPr>
            <a:r>
              <a:rPr lang="en-US" b="1" dirty="0">
                <a:ea typeface="Calibri"/>
                <a:cs typeface="Arial"/>
              </a:rPr>
              <a:t>(2) Age: it is extremely rare below the age of 20 years but thereafter the incidence steadily rise that by the age of 90 years nearly 20% of women are affected.</a:t>
            </a:r>
            <a:endParaRPr lang="en-US" sz="2400" dirty="0">
              <a:ea typeface="Calibri"/>
              <a:cs typeface="Arial"/>
            </a:endParaRPr>
          </a:p>
          <a:p>
            <a:pPr algn="just" rtl="0">
              <a:lnSpc>
                <a:spcPct val="115000"/>
              </a:lnSpc>
              <a:spcAft>
                <a:spcPts val="1000"/>
              </a:spcAft>
            </a:pPr>
            <a:r>
              <a:rPr lang="en-US" b="1" dirty="0">
                <a:ea typeface="Calibri"/>
                <a:cs typeface="Arial"/>
              </a:rPr>
              <a:t>(3) Gender: it is less than 0.5% of patients with breast cancer are male.</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1054738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algn="just" rtl="0">
              <a:lnSpc>
                <a:spcPct val="115000"/>
              </a:lnSpc>
              <a:spcAft>
                <a:spcPts val="1000"/>
              </a:spcAft>
            </a:pPr>
            <a:r>
              <a:rPr lang="en-US" sz="3600" b="1" u="sng" dirty="0">
                <a:ea typeface="Calibri"/>
                <a:cs typeface="Arial"/>
              </a:rPr>
              <a:t>Staging of breast cancer</a:t>
            </a:r>
            <a:r>
              <a:rPr lang="en-US" b="1" dirty="0">
                <a:ea typeface="Calibri"/>
                <a:cs typeface="Arial"/>
              </a:rPr>
              <a:t>: classical staging of breast cancer by means of TNM ( tumor, nodes, metastasis) criteria is used less often as we gain more knowledge of the biological variable that affect prognosis. It is becoming increasingly clear that it is these factors rather than anatomical mapping that influence the outcome of the disease and treatment. As shown below</a:t>
            </a:r>
            <a:endParaRPr lang="en-US" sz="2400" dirty="0">
              <a:ea typeface="Calibri"/>
              <a:cs typeface="Arial"/>
            </a:endParaRPr>
          </a:p>
          <a:p>
            <a:endParaRPr lang="ar-IQ" dirty="0"/>
          </a:p>
        </p:txBody>
      </p:sp>
    </p:spTree>
    <p:extLst>
      <p:ext uri="{BB962C8B-B14F-4D97-AF65-F5344CB8AC3E}">
        <p14:creationId xmlns:p14="http://schemas.microsoft.com/office/powerpoint/2010/main" val="3771131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35307012"/>
              </p:ext>
            </p:extLst>
          </p:nvPr>
        </p:nvGraphicFramePr>
        <p:xfrm>
          <a:off x="323529" y="548680"/>
          <a:ext cx="8352926" cy="5930841"/>
        </p:xfrm>
        <a:graphic>
          <a:graphicData uri="http://schemas.openxmlformats.org/drawingml/2006/table">
            <a:tbl>
              <a:tblPr firstRow="1" firstCol="1" bandRow="1"/>
              <a:tblGrid>
                <a:gridCol w="2087840"/>
                <a:gridCol w="2087840"/>
                <a:gridCol w="2088623"/>
                <a:gridCol w="2088623"/>
              </a:tblGrid>
              <a:tr h="1073574">
                <a:tc>
                  <a:txBody>
                    <a:bodyPr/>
                    <a:lstStyle/>
                    <a:p>
                      <a:pPr algn="just" rtl="0">
                        <a:lnSpc>
                          <a:spcPct val="115000"/>
                        </a:lnSpc>
                        <a:spcAft>
                          <a:spcPts val="0"/>
                        </a:spcAft>
                      </a:pPr>
                      <a:r>
                        <a:rPr lang="en-US" sz="2000" b="1" dirty="0">
                          <a:effectLst/>
                          <a:latin typeface="Calibri"/>
                          <a:ea typeface="Calibri"/>
                          <a:cs typeface="Arial"/>
                        </a:rPr>
                        <a:t>group</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dirty="0" smtClean="0">
                          <a:effectLst/>
                          <a:latin typeface="Calibri"/>
                          <a:ea typeface="Calibri"/>
                          <a:cs typeface="Arial"/>
                        </a:rPr>
                        <a:t>Approximate</a:t>
                      </a:r>
                      <a:r>
                        <a:rPr lang="en-US" sz="2000" b="1" baseline="0" dirty="0" smtClean="0">
                          <a:effectLst/>
                          <a:latin typeface="Calibri"/>
                          <a:ea typeface="Calibri"/>
                          <a:cs typeface="Arial"/>
                        </a:rPr>
                        <a:t> </a:t>
                      </a:r>
                      <a:r>
                        <a:rPr lang="en-US" sz="2000" b="1" dirty="0" smtClean="0">
                          <a:effectLst/>
                          <a:latin typeface="Calibri"/>
                          <a:ea typeface="Calibri"/>
                          <a:cs typeface="Arial"/>
                        </a:rPr>
                        <a:t>5 </a:t>
                      </a:r>
                      <a:r>
                        <a:rPr lang="en-US" sz="2000" b="1" dirty="0">
                          <a:effectLst/>
                          <a:latin typeface="Calibri"/>
                          <a:ea typeface="Calibri"/>
                          <a:cs typeface="Arial"/>
                        </a:rPr>
                        <a:t>year survival</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dirty="0">
                          <a:effectLst/>
                          <a:latin typeface="Calibri"/>
                          <a:ea typeface="Calibri"/>
                          <a:cs typeface="Arial"/>
                        </a:rPr>
                        <a:t>example</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treatment</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574">
                <a:tc>
                  <a:txBody>
                    <a:bodyPr/>
                    <a:lstStyle/>
                    <a:p>
                      <a:pPr algn="just" rtl="0">
                        <a:lnSpc>
                          <a:spcPct val="115000"/>
                        </a:lnSpc>
                        <a:spcAft>
                          <a:spcPts val="0"/>
                        </a:spcAft>
                      </a:pPr>
                      <a:r>
                        <a:rPr lang="en-US" sz="2000" b="1">
                          <a:effectLst/>
                          <a:latin typeface="Calibri"/>
                          <a:ea typeface="Calibri"/>
                          <a:cs typeface="Arial"/>
                        </a:rPr>
                        <a:t>Very low risk</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rtl="0">
                        <a:lnSpc>
                          <a:spcPct val="115000"/>
                        </a:lnSpc>
                        <a:spcAft>
                          <a:spcPts val="0"/>
                        </a:spcAft>
                        <a:buFont typeface="Wingdings"/>
                        <a:buChar char=""/>
                      </a:pPr>
                      <a:r>
                        <a:rPr lang="en-US" sz="2000" b="1">
                          <a:effectLst/>
                          <a:latin typeface="Calibri"/>
                          <a:ea typeface="Calibri"/>
                          <a:cs typeface="Arial"/>
                        </a:rPr>
                        <a:t>90%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Screen detected DCIS</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Local</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574">
                <a:tc>
                  <a:txBody>
                    <a:bodyPr/>
                    <a:lstStyle/>
                    <a:p>
                      <a:pPr algn="just" rtl="0">
                        <a:lnSpc>
                          <a:spcPct val="115000"/>
                        </a:lnSpc>
                        <a:spcAft>
                          <a:spcPts val="0"/>
                        </a:spcAft>
                      </a:pPr>
                      <a:r>
                        <a:rPr lang="en-US" sz="2000" b="1">
                          <a:effectLst/>
                          <a:latin typeface="Calibri"/>
                          <a:ea typeface="Calibri"/>
                          <a:cs typeface="Arial"/>
                        </a:rPr>
                        <a:t>Low risk prim tumor</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70-90%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Node negative with favorite histology</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Locoregional with or without systemic</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758">
                <a:tc>
                  <a:txBody>
                    <a:bodyPr/>
                    <a:lstStyle/>
                    <a:p>
                      <a:pPr algn="just" rtl="0">
                        <a:lnSpc>
                          <a:spcPct val="115000"/>
                        </a:lnSpc>
                        <a:spcAft>
                          <a:spcPts val="0"/>
                        </a:spcAft>
                      </a:pPr>
                      <a:r>
                        <a:rPr lang="en-US" sz="2000" b="1">
                          <a:effectLst/>
                          <a:latin typeface="Calibri"/>
                          <a:ea typeface="Calibri"/>
                          <a:cs typeface="Arial"/>
                        </a:rPr>
                        <a:t>High risk prim tumor</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&lt;70%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Node positive or unfavorite histology</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Locoregional with systemic</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574">
                <a:tc>
                  <a:txBody>
                    <a:bodyPr/>
                    <a:lstStyle/>
                    <a:p>
                      <a:pPr algn="just" rtl="0">
                        <a:lnSpc>
                          <a:spcPct val="115000"/>
                        </a:lnSpc>
                        <a:spcAft>
                          <a:spcPts val="0"/>
                        </a:spcAft>
                      </a:pPr>
                      <a:r>
                        <a:rPr lang="en-US" sz="2000" b="1" dirty="0" smtClean="0">
                          <a:effectLst/>
                          <a:latin typeface="Calibri"/>
                          <a:ea typeface="Calibri"/>
                          <a:cs typeface="Arial"/>
                        </a:rPr>
                        <a:t>Locally </a:t>
                      </a:r>
                      <a:r>
                        <a:rPr lang="en-US" sz="2000" b="1" dirty="0">
                          <a:effectLst/>
                          <a:latin typeface="Calibri"/>
                          <a:ea typeface="Calibri"/>
                          <a:cs typeface="Arial"/>
                        </a:rPr>
                        <a:t>advanced</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&lt;30%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Large prim or inflammatory type</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Primary systemic</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787">
                <a:tc>
                  <a:txBody>
                    <a:bodyPr/>
                    <a:lstStyle/>
                    <a:p>
                      <a:pPr algn="just" rtl="0">
                        <a:lnSpc>
                          <a:spcPct val="115000"/>
                        </a:lnSpc>
                        <a:spcAft>
                          <a:spcPts val="0"/>
                        </a:spcAft>
                      </a:pPr>
                      <a:r>
                        <a:rPr lang="en-US" sz="2000" b="1">
                          <a:effectLst/>
                          <a:latin typeface="Calibri"/>
                          <a:ea typeface="Calibri"/>
                          <a:cs typeface="Arial"/>
                        </a:rPr>
                        <a:t>metastatic</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a:effectLst/>
                          <a:latin typeface="Calibri"/>
                          <a:ea typeface="Calibri"/>
                          <a:cs typeface="Arial"/>
                        </a:rPr>
                        <a:t>------------</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dirty="0">
                          <a:effectLst/>
                          <a:latin typeface="Calibri"/>
                          <a:ea typeface="Calibri"/>
                          <a:cs typeface="Arial"/>
                        </a:rPr>
                        <a:t>-------------------</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000" b="1" dirty="0">
                          <a:effectLst/>
                          <a:latin typeface="Calibri"/>
                          <a:ea typeface="Calibri"/>
                          <a:cs typeface="Arial"/>
                        </a:rPr>
                        <a:t>Primary systemic</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181100" y="1987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0882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just" rtl="0"/>
            <a:r>
              <a:rPr lang="en-US" sz="3600" b="1" u="sng" dirty="0">
                <a:ea typeface="Calibri"/>
                <a:cs typeface="Arial"/>
              </a:rPr>
              <a:t>Prognosis of breast cancer</a:t>
            </a:r>
            <a:r>
              <a:rPr lang="en-US" b="1" dirty="0">
                <a:ea typeface="Calibri"/>
                <a:cs typeface="Arial"/>
              </a:rPr>
              <a:t>: the best indicator of likely prognosis in breast cancer remains tumor size and lymph node status. It is realized that some large tumors remain confined to the breast for decades whereas some very small tumors are incurable at time of diagnosis. Hence the prognosis of a cancer depends not on chronological </a:t>
            </a:r>
            <a:r>
              <a:rPr lang="en-US" b="1" dirty="0" smtClean="0">
                <a:ea typeface="Calibri"/>
                <a:cs typeface="Arial"/>
              </a:rPr>
              <a:t>age of tumor </a:t>
            </a:r>
            <a:r>
              <a:rPr lang="en-US" b="1" dirty="0">
                <a:ea typeface="Calibri"/>
                <a:cs typeface="Arial"/>
              </a:rPr>
              <a:t>but on its invasive and metastatic potential. </a:t>
            </a:r>
            <a:endParaRPr lang="ar-IQ" dirty="0"/>
          </a:p>
        </p:txBody>
      </p:sp>
    </p:spTree>
    <p:extLst>
      <p:ext uri="{BB962C8B-B14F-4D97-AF65-F5344CB8AC3E}">
        <p14:creationId xmlns:p14="http://schemas.microsoft.com/office/powerpoint/2010/main" val="1560788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algn="just" rtl="0"/>
            <a:r>
              <a:rPr lang="en-US" b="1" dirty="0">
                <a:ea typeface="Calibri"/>
                <a:cs typeface="Arial"/>
              </a:rPr>
              <a:t>In attempt to define which tumor will behave aggressively and thus require early systemic treatment, a host of prognostic factors have been described. These include histological grade of tumor, hormone receptors status, measure of tumor proliferation such as S-phase fraction, growth factor analysis and oncogene or oncogene product measurement. </a:t>
            </a:r>
            <a:endParaRPr lang="ar-IQ" dirty="0"/>
          </a:p>
        </p:txBody>
      </p:sp>
    </p:spTree>
    <p:extLst>
      <p:ext uri="{BB962C8B-B14F-4D97-AF65-F5344CB8AC3E}">
        <p14:creationId xmlns:p14="http://schemas.microsoft.com/office/powerpoint/2010/main" val="1685058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5577483"/>
          </a:xfrm>
        </p:spPr>
        <p:txBody>
          <a:bodyPr/>
          <a:lstStyle/>
          <a:p>
            <a:pPr algn="just" rtl="0"/>
            <a:r>
              <a:rPr lang="en-US" b="1" dirty="0">
                <a:ea typeface="Calibri"/>
                <a:cs typeface="Arial"/>
              </a:rPr>
              <a:t> Prognostic indices as Nottingham prognostic index have combined these factors to allow subdivision of patients in to discrete prognostic group. Others put gene profile with other group indicator to give recurrence score but still unproven at moment. Others develop gene signatures said able to detect cancers of good or poor prognosis but still again unproven</a:t>
            </a:r>
            <a:endParaRPr lang="ar-IQ" dirty="0"/>
          </a:p>
        </p:txBody>
      </p:sp>
    </p:spTree>
    <p:extLst>
      <p:ext uri="{BB962C8B-B14F-4D97-AF65-F5344CB8AC3E}">
        <p14:creationId xmlns:p14="http://schemas.microsoft.com/office/powerpoint/2010/main" val="27854139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just" rtl="0">
              <a:lnSpc>
                <a:spcPct val="115000"/>
              </a:lnSpc>
              <a:spcAft>
                <a:spcPts val="1000"/>
              </a:spcAft>
            </a:pPr>
            <a:r>
              <a:rPr lang="en-US" b="1" dirty="0">
                <a:ea typeface="Calibri"/>
                <a:cs typeface="Arial"/>
              </a:rPr>
              <a:t>Nottingham prognostic index: it depends on pathological size of the tumor in cms and node status as score 1 if no node is involved, score 2 if 1-3 nodes are involved score 3 if four or more nodes are involved. And also depend on grade of the tumor as score 1 if grade 1 and score 2 if grade 2 and score3 if grade 3.</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2704139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77500" lnSpcReduction="20000"/>
          </a:bodyPr>
          <a:lstStyle/>
          <a:p>
            <a:pPr algn="just" rtl="0">
              <a:lnSpc>
                <a:spcPct val="115000"/>
              </a:lnSpc>
              <a:spcAft>
                <a:spcPts val="1000"/>
              </a:spcAft>
            </a:pPr>
            <a:r>
              <a:rPr lang="en-US" sz="2900" b="1" dirty="0">
                <a:ea typeface="Calibri"/>
                <a:cs typeface="Arial"/>
              </a:rPr>
              <a:t>Nottingham prognostic index= (0.2</a:t>
            </a:r>
            <a:r>
              <a:rPr lang="ar-IQ" sz="2900" b="1" dirty="0">
                <a:ea typeface="Calibri"/>
              </a:rPr>
              <a:t>×</a:t>
            </a:r>
            <a:r>
              <a:rPr lang="en-US" sz="2900" b="1" dirty="0">
                <a:ea typeface="Calibri"/>
                <a:cs typeface="Arial"/>
              </a:rPr>
              <a:t>size cm)+score node+ score grade</a:t>
            </a:r>
            <a:endParaRPr lang="en-US" sz="2900" dirty="0">
              <a:ea typeface="Calibri"/>
              <a:cs typeface="Arial"/>
            </a:endParaRPr>
          </a:p>
          <a:p>
            <a:pPr algn="just" rtl="0">
              <a:lnSpc>
                <a:spcPct val="115000"/>
              </a:lnSpc>
              <a:spcAft>
                <a:spcPts val="1000"/>
              </a:spcAft>
            </a:pPr>
            <a:r>
              <a:rPr lang="en-US" sz="2900" b="1" dirty="0">
                <a:ea typeface="Calibri"/>
                <a:cs typeface="Arial"/>
              </a:rPr>
              <a:t>Prognostic group                     value                                           10 year survival % </a:t>
            </a:r>
            <a:endParaRPr lang="en-US" sz="2900" dirty="0">
              <a:ea typeface="Calibri"/>
              <a:cs typeface="Arial"/>
            </a:endParaRPr>
          </a:p>
          <a:p>
            <a:pPr algn="just" rtl="0">
              <a:lnSpc>
                <a:spcPct val="115000"/>
              </a:lnSpc>
              <a:spcAft>
                <a:spcPts val="1000"/>
              </a:spcAft>
            </a:pPr>
            <a:r>
              <a:rPr lang="en-US" sz="2900" b="1" dirty="0">
                <a:ea typeface="Calibri"/>
                <a:cs typeface="Arial"/>
              </a:rPr>
              <a:t>Excellent                                   </a:t>
            </a:r>
            <a:r>
              <a:rPr lang="en-US" sz="2900" b="1" u="sng" dirty="0">
                <a:ea typeface="Calibri"/>
                <a:cs typeface="Arial"/>
              </a:rPr>
              <a:t>&lt;</a:t>
            </a:r>
            <a:r>
              <a:rPr lang="en-US" sz="2900" b="1" dirty="0">
                <a:ea typeface="Calibri"/>
                <a:cs typeface="Arial"/>
              </a:rPr>
              <a:t>2.4                                                        94</a:t>
            </a:r>
            <a:endParaRPr lang="en-US" sz="2900" dirty="0">
              <a:ea typeface="Calibri"/>
              <a:cs typeface="Arial"/>
            </a:endParaRPr>
          </a:p>
          <a:p>
            <a:pPr algn="just" rtl="0">
              <a:lnSpc>
                <a:spcPct val="115000"/>
              </a:lnSpc>
              <a:spcAft>
                <a:spcPts val="1000"/>
              </a:spcAft>
            </a:pPr>
            <a:r>
              <a:rPr lang="en-US" sz="2900" b="1" dirty="0">
                <a:ea typeface="Calibri"/>
                <a:cs typeface="Arial"/>
              </a:rPr>
              <a:t>Good                                    2.4- </a:t>
            </a:r>
            <a:r>
              <a:rPr lang="en-US" sz="2900" b="1" u="sng" dirty="0">
                <a:ea typeface="Calibri"/>
                <a:cs typeface="Arial"/>
              </a:rPr>
              <a:t>&lt;</a:t>
            </a:r>
            <a:r>
              <a:rPr lang="en-US" sz="2900" b="1" dirty="0">
                <a:ea typeface="Calibri"/>
                <a:cs typeface="Arial"/>
              </a:rPr>
              <a:t>3.4                                                      83</a:t>
            </a:r>
            <a:endParaRPr lang="en-US" sz="2900" dirty="0">
              <a:ea typeface="Calibri"/>
              <a:cs typeface="Arial"/>
            </a:endParaRPr>
          </a:p>
          <a:p>
            <a:pPr algn="just" rtl="0">
              <a:lnSpc>
                <a:spcPct val="115000"/>
              </a:lnSpc>
              <a:spcAft>
                <a:spcPts val="1000"/>
              </a:spcAft>
            </a:pPr>
            <a:r>
              <a:rPr lang="en-US" sz="2900" b="1" dirty="0">
                <a:ea typeface="Calibri"/>
                <a:cs typeface="Arial"/>
              </a:rPr>
              <a:t>Moderate 1                         3.4-</a:t>
            </a:r>
            <a:r>
              <a:rPr lang="en-US" sz="2900" b="1" u="sng" dirty="0">
                <a:ea typeface="Calibri"/>
                <a:cs typeface="Arial"/>
              </a:rPr>
              <a:t>&lt;</a:t>
            </a:r>
            <a:r>
              <a:rPr lang="en-US" sz="2900" b="1" dirty="0">
                <a:ea typeface="Calibri"/>
                <a:cs typeface="Arial"/>
              </a:rPr>
              <a:t>4.4                                                       70</a:t>
            </a:r>
            <a:endParaRPr lang="en-US" sz="2900" dirty="0">
              <a:ea typeface="Calibri"/>
              <a:cs typeface="Arial"/>
            </a:endParaRPr>
          </a:p>
          <a:p>
            <a:pPr algn="just" rtl="0">
              <a:lnSpc>
                <a:spcPct val="115000"/>
              </a:lnSpc>
              <a:spcAft>
                <a:spcPts val="1000"/>
              </a:spcAft>
            </a:pPr>
            <a:r>
              <a:rPr lang="en-US" sz="2900" b="1" dirty="0">
                <a:ea typeface="Calibri"/>
                <a:cs typeface="Arial"/>
              </a:rPr>
              <a:t>Moderate2                           4.4-</a:t>
            </a:r>
            <a:r>
              <a:rPr lang="en-US" sz="2900" b="1" u="sng" dirty="0">
                <a:ea typeface="Calibri"/>
                <a:cs typeface="Arial"/>
              </a:rPr>
              <a:t>&lt;</a:t>
            </a:r>
            <a:r>
              <a:rPr lang="en-US" sz="2900" b="1" dirty="0">
                <a:ea typeface="Calibri"/>
                <a:cs typeface="Arial"/>
              </a:rPr>
              <a:t> 5.4                                                     51</a:t>
            </a:r>
            <a:endParaRPr lang="en-US" sz="2900" dirty="0">
              <a:ea typeface="Calibri"/>
              <a:cs typeface="Arial"/>
            </a:endParaRPr>
          </a:p>
          <a:p>
            <a:pPr algn="just" rtl="0">
              <a:lnSpc>
                <a:spcPct val="115000"/>
              </a:lnSpc>
              <a:spcAft>
                <a:spcPts val="1000"/>
              </a:spcAft>
            </a:pPr>
            <a:r>
              <a:rPr lang="en-US" sz="2900" b="1" dirty="0">
                <a:ea typeface="Calibri"/>
                <a:cs typeface="Arial"/>
              </a:rPr>
              <a:t>Poor                                        &gt;5.4                                                          19            </a:t>
            </a:r>
            <a:endParaRPr lang="en-US" sz="2900" dirty="0">
              <a:ea typeface="Calibri"/>
              <a:cs typeface="Arial"/>
            </a:endParaRPr>
          </a:p>
          <a:p>
            <a:endParaRPr lang="ar-IQ" dirty="0"/>
          </a:p>
        </p:txBody>
      </p:sp>
    </p:spTree>
    <p:extLst>
      <p:ext uri="{BB962C8B-B14F-4D97-AF65-F5344CB8AC3E}">
        <p14:creationId xmlns:p14="http://schemas.microsoft.com/office/powerpoint/2010/main" val="3084166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breast carcinoma\breast_pathology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7" y="1752600"/>
            <a:ext cx="385762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15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a:bodyPr>
          <a:lstStyle/>
          <a:p>
            <a:pPr algn="just" rtl="0">
              <a:lnSpc>
                <a:spcPct val="115000"/>
              </a:lnSpc>
              <a:spcAft>
                <a:spcPts val="1000"/>
              </a:spcAft>
            </a:pPr>
            <a:r>
              <a:rPr lang="en-US" sz="3600" b="1" u="sng" dirty="0">
                <a:ea typeface="Calibri"/>
                <a:cs typeface="Arial"/>
              </a:rPr>
              <a:t>Treatment of breast cancer</a:t>
            </a:r>
            <a:r>
              <a:rPr lang="en-US" b="1" dirty="0">
                <a:ea typeface="Calibri"/>
                <a:cs typeface="Arial"/>
              </a:rPr>
              <a:t>: the two basic principles of treatment are to reduce the chance of local recurrence and the risk of metastatic spread. The treatment of early breast cancer will usually involve surgery with or without radiotherapy. Systemic therapy such as chemotherapy or hormone therapy is added if there are adverse prognostic factors such as lymph nodes involvement, indicating a high likelihood of metastases relapse. </a:t>
            </a:r>
            <a:endParaRPr lang="ar-IQ" dirty="0"/>
          </a:p>
        </p:txBody>
      </p:sp>
    </p:spTree>
    <p:extLst>
      <p:ext uri="{BB962C8B-B14F-4D97-AF65-F5344CB8AC3E}">
        <p14:creationId xmlns:p14="http://schemas.microsoft.com/office/powerpoint/2010/main" val="17635447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17632" cy="6120680"/>
          </a:xfrm>
        </p:spPr>
        <p:txBody>
          <a:bodyPr/>
          <a:lstStyle/>
          <a:p>
            <a:pPr lvl="0" algn="just" rtl="0">
              <a:lnSpc>
                <a:spcPct val="115000"/>
              </a:lnSpc>
              <a:spcAft>
                <a:spcPts val="1000"/>
              </a:spcAft>
            </a:pPr>
            <a:r>
              <a:rPr lang="en-US" b="1" dirty="0">
                <a:solidFill>
                  <a:prstClr val="black"/>
                </a:solidFill>
                <a:ea typeface="Calibri"/>
                <a:cs typeface="Arial"/>
              </a:rPr>
              <a:t>At other end of spectrum locally advanced or metastatic disease is usually treated by systemic therapy to palliate symptoms with surgery playing a much smaller role. Algorithm for management of breast cancer is shown in summary as</a:t>
            </a:r>
            <a:endParaRPr lang="en-US" dirty="0">
              <a:solidFill>
                <a:prstClr val="black"/>
              </a:solidFill>
              <a:ea typeface="Calibri"/>
              <a:cs typeface="Arial"/>
            </a:endParaRPr>
          </a:p>
          <a:p>
            <a:pPr algn="l" rtl="0"/>
            <a:endParaRPr lang="ar-IQ" dirty="0"/>
          </a:p>
        </p:txBody>
      </p:sp>
    </p:spTree>
    <p:extLst>
      <p:ext uri="{BB962C8B-B14F-4D97-AF65-F5344CB8AC3E}">
        <p14:creationId xmlns:p14="http://schemas.microsoft.com/office/powerpoint/2010/main" val="328769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92500" lnSpcReduction="10000"/>
          </a:bodyPr>
          <a:lstStyle/>
          <a:p>
            <a:pPr algn="just" rtl="0">
              <a:lnSpc>
                <a:spcPct val="115000"/>
              </a:lnSpc>
              <a:spcAft>
                <a:spcPts val="1000"/>
              </a:spcAft>
            </a:pPr>
            <a:r>
              <a:rPr lang="en-US" b="1" dirty="0">
                <a:ea typeface="Calibri"/>
                <a:cs typeface="Arial"/>
              </a:rPr>
              <a:t>(4)  Genetics: it occurs more commonly in women with a family history of breast cancer than in general population. Breast cancer related to specific mutation account for about 5% of breast cancer.</a:t>
            </a:r>
            <a:endParaRPr lang="en-US" sz="2400" dirty="0">
              <a:ea typeface="Calibri"/>
              <a:cs typeface="Arial"/>
            </a:endParaRPr>
          </a:p>
          <a:p>
            <a:pPr algn="just" rtl="0">
              <a:lnSpc>
                <a:spcPct val="115000"/>
              </a:lnSpc>
              <a:spcAft>
                <a:spcPts val="1000"/>
              </a:spcAft>
            </a:pPr>
            <a:r>
              <a:rPr lang="en-US" b="1" dirty="0">
                <a:ea typeface="Calibri"/>
                <a:cs typeface="Arial"/>
              </a:rPr>
              <a:t>(5)    Diet: there is some evidence that there is a link with diets low in </a:t>
            </a:r>
            <a:r>
              <a:rPr lang="en-US" b="1" dirty="0" err="1">
                <a:ea typeface="Calibri"/>
                <a:cs typeface="Arial"/>
              </a:rPr>
              <a:t>phytoestreogen</a:t>
            </a:r>
            <a:r>
              <a:rPr lang="en-US" b="1" dirty="0">
                <a:ea typeface="Calibri"/>
                <a:cs typeface="Arial"/>
              </a:rPr>
              <a:t>, a high intake of alcohol is associated with increase risk</a:t>
            </a:r>
            <a:r>
              <a:rPr lang="en-US" b="1" dirty="0" smtClean="0">
                <a:ea typeface="Calibri"/>
                <a:cs typeface="Arial"/>
              </a:rPr>
              <a:t>. Diets are recommended are walnut, broccoli, peach and curcuma.</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3955991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breaaaaaaast\0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210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lnSpcReduction="10000"/>
          </a:bodyPr>
          <a:lstStyle/>
          <a:p>
            <a:pPr algn="just" rtl="0">
              <a:lnSpc>
                <a:spcPct val="115000"/>
              </a:lnSpc>
              <a:spcAft>
                <a:spcPts val="1000"/>
              </a:spcAft>
            </a:pPr>
            <a:r>
              <a:rPr lang="en-US" b="1" dirty="0">
                <a:ea typeface="Calibri"/>
                <a:cs typeface="Arial"/>
              </a:rPr>
              <a:t>(1) Achieve local control</a:t>
            </a:r>
            <a:endParaRPr lang="en-US" sz="2400" dirty="0">
              <a:ea typeface="Calibri"/>
              <a:cs typeface="Arial"/>
            </a:endParaRPr>
          </a:p>
          <a:p>
            <a:pPr algn="just" rtl="0">
              <a:lnSpc>
                <a:spcPct val="115000"/>
              </a:lnSpc>
              <a:spcAft>
                <a:spcPts val="1000"/>
              </a:spcAft>
            </a:pPr>
            <a:r>
              <a:rPr lang="en-US" b="1" dirty="0">
                <a:ea typeface="Calibri"/>
                <a:cs typeface="Arial"/>
              </a:rPr>
              <a:t>(2) Appropriate surgery include (a) wide local excision (clear margin)+radiotherapy (b) mastectomy+\- radiotherapy immediate or delayed. Combined with axillary procedure.</a:t>
            </a:r>
            <a:endParaRPr lang="en-US" sz="2400" dirty="0">
              <a:ea typeface="Calibri"/>
              <a:cs typeface="Arial"/>
            </a:endParaRPr>
          </a:p>
          <a:p>
            <a:pPr algn="just" rtl="0">
              <a:lnSpc>
                <a:spcPct val="115000"/>
              </a:lnSpc>
              <a:spcAft>
                <a:spcPts val="1000"/>
              </a:spcAft>
            </a:pPr>
            <a:r>
              <a:rPr lang="en-US" b="1" dirty="0">
                <a:ea typeface="Calibri"/>
                <a:cs typeface="Arial"/>
              </a:rPr>
              <a:t>(3) Treat risk of systemic disease by chemotherapy if prognostic factors are poor and hormone therapy if estrogen and progesterone receptor are positive. </a:t>
            </a:r>
            <a:endParaRPr lang="en-US" sz="2400" dirty="0">
              <a:ea typeface="Calibri"/>
              <a:cs typeface="Arial"/>
            </a:endParaRPr>
          </a:p>
          <a:p>
            <a:endParaRPr lang="ar-IQ" dirty="0"/>
          </a:p>
        </p:txBody>
      </p:sp>
    </p:spTree>
    <p:extLst>
      <p:ext uri="{BB962C8B-B14F-4D97-AF65-F5344CB8AC3E}">
        <p14:creationId xmlns:p14="http://schemas.microsoft.com/office/powerpoint/2010/main" val="3232205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algn="just" rtl="0">
              <a:lnSpc>
                <a:spcPct val="115000"/>
              </a:lnSpc>
              <a:spcAft>
                <a:spcPts val="1000"/>
              </a:spcAft>
            </a:pPr>
            <a:r>
              <a:rPr lang="en-US" b="1" dirty="0">
                <a:ea typeface="Calibri"/>
                <a:cs typeface="Arial"/>
              </a:rPr>
              <a:t>Details of local treatment or early breast cancer: local control is achieved through surgery and or radiotherapy. The aim of treatment is to (1) cure: likely in some cases but late recurrence is possible. (2)Control local disease in breast and axilla. (3) Conservation of local form and function. (4)Prevention or delay of occurrence of distant metastases.</a:t>
            </a:r>
            <a:endParaRPr lang="en-US" sz="2400" dirty="0">
              <a:ea typeface="Calibri"/>
              <a:cs typeface="Arial"/>
            </a:endParaRPr>
          </a:p>
          <a:p>
            <a:endParaRPr lang="ar-IQ" dirty="0"/>
          </a:p>
        </p:txBody>
      </p:sp>
    </p:spTree>
    <p:extLst>
      <p:ext uri="{BB962C8B-B14F-4D97-AF65-F5344CB8AC3E}">
        <p14:creationId xmlns:p14="http://schemas.microsoft.com/office/powerpoint/2010/main" val="8664129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10000"/>
          </a:bodyPr>
          <a:lstStyle/>
          <a:p>
            <a:pPr algn="just" rtl="0"/>
            <a:r>
              <a:rPr lang="en-US" sz="3600" b="1" dirty="0">
                <a:ea typeface="Calibri"/>
                <a:cs typeface="Arial"/>
              </a:rPr>
              <a:t>Surgery:</a:t>
            </a:r>
            <a:r>
              <a:rPr lang="en-US" b="1" dirty="0">
                <a:ea typeface="Calibri"/>
                <a:cs typeface="Arial"/>
              </a:rPr>
              <a:t> still has central role to play in the management of breast cancer but have been gradual shifts toward more conservative techniques, that might show equal efficacy between mastectomy and local excision followed by radiotherapy. It was initially hoped that avoiding mastectomy would help to alleviate the considerable psychological morbidity associated with breast cancer but recent studies as has shown that over 30% of women develop significant anxiety and depression following both radical and conservative surgery . </a:t>
            </a:r>
            <a:endParaRPr lang="ar-IQ" dirty="0"/>
          </a:p>
        </p:txBody>
      </p:sp>
    </p:spTree>
    <p:extLst>
      <p:ext uri="{BB962C8B-B14F-4D97-AF65-F5344CB8AC3E}">
        <p14:creationId xmlns:p14="http://schemas.microsoft.com/office/powerpoint/2010/main" val="714314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just" rtl="0">
              <a:lnSpc>
                <a:spcPct val="115000"/>
              </a:lnSpc>
              <a:spcAft>
                <a:spcPts val="1000"/>
              </a:spcAft>
            </a:pPr>
            <a:r>
              <a:rPr lang="en-US" b="1" dirty="0" smtClean="0">
                <a:ea typeface="Calibri"/>
                <a:cs typeface="Arial"/>
              </a:rPr>
              <a:t>After </a:t>
            </a:r>
            <a:r>
              <a:rPr lang="en-US" b="1" dirty="0">
                <a:ea typeface="Calibri"/>
                <a:cs typeface="Arial"/>
              </a:rPr>
              <a:t>mastectomy women tend to worry the effect of operation on their appearance and their relationship whereas after conservative surgery they may remain fearful of recurrence. Mastectomy indicated for(1) a large tumor in relation to size of </a:t>
            </a:r>
            <a:r>
              <a:rPr lang="en-US" b="1" dirty="0" smtClean="0">
                <a:ea typeface="Calibri"/>
                <a:cs typeface="Arial"/>
              </a:rPr>
              <a:t>the </a:t>
            </a:r>
            <a:r>
              <a:rPr lang="en-US" b="1" dirty="0">
                <a:ea typeface="Calibri"/>
                <a:cs typeface="Arial"/>
              </a:rPr>
              <a:t>breast (2) central tumor beneath or involving </a:t>
            </a:r>
            <a:r>
              <a:rPr lang="en-US" b="1" dirty="0" smtClean="0">
                <a:ea typeface="Calibri"/>
                <a:cs typeface="Arial"/>
              </a:rPr>
              <a:t>the </a:t>
            </a:r>
            <a:r>
              <a:rPr lang="en-US" b="1" dirty="0">
                <a:ea typeface="Calibri"/>
                <a:cs typeface="Arial"/>
              </a:rPr>
              <a:t>nipple(3) multifocal disease(4) local recurrence (5) patient preference.</a:t>
            </a:r>
            <a:endParaRPr lang="en-US" sz="2400" dirty="0">
              <a:ea typeface="Calibri"/>
              <a:cs typeface="Arial"/>
            </a:endParaRPr>
          </a:p>
          <a:p>
            <a:endParaRPr lang="ar-IQ" dirty="0"/>
          </a:p>
        </p:txBody>
      </p:sp>
    </p:spTree>
    <p:extLst>
      <p:ext uri="{BB962C8B-B14F-4D97-AF65-F5344CB8AC3E}">
        <p14:creationId xmlns:p14="http://schemas.microsoft.com/office/powerpoint/2010/main" val="37104345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lgn="just" rtl="0">
              <a:lnSpc>
                <a:spcPct val="115000"/>
              </a:lnSpc>
              <a:spcAft>
                <a:spcPts val="1000"/>
              </a:spcAft>
            </a:pPr>
            <a:r>
              <a:rPr lang="en-US" b="1" dirty="0">
                <a:ea typeface="Calibri"/>
                <a:cs typeface="Arial"/>
              </a:rPr>
              <a:t>Types of operation: the radical Halsted mastectomy including excision of breast axillary lymph nodes + pectorals major and minor, this operation is no longer preformed it cause excessive morbidity with no survival benefits. The modified radical (</a:t>
            </a:r>
            <a:r>
              <a:rPr lang="en-US" b="1" dirty="0" err="1">
                <a:ea typeface="Calibri"/>
                <a:cs typeface="Arial"/>
              </a:rPr>
              <a:t>Patey</a:t>
            </a:r>
            <a:r>
              <a:rPr lang="en-US" b="1" dirty="0">
                <a:ea typeface="Calibri"/>
                <a:cs typeface="Arial"/>
              </a:rPr>
              <a:t>) mastectomy is more commonly performed by preservation of pectorals major and division of pectorals minor. Simple mastectomy, wide local excision. </a:t>
            </a:r>
            <a:endParaRPr lang="ar-IQ" dirty="0"/>
          </a:p>
        </p:txBody>
      </p:sp>
    </p:spTree>
    <p:extLst>
      <p:ext uri="{BB962C8B-B14F-4D97-AF65-F5344CB8AC3E}">
        <p14:creationId xmlns:p14="http://schemas.microsoft.com/office/powerpoint/2010/main" val="37992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lvl="0" algn="just" rtl="0">
              <a:lnSpc>
                <a:spcPct val="115000"/>
              </a:lnSpc>
              <a:spcAft>
                <a:spcPts val="1000"/>
              </a:spcAft>
            </a:pPr>
            <a:r>
              <a:rPr lang="en-US" b="1" dirty="0">
                <a:solidFill>
                  <a:prstClr val="black"/>
                </a:solidFill>
                <a:ea typeface="Calibri"/>
                <a:cs typeface="Arial"/>
              </a:rPr>
              <a:t>Conservative breast surgery is aimed at removing the tumor plus a rim of at least 1 cm of normal breast tissue this called wide local excision. Lumpectomy is removal of benign lump. </a:t>
            </a:r>
            <a:r>
              <a:rPr lang="en-US" b="1" dirty="0" err="1">
                <a:solidFill>
                  <a:prstClr val="black"/>
                </a:solidFill>
                <a:ea typeface="Calibri"/>
                <a:cs typeface="Arial"/>
              </a:rPr>
              <a:t>Quadrantectony</a:t>
            </a:r>
            <a:r>
              <a:rPr lang="en-US" b="1" dirty="0">
                <a:solidFill>
                  <a:prstClr val="black"/>
                </a:solidFill>
                <a:ea typeface="Calibri"/>
                <a:cs typeface="Arial"/>
              </a:rPr>
              <a:t> involve removing f entire segment of the breast that contains the tumor.</a:t>
            </a:r>
            <a:endParaRPr lang="en-US" dirty="0">
              <a:solidFill>
                <a:prstClr val="black"/>
              </a:solidFill>
              <a:ea typeface="Calibri"/>
              <a:cs typeface="Arial"/>
            </a:endParaRPr>
          </a:p>
          <a:p>
            <a:pPr algn="l" rtl="0"/>
            <a:endParaRPr lang="ar-IQ" dirty="0"/>
          </a:p>
        </p:txBody>
      </p:sp>
    </p:spTree>
    <p:extLst>
      <p:ext uri="{BB962C8B-B14F-4D97-AF65-F5344CB8AC3E}">
        <p14:creationId xmlns:p14="http://schemas.microsoft.com/office/powerpoint/2010/main" val="19533831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764704"/>
            <a:ext cx="727280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079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692696"/>
            <a:ext cx="712879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6718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20000"/>
          </a:bodyPr>
          <a:lstStyle/>
          <a:p>
            <a:pPr algn="just" rtl="0">
              <a:lnSpc>
                <a:spcPct val="115000"/>
              </a:lnSpc>
              <a:spcAft>
                <a:spcPts val="1000"/>
              </a:spcAft>
            </a:pPr>
            <a:r>
              <a:rPr lang="en-US" sz="3600" b="1" dirty="0">
                <a:ea typeface="Calibri"/>
                <a:cs typeface="Arial"/>
              </a:rPr>
              <a:t>Radiotherapy</a:t>
            </a:r>
            <a:r>
              <a:rPr lang="en-US" b="1" dirty="0">
                <a:ea typeface="Calibri"/>
                <a:cs typeface="Arial"/>
              </a:rPr>
              <a:t>: it performs to the chest wall after mastectomy in selected patient in whom the risk of local recurrence is high. This includes patient with large tumor and those with large numbers of nodes or extensive lymph vascular invasion. it improve survival in women with node positive breast cancer. It is conventional to combine conservative surgery with radiotherapy to remaining breast tissue. Recently radiotherapy can be given intraoperatively at one sitting or as accelerated postoperative course.</a:t>
            </a:r>
            <a:endParaRPr lang="en-US" sz="2400" dirty="0">
              <a:ea typeface="Calibri"/>
              <a:cs typeface="Arial"/>
            </a:endParaRPr>
          </a:p>
          <a:p>
            <a:endParaRPr lang="ar-IQ" dirty="0"/>
          </a:p>
        </p:txBody>
      </p:sp>
    </p:spTree>
    <p:extLst>
      <p:ext uri="{BB962C8B-B14F-4D97-AF65-F5344CB8AC3E}">
        <p14:creationId xmlns:p14="http://schemas.microsoft.com/office/powerpoint/2010/main" val="161618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4208" y="836712"/>
            <a:ext cx="2469094" cy="184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2730500" cy="196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284984"/>
            <a:ext cx="24622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111152"/>
            <a:ext cx="1884363"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0012" y="2276872"/>
            <a:ext cx="3030139"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8870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20000"/>
          </a:bodyPr>
          <a:lstStyle/>
          <a:p>
            <a:pPr algn="just" rtl="0">
              <a:lnSpc>
                <a:spcPct val="115000"/>
              </a:lnSpc>
              <a:spcAft>
                <a:spcPts val="1000"/>
              </a:spcAft>
            </a:pPr>
            <a:r>
              <a:rPr lang="en-US" sz="3600" b="1" dirty="0">
                <a:ea typeface="Calibri"/>
                <a:cs typeface="Arial"/>
              </a:rPr>
              <a:t>Adjuvant systemic therapy: </a:t>
            </a:r>
            <a:r>
              <a:rPr lang="en-US" b="1" dirty="0">
                <a:ea typeface="Calibri"/>
                <a:cs typeface="Arial"/>
              </a:rPr>
              <a:t>it was targeted at these putative </a:t>
            </a:r>
            <a:r>
              <a:rPr lang="en-US" b="1" dirty="0" smtClean="0">
                <a:ea typeface="Calibri"/>
                <a:cs typeface="Arial"/>
              </a:rPr>
              <a:t>micro metastases </a:t>
            </a:r>
            <a:r>
              <a:rPr lang="en-US" b="1" dirty="0">
                <a:ea typeface="Calibri"/>
                <a:cs typeface="Arial"/>
              </a:rPr>
              <a:t>that might expect to delay relapse and prolong survival for about 30% relapse free. So women with hormone receptors positive tumors will obtain worthwhile benefit from about 5 years of endocrine therapy, either 20mg daily of </a:t>
            </a:r>
            <a:r>
              <a:rPr lang="en-US" b="1" dirty="0" err="1">
                <a:ea typeface="Calibri"/>
                <a:cs typeface="Arial"/>
              </a:rPr>
              <a:t>tamoxifin</a:t>
            </a:r>
            <a:r>
              <a:rPr lang="en-US" b="1" dirty="0">
                <a:ea typeface="Calibri"/>
                <a:cs typeface="Arial"/>
              </a:rPr>
              <a:t> if she </a:t>
            </a:r>
            <a:r>
              <a:rPr lang="en-US" b="1" dirty="0" smtClean="0">
                <a:ea typeface="Calibri"/>
                <a:cs typeface="Arial"/>
              </a:rPr>
              <a:t>premenopausal </a:t>
            </a:r>
            <a:r>
              <a:rPr lang="en-US" b="1" dirty="0">
                <a:ea typeface="Calibri"/>
                <a:cs typeface="Arial"/>
              </a:rPr>
              <a:t>or newer aromatase inhibitors as </a:t>
            </a:r>
            <a:r>
              <a:rPr lang="en-US" b="1" dirty="0" err="1">
                <a:ea typeface="Calibri"/>
                <a:cs typeface="Arial"/>
              </a:rPr>
              <a:t>anastrazole</a:t>
            </a:r>
            <a:r>
              <a:rPr lang="en-US" b="1" dirty="0">
                <a:ea typeface="Calibri"/>
                <a:cs typeface="Arial"/>
              </a:rPr>
              <a:t> (</a:t>
            </a:r>
            <a:r>
              <a:rPr lang="en-US" b="1" dirty="0" err="1">
                <a:ea typeface="Calibri"/>
                <a:cs typeface="Arial"/>
              </a:rPr>
              <a:t>femara</a:t>
            </a:r>
            <a:r>
              <a:rPr lang="en-US" b="1" dirty="0">
                <a:ea typeface="Calibri"/>
                <a:cs typeface="Arial"/>
              </a:rPr>
              <a:t>) or </a:t>
            </a:r>
            <a:r>
              <a:rPr lang="en-US" b="1" dirty="0" err="1">
                <a:ea typeface="Calibri"/>
                <a:cs typeface="Arial"/>
              </a:rPr>
              <a:t>letrozole</a:t>
            </a:r>
            <a:r>
              <a:rPr lang="en-US" b="1" dirty="0">
                <a:ea typeface="Calibri"/>
                <a:cs typeface="Arial"/>
              </a:rPr>
              <a:t> and </a:t>
            </a:r>
            <a:r>
              <a:rPr lang="en-US" b="1" dirty="0" err="1">
                <a:ea typeface="Calibri"/>
                <a:cs typeface="Arial"/>
              </a:rPr>
              <a:t>exemstane</a:t>
            </a:r>
            <a:r>
              <a:rPr lang="en-US" b="1" dirty="0">
                <a:ea typeface="Calibri"/>
                <a:cs typeface="Arial"/>
              </a:rPr>
              <a:t> if she is postmenopausal. No need to give these drugs in hormone negative receptors tumors.</a:t>
            </a:r>
            <a:endParaRPr lang="en-US" sz="2400" dirty="0">
              <a:ea typeface="Calibri"/>
              <a:cs typeface="Arial"/>
            </a:endParaRPr>
          </a:p>
          <a:p>
            <a:endParaRPr lang="ar-IQ" dirty="0"/>
          </a:p>
        </p:txBody>
      </p:sp>
    </p:spTree>
    <p:extLst>
      <p:ext uri="{BB962C8B-B14F-4D97-AF65-F5344CB8AC3E}">
        <p14:creationId xmlns:p14="http://schemas.microsoft.com/office/powerpoint/2010/main" val="12436996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85000" lnSpcReduction="10000"/>
          </a:bodyPr>
          <a:lstStyle/>
          <a:p>
            <a:pPr algn="just" rtl="0">
              <a:lnSpc>
                <a:spcPct val="115000"/>
              </a:lnSpc>
              <a:spcAft>
                <a:spcPts val="1000"/>
              </a:spcAft>
            </a:pPr>
            <a:r>
              <a:rPr lang="en-US" sz="3600" b="1" dirty="0">
                <a:ea typeface="Calibri"/>
                <a:cs typeface="Arial"/>
              </a:rPr>
              <a:t>Hormone therapy</a:t>
            </a:r>
            <a:r>
              <a:rPr lang="en-US" b="1" dirty="0">
                <a:ea typeface="Calibri"/>
                <a:cs typeface="Arial"/>
              </a:rPr>
              <a:t>: </a:t>
            </a:r>
            <a:r>
              <a:rPr lang="en-US" b="1" dirty="0" err="1">
                <a:ea typeface="Calibri"/>
                <a:cs typeface="Arial"/>
              </a:rPr>
              <a:t>tamoxifin</a:t>
            </a:r>
            <a:r>
              <a:rPr lang="en-US" b="1" dirty="0">
                <a:ea typeface="Calibri"/>
                <a:cs typeface="Arial"/>
              </a:rPr>
              <a:t> (</a:t>
            </a:r>
            <a:r>
              <a:rPr lang="en-US" b="1" dirty="0" err="1">
                <a:ea typeface="Calibri"/>
                <a:cs typeface="Arial"/>
              </a:rPr>
              <a:t>antiestrogen</a:t>
            </a:r>
            <a:r>
              <a:rPr lang="en-US" b="1" dirty="0">
                <a:ea typeface="Calibri"/>
                <a:cs typeface="Arial"/>
              </a:rPr>
              <a:t>) is most widely used treatment in breast cancer. It reduces the annual rate of recurrence by 25% with 17% reduction in annual rate of death. It is also useful in reduce the tumor in </a:t>
            </a:r>
            <a:r>
              <a:rPr lang="en-US" b="1" dirty="0" smtClean="0">
                <a:ea typeface="Calibri"/>
                <a:cs typeface="Arial"/>
              </a:rPr>
              <a:t>contralateral </a:t>
            </a:r>
            <a:r>
              <a:rPr lang="en-US" b="1" dirty="0">
                <a:ea typeface="Calibri"/>
                <a:cs typeface="Arial"/>
              </a:rPr>
              <a:t>breast. Other hormone includes LHRH </a:t>
            </a:r>
            <a:r>
              <a:rPr lang="en-US" b="1" dirty="0" smtClean="0">
                <a:ea typeface="Calibri"/>
                <a:cs typeface="Arial"/>
              </a:rPr>
              <a:t>agonist (</a:t>
            </a:r>
            <a:r>
              <a:rPr lang="en-US" b="1" dirty="0" err="1" smtClean="0">
                <a:ea typeface="Calibri"/>
                <a:cs typeface="Arial"/>
              </a:rPr>
              <a:t>zoladex</a:t>
            </a:r>
            <a:r>
              <a:rPr lang="en-US" b="1" dirty="0" smtClean="0">
                <a:ea typeface="Calibri"/>
                <a:cs typeface="Arial"/>
              </a:rPr>
              <a:t>) </a:t>
            </a:r>
            <a:r>
              <a:rPr lang="en-US" b="1" dirty="0">
                <a:ea typeface="Calibri"/>
                <a:cs typeface="Arial"/>
              </a:rPr>
              <a:t>which induces reversible ovarian suppression and has beneficial effect as surgical or radiation induced ovarian ablation in premenopausal receptor positive tumor. It also used in recurrent tumor as it is superior on </a:t>
            </a:r>
            <a:r>
              <a:rPr lang="en-US" b="1" dirty="0" err="1">
                <a:ea typeface="Calibri"/>
                <a:cs typeface="Arial"/>
              </a:rPr>
              <a:t>tamoxifin</a:t>
            </a:r>
            <a:r>
              <a:rPr lang="en-US" b="1" dirty="0">
                <a:ea typeface="Calibri"/>
                <a:cs typeface="Arial"/>
              </a:rPr>
              <a:t>. The third drug is aromatase inhibitor has benefit on relapse free and less side effect.</a:t>
            </a:r>
            <a:endParaRPr lang="en-US" sz="2400" dirty="0">
              <a:ea typeface="Calibri"/>
              <a:cs typeface="Arial"/>
            </a:endParaRPr>
          </a:p>
          <a:p>
            <a:endParaRPr lang="ar-IQ" dirty="0"/>
          </a:p>
        </p:txBody>
      </p:sp>
    </p:spTree>
    <p:extLst>
      <p:ext uri="{BB962C8B-B14F-4D97-AF65-F5344CB8AC3E}">
        <p14:creationId xmlns:p14="http://schemas.microsoft.com/office/powerpoint/2010/main" val="2156159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0">
              <a:lnSpc>
                <a:spcPct val="115000"/>
              </a:lnSpc>
              <a:spcAft>
                <a:spcPts val="1000"/>
              </a:spcAft>
            </a:pPr>
            <a:r>
              <a:rPr lang="en-US" b="1" dirty="0">
                <a:ea typeface="Calibri"/>
                <a:cs typeface="Arial"/>
              </a:rPr>
              <a:t>Chemotherapy: first generation regime such as a six monthly cycle as </a:t>
            </a:r>
            <a:r>
              <a:rPr lang="en-US" b="1" dirty="0" err="1">
                <a:ea typeface="Calibri"/>
                <a:cs typeface="Arial"/>
              </a:rPr>
              <a:t>cyclophosamide</a:t>
            </a:r>
            <a:r>
              <a:rPr lang="en-US" b="1" dirty="0">
                <a:ea typeface="Calibri"/>
                <a:cs typeface="Arial"/>
              </a:rPr>
              <a:t>, </a:t>
            </a:r>
            <a:r>
              <a:rPr lang="en-US" b="1" dirty="0" err="1">
                <a:ea typeface="Calibri"/>
                <a:cs typeface="Arial"/>
              </a:rPr>
              <a:t>methotraxate</a:t>
            </a:r>
            <a:r>
              <a:rPr lang="en-US" b="1" dirty="0">
                <a:ea typeface="Calibri"/>
                <a:cs typeface="Arial"/>
              </a:rPr>
              <a:t> and 5flurouracil all is called (CMF) it reduces relapse by 25% over 10-15 years period. Modern regime include </a:t>
            </a:r>
            <a:r>
              <a:rPr lang="en-US" b="1" dirty="0" err="1">
                <a:ea typeface="Calibri"/>
                <a:cs typeface="Arial"/>
              </a:rPr>
              <a:t>anthrocycline</a:t>
            </a:r>
            <a:r>
              <a:rPr lang="en-US" b="1" dirty="0">
                <a:ea typeface="Calibri"/>
                <a:cs typeface="Arial"/>
              </a:rPr>
              <a:t> (doxorubicin) and newer agent such as </a:t>
            </a:r>
            <a:r>
              <a:rPr lang="en-US" b="1" dirty="0" err="1">
                <a:ea typeface="Calibri"/>
                <a:cs typeface="Arial"/>
              </a:rPr>
              <a:t>taxanes</a:t>
            </a:r>
            <a:r>
              <a:rPr lang="en-US" b="1" dirty="0">
                <a:ea typeface="Calibri"/>
                <a:cs typeface="Arial"/>
              </a:rPr>
              <a:t> suitable for premenopausal with poor prognosis. Recently it also given to postmenopausal patients.</a:t>
            </a:r>
            <a:endParaRPr lang="en-US" sz="2400" dirty="0">
              <a:ea typeface="Calibri"/>
              <a:cs typeface="Arial"/>
            </a:endParaRPr>
          </a:p>
          <a:p>
            <a:endParaRPr lang="ar-IQ" dirty="0"/>
          </a:p>
        </p:txBody>
      </p:sp>
    </p:spTree>
    <p:extLst>
      <p:ext uri="{BB962C8B-B14F-4D97-AF65-F5344CB8AC3E}">
        <p14:creationId xmlns:p14="http://schemas.microsoft.com/office/powerpoint/2010/main" val="19480626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pPr algn="just" rtl="0">
              <a:lnSpc>
                <a:spcPct val="115000"/>
              </a:lnSpc>
              <a:spcAft>
                <a:spcPts val="1000"/>
              </a:spcAft>
            </a:pPr>
            <a:r>
              <a:rPr lang="en-US" sz="3600" b="1" dirty="0">
                <a:ea typeface="Calibri"/>
                <a:cs typeface="Arial"/>
              </a:rPr>
              <a:t>Primary chemotherapy (neoadjuvant</a:t>
            </a:r>
            <a:r>
              <a:rPr lang="en-US" b="1" dirty="0">
                <a:ea typeface="Calibri"/>
                <a:cs typeface="Arial"/>
              </a:rPr>
              <a:t>): it is being used in many centers for a large tumor but operable that requires mastectomy. The idea is to shrink the tumor before surgery to enable breast conserving surgery to be performed. Newer biological agent used frequently as molecular targets as </a:t>
            </a:r>
            <a:r>
              <a:rPr lang="en-US" b="1" dirty="0" err="1">
                <a:ea typeface="Calibri"/>
                <a:cs typeface="Arial"/>
              </a:rPr>
              <a:t>trastuzumab</a:t>
            </a:r>
            <a:r>
              <a:rPr lang="en-US" b="1" dirty="0">
                <a:ea typeface="Calibri"/>
                <a:cs typeface="Arial"/>
              </a:rPr>
              <a:t> (</a:t>
            </a:r>
            <a:r>
              <a:rPr lang="en-US" b="1" dirty="0" err="1">
                <a:ea typeface="Calibri"/>
                <a:cs typeface="Arial"/>
              </a:rPr>
              <a:t>herciptin</a:t>
            </a:r>
            <a:r>
              <a:rPr lang="en-US" b="1" dirty="0">
                <a:ea typeface="Calibri"/>
                <a:cs typeface="Arial"/>
              </a:rPr>
              <a:t>) it is active against tumor containing growth receptor c-erb2. Others as </a:t>
            </a:r>
            <a:r>
              <a:rPr lang="en-US" b="1" dirty="0" err="1">
                <a:ea typeface="Calibri"/>
                <a:cs typeface="Arial"/>
              </a:rPr>
              <a:t>bevacizumab</a:t>
            </a:r>
            <a:r>
              <a:rPr lang="en-US" b="1" dirty="0">
                <a:ea typeface="Calibri"/>
                <a:cs typeface="Arial"/>
              </a:rPr>
              <a:t> a vascular growth receptor inhibitor, still is not widely used.</a:t>
            </a:r>
            <a:endParaRPr lang="en-US" sz="2400" dirty="0">
              <a:ea typeface="Calibri"/>
              <a:cs typeface="Arial"/>
            </a:endParaRPr>
          </a:p>
          <a:p>
            <a:endParaRPr lang="ar-IQ" dirty="0"/>
          </a:p>
        </p:txBody>
      </p:sp>
    </p:spTree>
    <p:extLst>
      <p:ext uri="{BB962C8B-B14F-4D97-AF65-F5344CB8AC3E}">
        <p14:creationId xmlns:p14="http://schemas.microsoft.com/office/powerpoint/2010/main" val="25123422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85000" lnSpcReduction="20000"/>
          </a:bodyPr>
          <a:lstStyle/>
          <a:p>
            <a:pPr algn="just" rtl="0">
              <a:lnSpc>
                <a:spcPct val="115000"/>
              </a:lnSpc>
              <a:spcAft>
                <a:spcPts val="1000"/>
              </a:spcAft>
            </a:pPr>
            <a:r>
              <a:rPr lang="en-US" sz="3600" b="1" dirty="0">
                <a:ea typeface="Calibri"/>
                <a:cs typeface="Arial"/>
              </a:rPr>
              <a:t>Follow up of breast cancer:</a:t>
            </a:r>
            <a:r>
              <a:rPr lang="en-US" b="1" dirty="0">
                <a:ea typeface="Calibri"/>
                <a:cs typeface="Arial"/>
              </a:rPr>
              <a:t> she is followed for life to detect recurrence and dissemination, so yearly or 2 yearly mammography of treated and contra lateral breast. Ultrasound of breast and abdomen can also be used; tumor marker is not routine checking for the patients.</a:t>
            </a:r>
            <a:endParaRPr lang="en-US" sz="2400" dirty="0">
              <a:ea typeface="Calibri"/>
              <a:cs typeface="Arial"/>
            </a:endParaRPr>
          </a:p>
          <a:p>
            <a:pPr algn="just" rtl="0">
              <a:lnSpc>
                <a:spcPct val="115000"/>
              </a:lnSpc>
              <a:spcAft>
                <a:spcPts val="1000"/>
              </a:spcAft>
            </a:pPr>
            <a:r>
              <a:rPr lang="en-US" b="1" dirty="0">
                <a:ea typeface="Calibri"/>
                <a:cs typeface="Arial"/>
              </a:rPr>
              <a:t>Multidisciplinary team approach (MDT): this team including surgeon, medical oncologist , radiotherapist, and </a:t>
            </a:r>
            <a:r>
              <a:rPr lang="en-US" b="1" dirty="0" err="1">
                <a:ea typeface="Calibri"/>
                <a:cs typeface="Arial"/>
              </a:rPr>
              <a:t>histopathologist</a:t>
            </a:r>
            <a:r>
              <a:rPr lang="en-US" b="1" dirty="0">
                <a:ea typeface="Calibri"/>
                <a:cs typeface="Arial"/>
              </a:rPr>
              <a:t> also physiotherapist and psychologist working together for treatment decisions in breast cancer. This has been shown good for the patient to achieve good treatment</a:t>
            </a:r>
            <a:endParaRPr lang="en-US" sz="2400" dirty="0">
              <a:ea typeface="Calibri"/>
              <a:cs typeface="Arial"/>
            </a:endParaRPr>
          </a:p>
          <a:p>
            <a:endParaRPr lang="ar-IQ" dirty="0"/>
          </a:p>
        </p:txBody>
      </p:sp>
    </p:spTree>
    <p:extLst>
      <p:ext uri="{BB962C8B-B14F-4D97-AF65-F5344CB8AC3E}">
        <p14:creationId xmlns:p14="http://schemas.microsoft.com/office/powerpoint/2010/main" val="16884106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lnSpcReduction="10000"/>
          </a:bodyPr>
          <a:lstStyle/>
          <a:p>
            <a:pPr algn="just" rtl="0">
              <a:lnSpc>
                <a:spcPct val="115000"/>
              </a:lnSpc>
              <a:spcAft>
                <a:spcPts val="1000"/>
              </a:spcAft>
            </a:pPr>
            <a:r>
              <a:rPr lang="en-US" b="1" u="sng" dirty="0">
                <a:ea typeface="Calibri"/>
                <a:cs typeface="Calibri"/>
              </a:rPr>
              <a:t>Phenomena resulting from lymphatic obstruction in advanced and breast cancer</a:t>
            </a:r>
            <a:r>
              <a:rPr lang="en-US" b="1" dirty="0">
                <a:ea typeface="Calibri"/>
                <a:cs typeface="Calibri"/>
              </a:rPr>
              <a:t>:</a:t>
            </a:r>
            <a:endParaRPr lang="en-US" sz="2400" dirty="0">
              <a:ea typeface="Calibri"/>
              <a:cs typeface="Arial"/>
            </a:endParaRPr>
          </a:p>
          <a:p>
            <a:pPr algn="just" rtl="0"/>
            <a:r>
              <a:rPr lang="en-US" sz="3600" b="1" u="sng" dirty="0" err="1">
                <a:ea typeface="Calibri"/>
                <a:cs typeface="Calibri"/>
              </a:rPr>
              <a:t>peau</a:t>
            </a:r>
            <a:r>
              <a:rPr lang="en-US" sz="3600" b="1" u="sng" dirty="0">
                <a:ea typeface="Calibri"/>
                <a:cs typeface="Calibri"/>
              </a:rPr>
              <a:t> </a:t>
            </a:r>
            <a:r>
              <a:rPr lang="en-US" sz="3600" b="1" u="sng" dirty="0" err="1">
                <a:ea typeface="Calibri"/>
                <a:cs typeface="Calibri"/>
              </a:rPr>
              <a:t>d'orange</a:t>
            </a:r>
            <a:r>
              <a:rPr lang="en-US" b="1" dirty="0">
                <a:ea typeface="Calibri"/>
                <a:cs typeface="Calibri"/>
              </a:rPr>
              <a:t> :- caused by coetaneous lymphatic edema when the infiltrated skin is tethered by the sweat ducts .it cannot swell leading to appearance like orange skin. it also seen in chronic abscess . late edema of the arm in troublesome complication of breast cancer threats .fortunately seen less often now that radical axillary dissection and radio therapy are rarely combined . </a:t>
            </a:r>
            <a:endParaRPr lang="ar-IQ" dirty="0"/>
          </a:p>
        </p:txBody>
      </p:sp>
    </p:spTree>
    <p:extLst>
      <p:ext uri="{BB962C8B-B14F-4D97-AF65-F5344CB8AC3E}">
        <p14:creationId xmlns:p14="http://schemas.microsoft.com/office/powerpoint/2010/main" val="17141202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72008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5471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just" rtl="0"/>
            <a:r>
              <a:rPr lang="en-US" b="1" dirty="0">
                <a:ea typeface="Calibri"/>
                <a:cs typeface="Calibri"/>
              </a:rPr>
              <a:t> it might appears at any time from months to years after treatment .there is usually no precipitating cause but recurrent tumors should be excluded because </a:t>
            </a:r>
            <a:r>
              <a:rPr lang="en-US" b="1" dirty="0" smtClean="0">
                <a:ea typeface="Calibri"/>
                <a:cs typeface="Calibri"/>
              </a:rPr>
              <a:t>infiltration </a:t>
            </a:r>
            <a:r>
              <a:rPr lang="en-US" b="1" dirty="0">
                <a:ea typeface="Calibri"/>
                <a:cs typeface="Calibri"/>
              </a:rPr>
              <a:t>block  both lymphatic and venous .edematous limb is susceptible for bacterial infection following quite minor trauma and this  requite vigorous antibiotics .treatment of limb edema is difficult but limb elevation,  elastic arm stocking and pneumatic compressive devices can be useful.</a:t>
            </a:r>
            <a:endParaRPr lang="ar-IQ" dirty="0"/>
          </a:p>
        </p:txBody>
      </p:sp>
    </p:spTree>
    <p:extLst>
      <p:ext uri="{BB962C8B-B14F-4D97-AF65-F5344CB8AC3E}">
        <p14:creationId xmlns:p14="http://schemas.microsoft.com/office/powerpoint/2010/main" val="16330050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85000" lnSpcReduction="10000"/>
          </a:bodyPr>
          <a:lstStyle/>
          <a:p>
            <a:pPr algn="just" rtl="0">
              <a:lnSpc>
                <a:spcPct val="115000"/>
              </a:lnSpc>
              <a:spcAft>
                <a:spcPts val="1000"/>
              </a:spcAft>
            </a:pPr>
            <a:r>
              <a:rPr lang="en-US" b="1" dirty="0">
                <a:ea typeface="Calibri"/>
                <a:cs typeface="Calibri"/>
              </a:rPr>
              <a:t> cancer-en-cuirasses:- the skin of the chest is infiltrated with carcinoma and has been likened to coat ,it may be associated with grossly swollen arm .it usually occurred with local recurrence of the mastectomy and following irradiation to the chest wall .it has poor prognosis.</a:t>
            </a:r>
            <a:endParaRPr lang="en-US" sz="2400" dirty="0">
              <a:ea typeface="Calibri"/>
              <a:cs typeface="Arial"/>
            </a:endParaRPr>
          </a:p>
          <a:p>
            <a:pPr algn="just" rtl="0">
              <a:lnSpc>
                <a:spcPct val="115000"/>
              </a:lnSpc>
              <a:spcAft>
                <a:spcPts val="1000"/>
              </a:spcAft>
            </a:pPr>
            <a:r>
              <a:rPr lang="en-US" sz="3600" b="1" u="sng" dirty="0" err="1">
                <a:ea typeface="Calibri"/>
                <a:cs typeface="Calibri"/>
              </a:rPr>
              <a:t>lymphangiosarcoma</a:t>
            </a:r>
            <a:r>
              <a:rPr lang="en-US" b="1" dirty="0">
                <a:ea typeface="Calibri"/>
                <a:cs typeface="Calibri"/>
              </a:rPr>
              <a:t>:- is rare complication of </a:t>
            </a:r>
            <a:r>
              <a:rPr lang="en-US" b="1" dirty="0" err="1">
                <a:ea typeface="Calibri"/>
                <a:cs typeface="Calibri"/>
              </a:rPr>
              <a:t>lymphadema</a:t>
            </a:r>
            <a:r>
              <a:rPr lang="en-US" b="1" dirty="0">
                <a:ea typeface="Calibri"/>
                <a:cs typeface="Calibri"/>
              </a:rPr>
              <a:t> with an onset many years after the original  treatment it take form of multiple subcutaneous nodule in the upper limb and must be distinguish from recurrent tumor .it has poor prognosis.</a:t>
            </a:r>
            <a:endParaRPr lang="en-US" sz="2400" dirty="0">
              <a:ea typeface="Calibri"/>
              <a:cs typeface="Arial"/>
            </a:endParaRPr>
          </a:p>
          <a:p>
            <a:endParaRPr lang="ar-IQ" dirty="0"/>
          </a:p>
        </p:txBody>
      </p:sp>
    </p:spTree>
    <p:extLst>
      <p:ext uri="{BB962C8B-B14F-4D97-AF65-F5344CB8AC3E}">
        <p14:creationId xmlns:p14="http://schemas.microsoft.com/office/powerpoint/2010/main" val="21877772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8237" y="796925"/>
            <a:ext cx="686752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04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832648"/>
          </a:xfrm>
        </p:spPr>
        <p:txBody>
          <a:bodyPr/>
          <a:lstStyle/>
          <a:p>
            <a:pPr algn="just" rtl="0">
              <a:lnSpc>
                <a:spcPct val="115000"/>
              </a:lnSpc>
              <a:spcAft>
                <a:spcPts val="1000"/>
              </a:spcAft>
            </a:pPr>
            <a:r>
              <a:rPr lang="en-US" b="1" dirty="0">
                <a:ea typeface="Calibri"/>
                <a:cs typeface="Arial"/>
              </a:rPr>
              <a:t>(6)  Endocrine: it is more common in nulliparous women </a:t>
            </a:r>
            <a:r>
              <a:rPr lang="en-US" b="1" dirty="0" smtClean="0">
                <a:ea typeface="Calibri"/>
                <a:cs typeface="Arial"/>
              </a:rPr>
              <a:t>, </a:t>
            </a:r>
            <a:r>
              <a:rPr lang="en-US" b="1" dirty="0">
                <a:ea typeface="Calibri"/>
                <a:cs typeface="Arial"/>
              </a:rPr>
              <a:t>breast feeding in particular approved to be protective.  Also protective in having a first child at an early age, especially if associated with late menarche and early menopause. It is known that in postmenopausal, breast cancer is more in obese. This is thought to be because of increased conversion of steroid hormone to </a:t>
            </a:r>
            <a:r>
              <a:rPr lang="en-US" b="1" dirty="0" err="1">
                <a:ea typeface="Calibri"/>
                <a:cs typeface="Arial"/>
              </a:rPr>
              <a:t>oestrodiol</a:t>
            </a:r>
            <a:r>
              <a:rPr lang="en-US" b="1" dirty="0">
                <a:ea typeface="Calibri"/>
                <a:cs typeface="Arial"/>
              </a:rPr>
              <a:t> in the body fat. </a:t>
            </a:r>
            <a:endParaRPr lang="en-US" sz="2400" dirty="0">
              <a:ea typeface="Calibri"/>
              <a:cs typeface="Arial"/>
            </a:endParaRPr>
          </a:p>
          <a:p>
            <a:endParaRPr lang="ar-IQ" dirty="0"/>
          </a:p>
        </p:txBody>
      </p:sp>
    </p:spTree>
    <p:extLst>
      <p:ext uri="{BB962C8B-B14F-4D97-AF65-F5344CB8AC3E}">
        <p14:creationId xmlns:p14="http://schemas.microsoft.com/office/powerpoint/2010/main" val="1658338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just" rtl="0"/>
            <a:r>
              <a:rPr lang="en-US" b="1" u="sng" dirty="0">
                <a:ea typeface="Calibri"/>
                <a:cs typeface="Calibri"/>
              </a:rPr>
              <a:t>Familial breast cancer</a:t>
            </a:r>
            <a:r>
              <a:rPr lang="en-US" b="1" dirty="0">
                <a:ea typeface="Calibri"/>
                <a:cs typeface="Calibri"/>
              </a:rPr>
              <a:t>: - recent development in molecular genetics and the identification of number of breast cancer predisposition gene (BRCA, BRCA2, P53) have done much to stimulation interest in this area .yet women whose breast cancer is due to inherited genetic change actually  account for less than 5% of all cases of breast cancer . These women have a risk of developing breast cancer that in 2-10 times  above baseline .	</a:t>
            </a:r>
            <a:endParaRPr lang="ar-IQ" dirty="0"/>
          </a:p>
        </p:txBody>
      </p:sp>
    </p:spTree>
    <p:extLst>
      <p:ext uri="{BB962C8B-B14F-4D97-AF65-F5344CB8AC3E}">
        <p14:creationId xmlns:p14="http://schemas.microsoft.com/office/powerpoint/2010/main" val="31229038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85000" lnSpcReduction="10000"/>
          </a:bodyPr>
          <a:lstStyle/>
          <a:p>
            <a:pPr algn="just" rtl="0"/>
            <a:r>
              <a:rPr lang="en-US" b="1" dirty="0">
                <a:ea typeface="Calibri"/>
                <a:cs typeface="Calibri"/>
              </a:rPr>
              <a:t> </a:t>
            </a:r>
            <a:r>
              <a:rPr lang="en-US" b="1" u="sng" dirty="0">
                <a:ea typeface="Calibri"/>
                <a:cs typeface="Calibri"/>
              </a:rPr>
              <a:t>pregnancy and breast cancers </a:t>
            </a:r>
            <a:r>
              <a:rPr lang="en-US" b="1" dirty="0">
                <a:ea typeface="Calibri"/>
                <a:cs typeface="Calibri"/>
              </a:rPr>
              <a:t>:- breast cancer presenting during pregnancy or lactation tends to be at late stage ,presumably because the symptoms are masked by the pregnancy ,however in other  respect it behaves in similar way to the breast cancer in non pregnancy women .treatment is similar with some modification ,radiotherapy  should be avoided ,chemotherapy is not used in first trimester but appears safe subsequently ,most tumors are hormone receptor negative and so hormonal treatment </a:t>
            </a:r>
            <a:r>
              <a:rPr lang="en-US" b="1" dirty="0" smtClean="0">
                <a:ea typeface="Calibri"/>
                <a:cs typeface="Calibri"/>
              </a:rPr>
              <a:t>which </a:t>
            </a:r>
            <a:r>
              <a:rPr lang="en-US" b="1" dirty="0">
                <a:ea typeface="Calibri"/>
                <a:cs typeface="Calibri"/>
              </a:rPr>
              <a:t>is  potentially </a:t>
            </a:r>
            <a:r>
              <a:rPr lang="en-US" b="1" dirty="0" err="1">
                <a:ea typeface="Calibri"/>
                <a:cs typeface="Calibri"/>
              </a:rPr>
              <a:t>teratogenic</a:t>
            </a:r>
            <a:r>
              <a:rPr lang="en-US" b="1" dirty="0">
                <a:ea typeface="Calibri"/>
                <a:cs typeface="Calibri"/>
              </a:rPr>
              <a:t> is not required . For women they have breast cancer, they should wait for 2 years before be pregnant as it is within this time that recurrence most often occurs.</a:t>
            </a:r>
            <a:endParaRPr lang="ar-IQ" dirty="0"/>
          </a:p>
        </p:txBody>
      </p:sp>
    </p:spTree>
    <p:extLst>
      <p:ext uri="{BB962C8B-B14F-4D97-AF65-F5344CB8AC3E}">
        <p14:creationId xmlns:p14="http://schemas.microsoft.com/office/powerpoint/2010/main" val="14151190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algn="just" rtl="0">
              <a:lnSpc>
                <a:spcPct val="115000"/>
              </a:lnSpc>
              <a:spcAft>
                <a:spcPts val="1000"/>
              </a:spcAft>
            </a:pPr>
            <a:r>
              <a:rPr lang="en-US" sz="4000" b="1" dirty="0">
                <a:ea typeface="Calibri"/>
                <a:cs typeface="Calibri"/>
              </a:rPr>
              <a:t>Benign breast disorder:- </a:t>
            </a:r>
            <a:endParaRPr lang="en-US" sz="4000" dirty="0">
              <a:ea typeface="Calibri"/>
              <a:cs typeface="Arial"/>
            </a:endParaRPr>
          </a:p>
          <a:p>
            <a:pPr algn="just" rtl="0">
              <a:lnSpc>
                <a:spcPct val="115000"/>
              </a:lnSpc>
              <a:spcAft>
                <a:spcPts val="1000"/>
              </a:spcAft>
            </a:pPr>
            <a:r>
              <a:rPr lang="en-US" sz="3600" b="1" u="sng" dirty="0" err="1">
                <a:ea typeface="Calibri"/>
                <a:cs typeface="Calibri"/>
              </a:rPr>
              <a:t>fibroadenoma</a:t>
            </a:r>
            <a:r>
              <a:rPr lang="en-US" b="1" dirty="0">
                <a:ea typeface="Calibri"/>
                <a:cs typeface="Calibri"/>
              </a:rPr>
              <a:t> :- this is usually arise in the fully developed  breast between the age of 15-25 years although occasionally they occur in much older women .they arise from hyperplasia of single lobule and usually grow up to 2-3 cm in this case ,they surrounded by well marked capsule and can thus be enucleated through cosmetically appropriate </a:t>
            </a:r>
            <a:r>
              <a:rPr lang="en-US" b="1" dirty="0" smtClean="0">
                <a:ea typeface="Calibri"/>
                <a:cs typeface="Calibri"/>
              </a:rPr>
              <a:t>incision</a:t>
            </a:r>
            <a:endParaRPr lang="ar-IQ" dirty="0"/>
          </a:p>
        </p:txBody>
      </p:sp>
    </p:spTree>
    <p:extLst>
      <p:ext uri="{BB962C8B-B14F-4D97-AF65-F5344CB8AC3E}">
        <p14:creationId xmlns:p14="http://schemas.microsoft.com/office/powerpoint/2010/main" val="29822678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052736"/>
            <a:ext cx="439248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9469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pict sur last\IMG_567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83556" y="549275"/>
            <a:ext cx="5576888" cy="55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828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algn="just" rtl="0"/>
            <a:r>
              <a:rPr lang="en-US" sz="3600" b="1" u="sng" dirty="0" err="1">
                <a:ea typeface="Calibri"/>
                <a:cs typeface="Calibri"/>
              </a:rPr>
              <a:t>Phyllodes</a:t>
            </a:r>
            <a:r>
              <a:rPr lang="en-US" sz="3600" b="1" u="sng" dirty="0">
                <a:ea typeface="Calibri"/>
                <a:cs typeface="Calibri"/>
              </a:rPr>
              <a:t> Tumors</a:t>
            </a:r>
            <a:r>
              <a:rPr lang="en-US" b="1" dirty="0">
                <a:ea typeface="Calibri"/>
                <a:cs typeface="Calibri"/>
              </a:rPr>
              <a:t>:  these benign Tumors previously   sometimes known as </a:t>
            </a:r>
            <a:r>
              <a:rPr lang="en-US" b="1" dirty="0" err="1">
                <a:ea typeface="Calibri"/>
                <a:cs typeface="Calibri"/>
              </a:rPr>
              <a:t>serocystic</a:t>
            </a:r>
            <a:r>
              <a:rPr lang="en-US" b="1" dirty="0">
                <a:ea typeface="Calibri"/>
                <a:cs typeface="Calibri"/>
              </a:rPr>
              <a:t> disease of </a:t>
            </a:r>
            <a:r>
              <a:rPr lang="en-US" b="1" dirty="0" err="1">
                <a:ea typeface="Calibri"/>
                <a:cs typeface="Calibri"/>
              </a:rPr>
              <a:t>Brodie</a:t>
            </a:r>
            <a:r>
              <a:rPr lang="en-US" b="1" dirty="0">
                <a:ea typeface="Calibri"/>
                <a:cs typeface="Calibri"/>
              </a:rPr>
              <a:t> or </a:t>
            </a:r>
            <a:r>
              <a:rPr lang="en-US" b="1" dirty="0" err="1">
                <a:ea typeface="Calibri"/>
                <a:cs typeface="Calibri"/>
              </a:rPr>
              <a:t>cystosacroma</a:t>
            </a:r>
            <a:r>
              <a:rPr lang="en-US" b="1" dirty="0">
                <a:ea typeface="Calibri"/>
                <a:cs typeface="Calibri"/>
              </a:rPr>
              <a:t> </a:t>
            </a:r>
            <a:r>
              <a:rPr lang="en-US" b="1" dirty="0" err="1">
                <a:ea typeface="Calibri"/>
                <a:cs typeface="Calibri"/>
              </a:rPr>
              <a:t>phyllodes</a:t>
            </a:r>
            <a:r>
              <a:rPr lang="en-US" b="1" dirty="0">
                <a:ea typeface="Calibri"/>
                <a:cs typeface="Calibri"/>
              </a:rPr>
              <a:t>, usually occur in women over the age of 40 years ,but can appear in younger women. They present as large, sometimes massive, tumor with unevenly </a:t>
            </a:r>
            <a:r>
              <a:rPr lang="en-US" b="1" dirty="0" err="1">
                <a:ea typeface="Calibri"/>
                <a:cs typeface="Calibri"/>
              </a:rPr>
              <a:t>bosselated</a:t>
            </a:r>
            <a:r>
              <a:rPr lang="en-US" b="1" dirty="0">
                <a:ea typeface="Calibri"/>
                <a:cs typeface="Calibri"/>
              </a:rPr>
              <a:t> surface, occasionally ulceration of over lying skin occurs because of pressure necrosis, despite their size they remain mobile on the chest wall. </a:t>
            </a:r>
            <a:endParaRPr lang="ar-IQ" dirty="0"/>
          </a:p>
        </p:txBody>
      </p:sp>
    </p:spTree>
    <p:extLst>
      <p:ext uri="{BB962C8B-B14F-4D97-AF65-F5344CB8AC3E}">
        <p14:creationId xmlns:p14="http://schemas.microsoft.com/office/powerpoint/2010/main" val="14558068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lnSpcReduction="10000"/>
          </a:bodyPr>
          <a:lstStyle/>
          <a:p>
            <a:pPr algn="just" rtl="0">
              <a:lnSpc>
                <a:spcPct val="115000"/>
              </a:lnSpc>
              <a:spcAft>
                <a:spcPts val="1000"/>
              </a:spcAft>
            </a:pPr>
            <a:r>
              <a:rPr lang="en-US" b="1" dirty="0">
                <a:ea typeface="Calibri"/>
                <a:cs typeface="Calibri"/>
              </a:rPr>
              <a:t>. </a:t>
            </a:r>
            <a:r>
              <a:rPr lang="en-US" b="1" dirty="0" err="1">
                <a:ea typeface="Calibri"/>
                <a:cs typeface="Calibri"/>
              </a:rPr>
              <a:t>fibroadenoma</a:t>
            </a:r>
            <a:r>
              <a:rPr lang="en-US" b="1" dirty="0">
                <a:ea typeface="Calibri"/>
                <a:cs typeface="Calibri"/>
              </a:rPr>
              <a:t> does not require excision  unless associated with suspicious cytology ,it becomes very large or the patient expressly desire the lump to be removed .Giant </a:t>
            </a:r>
            <a:r>
              <a:rPr lang="en-US" b="1" dirty="0" err="1">
                <a:ea typeface="Calibri"/>
                <a:cs typeface="Calibri"/>
              </a:rPr>
              <a:t>fibroadenoma</a:t>
            </a:r>
            <a:r>
              <a:rPr lang="en-US" b="1" dirty="0">
                <a:ea typeface="Calibri"/>
                <a:cs typeface="Calibri"/>
              </a:rPr>
              <a:t> occasionally occur during puberty they are over 5cm in diameters and are often rapidly growing but in other respects are similar to smaller </a:t>
            </a:r>
            <a:r>
              <a:rPr lang="en-US" b="1" dirty="0" err="1">
                <a:ea typeface="Calibri"/>
                <a:cs typeface="Calibri"/>
              </a:rPr>
              <a:t>fibroadenoma</a:t>
            </a:r>
            <a:r>
              <a:rPr lang="en-US" b="1" dirty="0">
                <a:ea typeface="Calibri"/>
                <a:cs typeface="Calibri"/>
              </a:rPr>
              <a:t> and can be enucleated through </a:t>
            </a:r>
            <a:r>
              <a:rPr lang="en-US" b="1" dirty="0" err="1">
                <a:ea typeface="Calibri"/>
                <a:cs typeface="Calibri"/>
              </a:rPr>
              <a:t>submammary</a:t>
            </a:r>
            <a:r>
              <a:rPr lang="en-US" b="1" dirty="0">
                <a:ea typeface="Calibri"/>
                <a:cs typeface="Calibri"/>
              </a:rPr>
              <a:t>  incision .</a:t>
            </a:r>
            <a:endParaRPr lang="en-US" sz="2400" dirty="0">
              <a:ea typeface="Calibri"/>
              <a:cs typeface="Arial"/>
            </a:endParaRPr>
          </a:p>
          <a:p>
            <a:endParaRPr lang="ar-IQ" dirty="0"/>
          </a:p>
          <a:p>
            <a:pPr algn="l" rtl="0"/>
            <a:endParaRPr lang="ar-IQ" dirty="0"/>
          </a:p>
        </p:txBody>
      </p:sp>
    </p:spTree>
    <p:extLst>
      <p:ext uri="{BB962C8B-B14F-4D97-AF65-F5344CB8AC3E}">
        <p14:creationId xmlns:p14="http://schemas.microsoft.com/office/powerpoint/2010/main" val="14645001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8875" y="1559719"/>
            <a:ext cx="428625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589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7262" y="1014413"/>
            <a:ext cx="722947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1607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pPr algn="just" rtl="0"/>
            <a:r>
              <a:rPr lang="en-US" b="1" dirty="0">
                <a:ea typeface="Calibri"/>
                <a:cs typeface="Calibri"/>
              </a:rPr>
              <a:t>Histologically   there is a wide variation in their appearance with some of low malignant  potential resembling a </a:t>
            </a:r>
            <a:r>
              <a:rPr lang="en-US" b="1" dirty="0" err="1">
                <a:ea typeface="Calibri"/>
                <a:cs typeface="Calibri"/>
              </a:rPr>
              <a:t>fibroadenoma</a:t>
            </a:r>
            <a:r>
              <a:rPr lang="en-US" b="1" dirty="0">
                <a:ea typeface="Calibri"/>
                <a:cs typeface="Calibri"/>
              </a:rPr>
              <a:t> and others having mitotic index which histologically worrying, the latter may recur locally but despite the name of </a:t>
            </a:r>
            <a:r>
              <a:rPr lang="en-US" b="1" dirty="0" err="1">
                <a:ea typeface="Calibri"/>
                <a:cs typeface="Calibri"/>
              </a:rPr>
              <a:t>cystosaroma</a:t>
            </a:r>
            <a:r>
              <a:rPr lang="en-US" b="1" dirty="0">
                <a:ea typeface="Calibri"/>
                <a:cs typeface="Calibri"/>
              </a:rPr>
              <a:t> </a:t>
            </a:r>
            <a:r>
              <a:rPr lang="en-US" b="1" dirty="0" err="1">
                <a:ea typeface="Calibri"/>
                <a:cs typeface="Calibri"/>
              </a:rPr>
              <a:t>phyllodes</a:t>
            </a:r>
            <a:r>
              <a:rPr lang="en-US" b="1" dirty="0">
                <a:ea typeface="Calibri"/>
                <a:cs typeface="Calibri"/>
              </a:rPr>
              <a:t>, they are rarely cystic and only very rarely develop features of </a:t>
            </a:r>
            <a:r>
              <a:rPr lang="en-US" b="1" dirty="0" err="1">
                <a:highlight>
                  <a:srgbClr val="FFFF00"/>
                </a:highlight>
                <a:ea typeface="Calibri"/>
                <a:cs typeface="Calibri"/>
              </a:rPr>
              <a:t>sarcomat</a:t>
            </a:r>
            <a:r>
              <a:rPr lang="en-US" b="1" dirty="0" err="1">
                <a:ea typeface="Calibri"/>
                <a:cs typeface="Calibri"/>
              </a:rPr>
              <a:t>ous</a:t>
            </a:r>
            <a:r>
              <a:rPr lang="en-US" b="1" dirty="0">
                <a:ea typeface="Calibri"/>
                <a:cs typeface="Calibri"/>
              </a:rPr>
              <a:t> Tumor . These may metastases via blood stream. Treatment for benign type is </a:t>
            </a:r>
            <a:r>
              <a:rPr lang="en-US" b="1" dirty="0" err="1">
                <a:ea typeface="Calibri"/>
                <a:cs typeface="Calibri"/>
              </a:rPr>
              <a:t>enucleation</a:t>
            </a:r>
            <a:r>
              <a:rPr lang="en-US" b="1" dirty="0">
                <a:ea typeface="Calibri"/>
                <a:cs typeface="Calibri"/>
              </a:rPr>
              <a:t> in young women or wide local excision. Massive Tumor, recurrent tumors and those of the malignant type will require mastectomy.</a:t>
            </a:r>
            <a:endParaRPr lang="ar-IQ" dirty="0"/>
          </a:p>
        </p:txBody>
      </p:sp>
    </p:spTree>
    <p:extLst>
      <p:ext uri="{BB962C8B-B14F-4D97-AF65-F5344CB8AC3E}">
        <p14:creationId xmlns:p14="http://schemas.microsoft.com/office/powerpoint/2010/main" val="2153284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6512</Words>
  <Application>Microsoft Office PowerPoint</Application>
  <PresentationFormat>On-screen Show (4:3)</PresentationFormat>
  <Paragraphs>194</Paragraphs>
  <Slides>136</Slides>
  <Notes>0</Notes>
  <HiddenSlides>0</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Office Theme</vt:lpstr>
      <vt:lpstr>Diseases of breast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Incidences in  carcinoma breast</vt:lpstr>
      <vt:lpstr>Risk Factors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CLASSIFICATIONS</vt:lpstr>
      <vt:lpstr>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Breast Abscess</vt:lpstr>
      <vt:lpstr>PowerPoint Presentation</vt:lpstr>
      <vt:lpstr>PowerPoint Presentation</vt:lpstr>
      <vt:lpstr>PowerPoint Presentation</vt:lpstr>
      <vt:lpstr>PowerPoint Presentation</vt:lpstr>
      <vt:lpstr>PowerPoint Presentation</vt:lpstr>
      <vt:lpstr>Accessory nipple</vt:lpstr>
      <vt:lpstr>Accessory intra-mammary nipple</vt:lpstr>
      <vt:lpstr>PowerPoint Presentation</vt:lpstr>
      <vt:lpstr>PowerPoint Presentation</vt:lpstr>
      <vt:lpstr>PowerPoint Presentation</vt:lpstr>
      <vt:lpstr>PowerPoint Presentation</vt:lpstr>
      <vt:lpstr>PowerPoint Presentation</vt:lpstr>
      <vt:lpstr>Gynecomastia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DR.Ahmed Saker 2o1O</cp:lastModifiedBy>
  <cp:revision>192</cp:revision>
  <dcterms:created xsi:type="dcterms:W3CDTF">2013-09-21T19:03:44Z</dcterms:created>
  <dcterms:modified xsi:type="dcterms:W3CDTF">2016-09-22T18:55:33Z</dcterms:modified>
</cp:coreProperties>
</file>