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3"/>
  </p:notesMasterIdLst>
  <p:sldIdLst>
    <p:sldId id="315" r:id="rId2"/>
    <p:sldId id="257" r:id="rId3"/>
    <p:sldId id="258" r:id="rId4"/>
    <p:sldId id="259" r:id="rId5"/>
    <p:sldId id="260" r:id="rId6"/>
    <p:sldId id="261" r:id="rId7"/>
    <p:sldId id="262" r:id="rId8"/>
    <p:sldId id="319" r:id="rId9"/>
    <p:sldId id="320" r:id="rId10"/>
    <p:sldId id="263" r:id="rId11"/>
    <p:sldId id="316" r:id="rId12"/>
    <p:sldId id="264" r:id="rId13"/>
    <p:sldId id="265" r:id="rId14"/>
    <p:sldId id="266" r:id="rId15"/>
    <p:sldId id="267" r:id="rId16"/>
    <p:sldId id="268" r:id="rId17"/>
    <p:sldId id="269" r:id="rId18"/>
    <p:sldId id="270" r:id="rId19"/>
    <p:sldId id="271" r:id="rId20"/>
    <p:sldId id="272" r:id="rId21"/>
    <p:sldId id="273" r:id="rId22"/>
    <p:sldId id="274" r:id="rId23"/>
    <p:sldId id="275" r:id="rId24"/>
    <p:sldId id="276" r:id="rId25"/>
    <p:sldId id="321" r:id="rId26"/>
    <p:sldId id="322" r:id="rId27"/>
    <p:sldId id="277" r:id="rId28"/>
    <p:sldId id="278" r:id="rId29"/>
    <p:sldId id="279" r:id="rId30"/>
    <p:sldId id="280" r:id="rId31"/>
    <p:sldId id="317" r:id="rId32"/>
    <p:sldId id="281" r:id="rId33"/>
    <p:sldId id="282" r:id="rId34"/>
    <p:sldId id="318" r:id="rId35"/>
    <p:sldId id="283" r:id="rId36"/>
    <p:sldId id="284" r:id="rId37"/>
    <p:sldId id="285" r:id="rId38"/>
    <p:sldId id="286" r:id="rId39"/>
    <p:sldId id="287" r:id="rId40"/>
    <p:sldId id="288" r:id="rId41"/>
    <p:sldId id="289" r:id="rId4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FF"/>
    <a:srgbClr val="0000FF"/>
    <a:srgbClr val="A0268F"/>
    <a:srgbClr val="CC00FF"/>
    <a:srgbClr val="0033CC"/>
    <a:srgbClr val="008000"/>
    <a:srgbClr val="CC3300"/>
    <a:srgbClr val="000099"/>
    <a:srgbClr val="6600CC"/>
    <a:srgbClr val="00B05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01" d="100"/>
          <a:sy n="101" d="100"/>
        </p:scale>
        <p:origin x="1914" y="30"/>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notesMaster" Target="notesMasters/notesMaster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slide" Target="slides/slide40.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B76763E-FAD6-4EA3-8FF5-A7CED459269D}" type="datetimeFigureOut">
              <a:rPr lang="en-US" smtClean="0"/>
              <a:t>11/9/2024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3EAB303-FB1C-42EB-840D-C2604BC2FCE4}" type="slidenum">
              <a:rPr lang="en-US" smtClean="0"/>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93EAB303-FB1C-42EB-840D-C2604BC2FCE4}" type="slidenum">
              <a:rPr lang="en-US" smtClean="0"/>
              <a:t>28</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11/9/2024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11/9/2024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11/9/2024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11/9/2024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11/9/2024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11/9/2024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11/9/2024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11/9/2024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11/9/2024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11/9/2024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11/9/2024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rgbClr val="87C105"/>
            </a:gs>
            <a:gs pos="50000">
              <a:schemeClr val="accent1">
                <a:tint val="44500"/>
                <a:satMod val="160000"/>
              </a:schemeClr>
            </a:gs>
            <a:gs pos="100000">
              <a:schemeClr val="accent1">
                <a:tint val="23500"/>
                <a:satMod val="160000"/>
              </a:schemeClr>
            </a:gs>
          </a:gsLst>
          <a:lin ang="5400000" scaled="0"/>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11/9/2024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hyperlink" Target="https://radiopaedia.org/articles/ileocaecal-valve?lang=us" TargetMode="Externa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hyperlink" Target="https://radiopaedia.org/articles/arrowhead-sign-caecum?lang=us" TargetMode="External"/><Relationship Id="rId2" Type="http://schemas.openxmlformats.org/officeDocument/2006/relationships/hyperlink" Target="https://radiopaedia.org/articles/caecal-bar-sign-acute-appendicitis?lang=us" TargetMode="External"/><Relationship Id="rId1" Type="http://schemas.openxmlformats.org/officeDocument/2006/relationships/slideLayout" Target="../slideLayouts/slideLayout2.xml"/><Relationship Id="rId4" Type="http://schemas.openxmlformats.org/officeDocument/2006/relationships/image" Target="../media/image16.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2.xml"/><Relationship Id="rId5" Type="http://schemas.openxmlformats.org/officeDocument/2006/relationships/image" Target="../media/image20.jpeg"/><Relationship Id="rId4" Type="http://schemas.openxmlformats.org/officeDocument/2006/relationships/image" Target="../media/image19.jpe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slideLayout" Target="../slideLayouts/slideLayout2.xml"/><Relationship Id="rId6" Type="http://schemas.openxmlformats.org/officeDocument/2006/relationships/image" Target="../media/image25.jpeg"/><Relationship Id="rId5" Type="http://schemas.openxmlformats.org/officeDocument/2006/relationships/image" Target="../media/image24.jpeg"/><Relationship Id="rId4" Type="http://schemas.openxmlformats.org/officeDocument/2006/relationships/image" Target="../media/image23.jpeg"/></Relationships>
</file>

<file path=ppt/slides/_rels/slide24.xml.rels><?xml version="1.0" encoding="UTF-8" standalone="yes"?>
<Relationships xmlns="http://schemas.openxmlformats.org/package/2006/relationships"><Relationship Id="rId2" Type="http://schemas.openxmlformats.org/officeDocument/2006/relationships/image" Target="../media/image26.gif"/><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image" Target="../media/image30.jpeg"/><Relationship Id="rId1" Type="http://schemas.openxmlformats.org/officeDocument/2006/relationships/slideLayout" Target="../slideLayouts/slideLayout2.xml"/><Relationship Id="rId4" Type="http://schemas.openxmlformats.org/officeDocument/2006/relationships/image" Target="../media/image32.jpe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image" Target="../media/image33.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image" Target="../media/image35.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image" Target="../media/image38.jpe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image" Target="../media/image40.jpe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image" Target="../media/image4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image" Target="../media/image44.jpe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46.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7.xml.rels><?xml version="1.0" encoding="UTF-8" standalone="yes"?>
<Relationships xmlns="http://schemas.openxmlformats.org/package/2006/relationships"><Relationship Id="rId3" Type="http://schemas.openxmlformats.org/officeDocument/2006/relationships/hyperlink" Target="https://radiopaedia.org/articles/valvulae-conniventes?lang=us" TargetMode="External"/><Relationship Id="rId7" Type="http://schemas.openxmlformats.org/officeDocument/2006/relationships/image" Target="../media/image6.jpeg"/><Relationship Id="rId2" Type="http://schemas.openxmlformats.org/officeDocument/2006/relationships/hyperlink" Target="https://radiopaedia.org/articles/small-bowel?lang=us" TargetMode="External"/><Relationship Id="rId1" Type="http://schemas.openxmlformats.org/officeDocument/2006/relationships/slideLayout" Target="../slideLayouts/slideLayout2.xml"/><Relationship Id="rId6" Type="http://schemas.openxmlformats.org/officeDocument/2006/relationships/hyperlink" Target="https://radiopaedia.org/articles/small-bowel-obstruction?lang=us" TargetMode="External"/><Relationship Id="rId5" Type="http://schemas.openxmlformats.org/officeDocument/2006/relationships/image" Target="../media/image5.jpeg"/><Relationship Id="rId4" Type="http://schemas.openxmlformats.org/officeDocument/2006/relationships/image" Target="../media/image4.jpe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2.xml"/><Relationship Id="rId4" Type="http://schemas.openxmlformats.org/officeDocument/2006/relationships/image" Target="../media/image9.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2286000"/>
            <a:ext cx="8229600" cy="1143000"/>
          </a:xfrm>
        </p:spPr>
        <p:txBody>
          <a:bodyPr>
            <a:noAutofit/>
          </a:bodyPr>
          <a:lstStyle/>
          <a:p>
            <a:r>
              <a:rPr lang="en-US" sz="8000" dirty="0"/>
              <a:t>Imaging of specific GIT diseases</a:t>
            </a:r>
            <a:br>
              <a:rPr lang="en-US" sz="8000" dirty="0"/>
            </a:br>
            <a:endParaRPr lang="en-US" sz="8000" dirty="0"/>
          </a:p>
        </p:txBody>
      </p:sp>
      <p:sp>
        <p:nvSpPr>
          <p:cNvPr id="3" name="Content Placeholder 2"/>
          <p:cNvSpPr>
            <a:spLocks noGrp="1"/>
          </p:cNvSpPr>
          <p:nvPr>
            <p:ph idx="1"/>
          </p:nvPr>
        </p:nvSpPr>
        <p:spPr>
          <a:xfrm>
            <a:off x="838200" y="4191000"/>
            <a:ext cx="7848600" cy="1935163"/>
          </a:xfrm>
        </p:spPr>
        <p:txBody>
          <a:bodyPr>
            <a:normAutofit/>
          </a:bodyPr>
          <a:lstStyle/>
          <a:p>
            <a:pPr marL="0" indent="0" algn="ctr">
              <a:buNone/>
            </a:pPr>
            <a:r>
              <a:rPr lang="en-US" dirty="0" err="1"/>
              <a:t>Dr.shaymaa</a:t>
            </a:r>
            <a:r>
              <a:rPr lang="en-US" dirty="0"/>
              <a:t> </a:t>
            </a:r>
            <a:r>
              <a:rPr lang="en-US" dirty="0" err="1"/>
              <a:t>khalid</a:t>
            </a:r>
            <a:endParaRPr lang="en-US" dirty="0"/>
          </a:p>
          <a:p>
            <a:pPr marL="0" indent="0" algn="ctr">
              <a:buNone/>
            </a:pPr>
            <a:r>
              <a:rPr lang="en-US" dirty="0"/>
              <a:t>Al </a:t>
            </a:r>
            <a:r>
              <a:rPr lang="en-US" dirty="0" err="1"/>
              <a:t>kindy</a:t>
            </a:r>
            <a:r>
              <a:rPr lang="en-US" dirty="0"/>
              <a:t> college of medicine</a:t>
            </a:r>
          </a:p>
          <a:p>
            <a:pPr marL="0" indent="0" algn="ctr">
              <a:buNone/>
            </a:pPr>
            <a:r>
              <a:rPr lang="en-US" dirty="0"/>
              <a:t>2024-2025</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dirty="0">
                <a:solidFill>
                  <a:srgbClr val="FF9900"/>
                </a:solidFill>
                <a:effectLst>
                  <a:outerShdw blurRad="38100" dist="38100" dir="2700000" algn="tl">
                    <a:srgbClr val="000000">
                      <a:alpha val="43137"/>
                    </a:srgbClr>
                  </a:outerShdw>
                </a:effectLst>
              </a:rPr>
              <a:t>Large bowel obstruction</a:t>
            </a:r>
          </a:p>
        </p:txBody>
      </p:sp>
      <p:sp>
        <p:nvSpPr>
          <p:cNvPr id="3" name="Content Placeholder 2"/>
          <p:cNvSpPr>
            <a:spLocks noGrp="1"/>
          </p:cNvSpPr>
          <p:nvPr>
            <p:ph idx="1"/>
          </p:nvPr>
        </p:nvSpPr>
        <p:spPr/>
        <p:txBody>
          <a:bodyPr>
            <a:normAutofit fontScale="92500" lnSpcReduction="10000"/>
          </a:bodyPr>
          <a:lstStyle/>
          <a:p>
            <a:r>
              <a:rPr lang="en-US" sz="2600" dirty="0"/>
              <a:t>Dilatation of proximal large bowel and collapse distally.</a:t>
            </a:r>
          </a:p>
          <a:p>
            <a:r>
              <a:rPr lang="en-US" sz="2600" dirty="0"/>
              <a:t>If dilated over 6 cm , the bowel wall may perforate</a:t>
            </a:r>
            <a:r>
              <a:rPr lang="en-US" dirty="0"/>
              <a:t>.</a:t>
            </a:r>
          </a:p>
          <a:p>
            <a:r>
              <a:rPr lang="en-US" dirty="0">
                <a:solidFill>
                  <a:srgbClr val="FF9900"/>
                </a:solidFill>
              </a:rPr>
              <a:t>Etiology:</a:t>
            </a:r>
          </a:p>
          <a:p>
            <a:pPr marL="514350" indent="-514350">
              <a:buFont typeface="+mj-lt"/>
              <a:buAutoNum type="arabicPeriod"/>
            </a:pPr>
            <a:r>
              <a:rPr lang="en-US" dirty="0"/>
              <a:t>Colonic cancer 60%.</a:t>
            </a:r>
          </a:p>
          <a:p>
            <a:pPr marL="514350" indent="-514350">
              <a:buFont typeface="+mj-lt"/>
              <a:buAutoNum type="arabicPeriod"/>
            </a:pPr>
            <a:r>
              <a:rPr lang="en-US" dirty="0"/>
              <a:t>Acute diverticulitis 35%.</a:t>
            </a:r>
          </a:p>
          <a:p>
            <a:pPr marL="514350" indent="-514350">
              <a:buFont typeface="+mj-lt"/>
              <a:buAutoNum type="arabicPeriod"/>
            </a:pPr>
            <a:r>
              <a:rPr lang="en-US" dirty="0" err="1"/>
              <a:t>volvulus</a:t>
            </a:r>
            <a:endParaRPr lang="en-US" dirty="0"/>
          </a:p>
          <a:p>
            <a:pPr marL="514350" indent="-514350">
              <a:buFont typeface="+mj-lt"/>
              <a:buAutoNum type="arabicPeriod"/>
            </a:pPr>
            <a:r>
              <a:rPr lang="en-US" dirty="0"/>
              <a:t>Ischemic stricture.</a:t>
            </a:r>
          </a:p>
          <a:p>
            <a:pPr marL="514350" indent="-514350">
              <a:buFont typeface="+mj-lt"/>
              <a:buAutoNum type="arabicPeriod"/>
            </a:pPr>
            <a:r>
              <a:rPr lang="en-US" dirty="0"/>
              <a:t>Fecal impaction.</a:t>
            </a:r>
          </a:p>
          <a:p>
            <a:pPr marL="514350" indent="-514350">
              <a:buFont typeface="+mj-lt"/>
              <a:buAutoNum type="arabicPeriod"/>
            </a:pPr>
            <a:r>
              <a:rPr lang="en-US" dirty="0"/>
              <a:t>Hernias.</a:t>
            </a:r>
          </a:p>
          <a:p>
            <a:endParaRPr lang="en-US"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lstStyle/>
          <a:p>
            <a:r>
              <a:rPr lang="en-US" sz="3600" dirty="0">
                <a:solidFill>
                  <a:srgbClr val="0000CC"/>
                </a:solidFill>
              </a:rPr>
              <a:t>Role of imaging :</a:t>
            </a:r>
          </a:p>
          <a:p>
            <a:r>
              <a:rPr lang="en-US" dirty="0"/>
              <a:t>confirm diagnosis</a:t>
            </a:r>
          </a:p>
          <a:p>
            <a:r>
              <a:rPr lang="en-US" dirty="0"/>
              <a:t>Indentify level ( and possible the cause ) of obstruction.</a:t>
            </a:r>
          </a:p>
          <a:p>
            <a:r>
              <a:rPr lang="en-US" dirty="0"/>
              <a:t>Indentify any complications.</a:t>
            </a:r>
          </a:p>
          <a:p>
            <a:r>
              <a:rPr lang="en-US" dirty="0"/>
              <a:t> plan treatment.</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dirty="0">
                <a:solidFill>
                  <a:srgbClr val="996600"/>
                </a:solidFill>
              </a:rPr>
              <a:t>Investigations </a:t>
            </a:r>
          </a:p>
        </p:txBody>
      </p:sp>
      <p:sp>
        <p:nvSpPr>
          <p:cNvPr id="3" name="Content Placeholder 2"/>
          <p:cNvSpPr>
            <a:spLocks noGrp="1"/>
          </p:cNvSpPr>
          <p:nvPr>
            <p:ph idx="1"/>
          </p:nvPr>
        </p:nvSpPr>
        <p:spPr>
          <a:xfrm>
            <a:off x="381000" y="1295400"/>
            <a:ext cx="8382000" cy="5029200"/>
          </a:xfrm>
        </p:spPr>
        <p:txBody>
          <a:bodyPr>
            <a:normAutofit fontScale="55000" lnSpcReduction="20000"/>
          </a:bodyPr>
          <a:lstStyle/>
          <a:p>
            <a:r>
              <a:rPr lang="en-US" sz="5100" b="1" dirty="0">
                <a:solidFill>
                  <a:srgbClr val="0000FF"/>
                </a:solidFill>
              </a:rPr>
              <a:t>Plain radiograph</a:t>
            </a:r>
          </a:p>
          <a:p>
            <a:pPr marL="742950" indent="-742950">
              <a:buFont typeface="+mj-lt"/>
              <a:buAutoNum type="arabicPeriod"/>
            </a:pPr>
            <a:r>
              <a:rPr lang="en-US" sz="3600" dirty="0"/>
              <a:t>Colonic distension:  the large bowel has the ability to distend up to 6 cm .gasses secondary to gas-producing organisms in feces.</a:t>
            </a:r>
          </a:p>
          <a:p>
            <a:pPr marL="742950" indent="-742950">
              <a:buFont typeface="+mj-lt"/>
              <a:buAutoNum type="arabicPeriod"/>
            </a:pPr>
            <a:r>
              <a:rPr lang="en-US" sz="3600" dirty="0"/>
              <a:t> Since the large bowel tend to be peripherally in the abdomen, it may be possible to determine the level of obstruction.</a:t>
            </a:r>
          </a:p>
          <a:p>
            <a:pPr marL="742950" indent="-742950">
              <a:buFont typeface="+mj-lt"/>
              <a:buAutoNum type="arabicPeriod"/>
            </a:pPr>
            <a:r>
              <a:rPr lang="en-US" sz="3600" dirty="0"/>
              <a:t>Collapsed distal colon: </a:t>
            </a:r>
            <a:r>
              <a:rPr lang="en-US" sz="3600" dirty="0">
                <a:solidFill>
                  <a:srgbClr val="FF00FF"/>
                </a:solidFill>
              </a:rPr>
              <a:t>very few or no air-fluid levels are found in the large bowel because water is reabsorbed </a:t>
            </a:r>
            <a:r>
              <a:rPr lang="en-US" sz="3600" baseline="30000" dirty="0"/>
              <a:t>.</a:t>
            </a:r>
            <a:endParaRPr lang="en-US" sz="3600" dirty="0"/>
          </a:p>
          <a:p>
            <a:pPr marL="742950" indent="-742950">
              <a:buFont typeface="+mj-lt"/>
              <a:buAutoNum type="arabicPeriod"/>
            </a:pPr>
            <a:r>
              <a:rPr lang="en-US" sz="3600" dirty="0"/>
              <a:t>Small bowel dilatation, which depends on</a:t>
            </a:r>
          </a:p>
          <a:p>
            <a:pPr lvl="1"/>
            <a:r>
              <a:rPr lang="en-US" sz="3600" dirty="0"/>
              <a:t>duration of obstruction</a:t>
            </a:r>
          </a:p>
          <a:p>
            <a:pPr lvl="1"/>
            <a:r>
              <a:rPr lang="en-US" sz="3600" dirty="0"/>
              <a:t>incompetence of the </a:t>
            </a:r>
            <a:r>
              <a:rPr lang="en-US" sz="3600" dirty="0" err="1">
                <a:hlinkClick r:id="rId2"/>
              </a:rPr>
              <a:t>ileocecal</a:t>
            </a:r>
            <a:r>
              <a:rPr lang="en-US" sz="3600" dirty="0">
                <a:hlinkClick r:id="rId2"/>
              </a:rPr>
              <a:t> valve</a:t>
            </a:r>
            <a:endParaRPr lang="en-US" sz="3600" dirty="0"/>
          </a:p>
          <a:p>
            <a:pPr marL="742950" indent="-742950">
              <a:buFont typeface="+mj-lt"/>
              <a:buAutoNum type="arabicPeriod"/>
            </a:pPr>
            <a:r>
              <a:rPr lang="en-US" sz="3600" dirty="0"/>
              <a:t>rectum has little or no air.</a:t>
            </a:r>
          </a:p>
          <a:p>
            <a:pPr marL="742950" indent="-742950">
              <a:buFont typeface="+mj-lt"/>
              <a:buAutoNum type="arabicPeriod"/>
            </a:pPr>
            <a:r>
              <a:rPr lang="en-US" sz="3600" dirty="0"/>
              <a:t>An obstructing tumor may cause complete or incomplete obstruction and result in proximal dilatation of the large bowel from the site of the disease.</a:t>
            </a:r>
          </a:p>
          <a:p>
            <a:pPr marL="742950" indent="-742950">
              <a:buFont typeface="+mj-lt"/>
              <a:buAutoNum type="arabicPeriod"/>
            </a:pPr>
            <a:r>
              <a:rPr lang="en-US" sz="3600" dirty="0"/>
              <a:t> chest x ray to check for free gas under the diaphragm is also a useful screen for bowel perforation. </a:t>
            </a:r>
            <a:r>
              <a:rPr lang="en-US" sz="3600" baseline="30000" dirty="0"/>
              <a:t>.</a:t>
            </a:r>
          </a:p>
          <a:p>
            <a:endParaRPr lang="en-US" dirty="0"/>
          </a:p>
          <a:p>
            <a:endParaRPr lang="en-US"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304800" y="1600200"/>
            <a:ext cx="8382000" cy="4876800"/>
          </a:xfrm>
        </p:spPr>
        <p:txBody>
          <a:bodyPr>
            <a:normAutofit fontScale="62500" lnSpcReduction="20000"/>
          </a:bodyPr>
          <a:lstStyle/>
          <a:p>
            <a:r>
              <a:rPr lang="en-US" sz="5100" dirty="0">
                <a:solidFill>
                  <a:srgbClr val="0000FF"/>
                </a:solidFill>
                <a:effectLst>
                  <a:outerShdw blurRad="38100" dist="38100" dir="2700000" algn="tl">
                    <a:srgbClr val="000000">
                      <a:alpha val="43137"/>
                    </a:srgbClr>
                  </a:outerShdw>
                </a:effectLst>
              </a:rPr>
              <a:t>CT</a:t>
            </a:r>
            <a:r>
              <a:rPr lang="en-US" dirty="0"/>
              <a:t> is currently the most widely used modality for assessment of large bowel obstructions and  whether it is partial or complete .</a:t>
            </a:r>
          </a:p>
          <a:p>
            <a:r>
              <a:rPr lang="en-US" dirty="0"/>
              <a:t>It is not only able to confirm the diagnosis and localize the location of obstruction but in most instances also is able to identify the cause. </a:t>
            </a:r>
          </a:p>
          <a:p>
            <a:r>
              <a:rPr lang="en-US" dirty="0"/>
              <a:t>It should be traced distally until a transition is found. The cause is often present at this point, although sometimes the obstructing lesion is distal to the apparent transition point. </a:t>
            </a:r>
          </a:p>
          <a:p>
            <a:r>
              <a:rPr lang="en-US" dirty="0"/>
              <a:t>Complications, such as those of ischemia or perforation, should be assessed for.</a:t>
            </a:r>
          </a:p>
          <a:p>
            <a:r>
              <a:rPr lang="en-US" b="1" dirty="0">
                <a:solidFill>
                  <a:schemeClr val="accent2">
                    <a:lumMod val="75000"/>
                  </a:schemeClr>
                </a:solidFill>
              </a:rPr>
              <a:t> The CT scan almost always performed with IV contrast to delineate blood vessels and allow enhancement of organs to be assessed.</a:t>
            </a:r>
            <a:r>
              <a:rPr lang="en-US" b="1" baseline="30000" dirty="0">
                <a:solidFill>
                  <a:schemeClr val="accent2">
                    <a:lumMod val="75000"/>
                  </a:schemeClr>
                </a:solidFill>
              </a:rPr>
              <a:t> </a:t>
            </a:r>
          </a:p>
          <a:p>
            <a:endParaRPr lang="en-US" baseline="30000" dirty="0"/>
          </a:p>
          <a:p>
            <a:r>
              <a:rPr lang="en-US" sz="4500" baseline="30000" dirty="0">
                <a:solidFill>
                  <a:srgbClr val="0000FF"/>
                </a:solidFill>
              </a:rPr>
              <a:t>Contract enemas have also largely been replaced by CT scan.</a:t>
            </a:r>
          </a:p>
          <a:p>
            <a:pPr>
              <a:buNone/>
            </a:pPr>
            <a:br>
              <a:rPr lang="en-US" dirty="0"/>
            </a:br>
            <a:br>
              <a:rPr lang="en-US" dirty="0"/>
            </a:br>
            <a:endParaRPr lang="en-US"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457200" y="5562600"/>
            <a:ext cx="7772400" cy="563563"/>
          </a:xfrm>
        </p:spPr>
        <p:txBody>
          <a:bodyPr>
            <a:normAutofit fontScale="70000" lnSpcReduction="20000"/>
          </a:bodyPr>
          <a:lstStyle/>
          <a:p>
            <a:r>
              <a:rPr lang="en-US" b="1" dirty="0"/>
              <a:t>Large bowel obstruction due to </a:t>
            </a:r>
            <a:r>
              <a:rPr lang="en-US" b="1" dirty="0" err="1"/>
              <a:t>Rectosigmoid</a:t>
            </a:r>
            <a:r>
              <a:rPr lang="en-US" b="1" dirty="0"/>
              <a:t> </a:t>
            </a:r>
            <a:r>
              <a:rPr lang="en-US" b="1" dirty="0" err="1"/>
              <a:t>adenocarcinoma</a:t>
            </a:r>
            <a:endParaRPr lang="en-US" b="1" dirty="0"/>
          </a:p>
          <a:p>
            <a:endParaRPr lang="en-US" dirty="0"/>
          </a:p>
        </p:txBody>
      </p:sp>
      <p:pic>
        <p:nvPicPr>
          <p:cNvPr id="3074" name="Picture 2" descr="C:\Users\noc\Desktop\renal\433cdce700403dbf3887f07183bed2_big_gallery.jpg"/>
          <p:cNvPicPr>
            <a:picLocks noChangeAspect="1" noChangeArrowheads="1"/>
          </p:cNvPicPr>
          <p:nvPr/>
        </p:nvPicPr>
        <p:blipFill>
          <a:blip r:embed="rId2"/>
          <a:srcRect/>
          <a:stretch>
            <a:fillRect/>
          </a:stretch>
        </p:blipFill>
        <p:spPr bwMode="auto">
          <a:xfrm>
            <a:off x="0" y="0"/>
            <a:ext cx="5061492" cy="4940980"/>
          </a:xfrm>
          <a:prstGeom prst="rect">
            <a:avLst/>
          </a:prstGeom>
          <a:noFill/>
        </p:spPr>
      </p:pic>
      <p:pic>
        <p:nvPicPr>
          <p:cNvPr id="3075" name="Picture 3" descr="C:\Users\noc\Desktop\renal\1d6edfb066b0c8aafdf2e5e66f6384_big_gallery.jpg"/>
          <p:cNvPicPr>
            <a:picLocks noChangeAspect="1" noChangeArrowheads="1"/>
          </p:cNvPicPr>
          <p:nvPr/>
        </p:nvPicPr>
        <p:blipFill>
          <a:blip r:embed="rId3"/>
          <a:srcRect/>
          <a:stretch>
            <a:fillRect/>
          </a:stretch>
        </p:blipFill>
        <p:spPr bwMode="auto">
          <a:xfrm>
            <a:off x="4238625" y="0"/>
            <a:ext cx="4905375" cy="4905375"/>
          </a:xfrm>
          <a:prstGeom prst="rect">
            <a:avLst/>
          </a:prstGeom>
          <a:noFill/>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dirty="0">
                <a:solidFill>
                  <a:srgbClr val="660066"/>
                </a:solidFill>
                <a:effectLst>
                  <a:outerShdw blurRad="38100" dist="38100" dir="2700000" algn="tl">
                    <a:srgbClr val="000000">
                      <a:alpha val="43137"/>
                    </a:srgbClr>
                  </a:outerShdw>
                </a:effectLst>
              </a:rPr>
              <a:t>Sigmoid </a:t>
            </a:r>
            <a:r>
              <a:rPr lang="en-US" dirty="0" err="1">
                <a:solidFill>
                  <a:srgbClr val="660066"/>
                </a:solidFill>
                <a:effectLst>
                  <a:outerShdw blurRad="38100" dist="38100" dir="2700000" algn="tl">
                    <a:srgbClr val="000000">
                      <a:alpha val="43137"/>
                    </a:srgbClr>
                  </a:outerShdw>
                </a:effectLst>
              </a:rPr>
              <a:t>volvulus</a:t>
            </a:r>
            <a:r>
              <a:rPr lang="en-US" dirty="0">
                <a:solidFill>
                  <a:srgbClr val="660066"/>
                </a:solidFill>
                <a:effectLst>
                  <a:outerShdw blurRad="38100" dist="38100" dir="2700000" algn="tl">
                    <a:srgbClr val="000000">
                      <a:alpha val="43137"/>
                    </a:srgbClr>
                  </a:outerShdw>
                </a:effectLst>
              </a:rPr>
              <a:t> </a:t>
            </a:r>
          </a:p>
        </p:txBody>
      </p:sp>
      <p:sp>
        <p:nvSpPr>
          <p:cNvPr id="3" name="Content Placeholder 2"/>
          <p:cNvSpPr>
            <a:spLocks noGrp="1"/>
          </p:cNvSpPr>
          <p:nvPr>
            <p:ph idx="1"/>
          </p:nvPr>
        </p:nvSpPr>
        <p:spPr>
          <a:xfrm>
            <a:off x="457200" y="1295400"/>
            <a:ext cx="6096000" cy="4830763"/>
          </a:xfrm>
        </p:spPr>
        <p:txBody>
          <a:bodyPr>
            <a:normAutofit fontScale="85000" lnSpcReduction="10000"/>
          </a:bodyPr>
          <a:lstStyle/>
          <a:p>
            <a:r>
              <a:rPr lang="en-US" b="1" dirty="0"/>
              <a:t>Sigmoid volvulus</a:t>
            </a:r>
            <a:r>
              <a:rPr lang="en-US" dirty="0"/>
              <a:t> is a cause of large bowel obstruction and occurs when the sigmoid colon twists on its mesentery, the sigmoid mesocolon.</a:t>
            </a:r>
          </a:p>
          <a:p>
            <a:r>
              <a:rPr lang="en-US" b="1" dirty="0"/>
              <a:t>Plain radiograph</a:t>
            </a:r>
          </a:p>
          <a:p>
            <a:r>
              <a:rPr lang="en-US" dirty="0"/>
              <a:t>Abdominal radiographs will show a large, a </a:t>
            </a:r>
            <a:r>
              <a:rPr lang="en-US" dirty="0" err="1"/>
              <a:t>haustral</a:t>
            </a:r>
            <a:r>
              <a:rPr lang="en-US" dirty="0"/>
              <a:t> dilated loop of the colon, often with a few air-fluid levels.</a:t>
            </a:r>
          </a:p>
          <a:p>
            <a:r>
              <a:rPr lang="en-US" dirty="0"/>
              <a:t>The </a:t>
            </a:r>
            <a:r>
              <a:rPr lang="en-US" b="1" dirty="0"/>
              <a:t>coffee-bean sign</a:t>
            </a:r>
            <a:r>
              <a:rPr lang="en-US" dirty="0"/>
              <a:t> is a sign on an abdominal plain radiograph of a sigmoid </a:t>
            </a:r>
            <a:r>
              <a:rPr lang="en-US" dirty="0" err="1"/>
              <a:t>volvulus</a:t>
            </a:r>
            <a:r>
              <a:rPr lang="en-US" dirty="0"/>
              <a:t>.</a:t>
            </a:r>
            <a:br>
              <a:rPr lang="en-US" dirty="0"/>
            </a:br>
            <a:endParaRPr lang="en-US" dirty="0"/>
          </a:p>
        </p:txBody>
      </p:sp>
      <p:pic>
        <p:nvPicPr>
          <p:cNvPr id="4099" name="Picture 3" descr="C:\Users\noc\Desktop\renal\25243dc7f4b8bb868b36042a448cbd_big_gallery.jpeg"/>
          <p:cNvPicPr>
            <a:picLocks noChangeAspect="1" noChangeArrowheads="1"/>
          </p:cNvPicPr>
          <p:nvPr/>
        </p:nvPicPr>
        <p:blipFill>
          <a:blip r:embed="rId2"/>
          <a:srcRect/>
          <a:stretch>
            <a:fillRect/>
          </a:stretch>
        </p:blipFill>
        <p:spPr bwMode="auto">
          <a:xfrm>
            <a:off x="6248400" y="3150219"/>
            <a:ext cx="2895600" cy="3707781"/>
          </a:xfrm>
          <a:prstGeom prst="rect">
            <a:avLst/>
          </a:prstGeom>
          <a:noFill/>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dirty="0">
                <a:solidFill>
                  <a:srgbClr val="0000FF"/>
                </a:solidFill>
                <a:effectLst>
                  <a:outerShdw blurRad="38100" dist="38100" dir="2700000" algn="tl">
                    <a:srgbClr val="000000">
                      <a:alpha val="43137"/>
                    </a:srgbClr>
                  </a:outerShdw>
                </a:effectLst>
              </a:rPr>
              <a:t>Appendicitis</a:t>
            </a:r>
          </a:p>
        </p:txBody>
      </p:sp>
      <p:sp>
        <p:nvSpPr>
          <p:cNvPr id="3" name="Content Placeholder 2"/>
          <p:cNvSpPr>
            <a:spLocks noGrp="1"/>
          </p:cNvSpPr>
          <p:nvPr>
            <p:ph idx="1"/>
          </p:nvPr>
        </p:nvSpPr>
        <p:spPr/>
        <p:txBody>
          <a:bodyPr>
            <a:normAutofit fontScale="55000" lnSpcReduction="20000"/>
          </a:bodyPr>
          <a:lstStyle/>
          <a:p>
            <a:r>
              <a:rPr lang="en-US" dirty="0"/>
              <a:t>CT scan is the most sensitive modality to detect appendicitis although its use should be limited because of radiation dose required and ultrasound should be employed as first line where possible.</a:t>
            </a:r>
          </a:p>
          <a:p>
            <a:r>
              <a:rPr lang="en-US" sz="3600" b="1" u="sng" dirty="0">
                <a:solidFill>
                  <a:srgbClr val="008000"/>
                </a:solidFill>
              </a:rPr>
              <a:t>Causes</a:t>
            </a:r>
            <a:r>
              <a:rPr lang="en-US" sz="3600" b="1" dirty="0">
                <a:solidFill>
                  <a:srgbClr val="008000"/>
                </a:solidFill>
              </a:rPr>
              <a:t> :</a:t>
            </a:r>
            <a:endParaRPr lang="en-US" sz="3600" b="1" dirty="0"/>
          </a:p>
          <a:p>
            <a:pPr marL="514350" indent="-514350">
              <a:buFont typeface="+mj-lt"/>
              <a:buAutoNum type="arabicPeriod"/>
            </a:pPr>
            <a:r>
              <a:rPr lang="en-US" dirty="0"/>
              <a:t> lymphoid hyperplasia (60%).</a:t>
            </a:r>
          </a:p>
          <a:p>
            <a:pPr marL="514350" indent="-514350">
              <a:buFont typeface="+mj-lt"/>
              <a:buAutoNum type="arabicPeriod"/>
            </a:pPr>
            <a:r>
              <a:rPr lang="en-US" dirty="0" err="1"/>
              <a:t>Appendicolith</a:t>
            </a:r>
            <a:r>
              <a:rPr lang="en-US" dirty="0"/>
              <a:t> (33%).</a:t>
            </a:r>
          </a:p>
          <a:p>
            <a:pPr marL="514350" indent="-514350">
              <a:buFont typeface="+mj-lt"/>
              <a:buAutoNum type="arabicPeriod"/>
            </a:pPr>
            <a:r>
              <a:rPr lang="en-US" dirty="0"/>
              <a:t>Rare: foreign body ,</a:t>
            </a:r>
            <a:r>
              <a:rPr lang="en-US" dirty="0" err="1"/>
              <a:t>Chrons</a:t>
            </a:r>
            <a:r>
              <a:rPr lang="en-US" dirty="0"/>
              <a:t> disease, tumor.</a:t>
            </a:r>
          </a:p>
          <a:p>
            <a:r>
              <a:rPr lang="en-US" sz="3600" u="sng" dirty="0">
                <a:solidFill>
                  <a:srgbClr val="008000"/>
                </a:solidFill>
                <a:effectLst>
                  <a:outerShdw blurRad="38100" dist="38100" dir="2700000" algn="tl">
                    <a:srgbClr val="000000">
                      <a:alpha val="43137"/>
                    </a:srgbClr>
                  </a:outerShdw>
                </a:effectLst>
              </a:rPr>
              <a:t>Investigation</a:t>
            </a:r>
          </a:p>
          <a:p>
            <a:pPr marL="514350" indent="-514350">
              <a:buFont typeface="+mj-lt"/>
              <a:buAutoNum type="arabicPeriod"/>
            </a:pPr>
            <a:r>
              <a:rPr lang="en-US" dirty="0"/>
              <a:t>US is often that all required ( quick, dynamic and no radiation)</a:t>
            </a:r>
          </a:p>
          <a:p>
            <a:pPr marL="514350" indent="-514350">
              <a:buFont typeface="+mj-lt"/>
              <a:buAutoNum type="arabicPeriod"/>
            </a:pPr>
            <a:r>
              <a:rPr lang="en-US" dirty="0"/>
              <a:t>Cross sectional imaging is most sensitive ( CT and MRI)</a:t>
            </a:r>
          </a:p>
          <a:p>
            <a:r>
              <a:rPr lang="en-US" sz="3600" u="sng" dirty="0">
                <a:solidFill>
                  <a:srgbClr val="008000"/>
                </a:solidFill>
                <a:effectLst>
                  <a:outerShdw blurRad="38100" dist="38100" dir="2700000" algn="tl">
                    <a:srgbClr val="000000">
                      <a:alpha val="43137"/>
                    </a:srgbClr>
                  </a:outerShdw>
                </a:effectLst>
              </a:rPr>
              <a:t>Role of imaging:</a:t>
            </a:r>
          </a:p>
          <a:p>
            <a:pPr marL="514350" indent="-514350">
              <a:buFont typeface="+mj-lt"/>
              <a:buAutoNum type="arabicPeriod"/>
            </a:pPr>
            <a:r>
              <a:rPr lang="en-US" dirty="0"/>
              <a:t>Confirm the appendicitis.</a:t>
            </a:r>
          </a:p>
          <a:p>
            <a:pPr marL="514350" indent="-514350">
              <a:buFont typeface="+mj-lt"/>
              <a:buAutoNum type="arabicPeriod"/>
            </a:pPr>
            <a:r>
              <a:rPr lang="en-US" dirty="0"/>
              <a:t>Assess for </a:t>
            </a:r>
            <a:r>
              <a:rPr lang="en-US" dirty="0" err="1"/>
              <a:t>peri-appendiceal</a:t>
            </a:r>
            <a:r>
              <a:rPr lang="en-US" dirty="0"/>
              <a:t> collection.</a:t>
            </a:r>
          </a:p>
          <a:p>
            <a:pPr marL="514350" indent="-514350">
              <a:buFont typeface="+mj-lt"/>
              <a:buAutoNum type="arabicPeriod"/>
            </a:pPr>
            <a:r>
              <a:rPr lang="en-US" dirty="0"/>
              <a:t>Assess for perforation.</a:t>
            </a:r>
          </a:p>
          <a:p>
            <a:pPr marL="514350" indent="-514350">
              <a:buFont typeface="+mj-lt"/>
              <a:buAutoNum type="arabicPeriod"/>
            </a:pPr>
            <a:r>
              <a:rPr lang="en-US" dirty="0"/>
              <a:t>Determine if there is another cause of the symptoms.</a:t>
            </a:r>
          </a:p>
          <a:p>
            <a:pPr marL="514350" indent="-514350">
              <a:buFont typeface="+mj-lt"/>
              <a:buAutoNum type="arabicPeriod"/>
            </a:pPr>
            <a:r>
              <a:rPr lang="en-US" dirty="0" err="1"/>
              <a:t>Appendicolith</a:t>
            </a:r>
            <a:r>
              <a:rPr lang="en-US" dirty="0"/>
              <a:t> may also be identified.</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dirty="0">
                <a:solidFill>
                  <a:srgbClr val="6600CC"/>
                </a:solidFill>
                <a:effectLst>
                  <a:outerShdw blurRad="38100" dist="38100" dir="2700000" algn="tl">
                    <a:srgbClr val="000000">
                      <a:alpha val="43137"/>
                    </a:srgbClr>
                  </a:outerShdw>
                </a:effectLst>
              </a:rPr>
              <a:t>Radiographic features</a:t>
            </a:r>
          </a:p>
        </p:txBody>
      </p:sp>
      <p:sp>
        <p:nvSpPr>
          <p:cNvPr id="3" name="Content Placeholder 2"/>
          <p:cNvSpPr>
            <a:spLocks noGrp="1"/>
          </p:cNvSpPr>
          <p:nvPr>
            <p:ph idx="1"/>
          </p:nvPr>
        </p:nvSpPr>
        <p:spPr>
          <a:xfrm>
            <a:off x="457200" y="1600200"/>
            <a:ext cx="5105400" cy="4267199"/>
          </a:xfrm>
        </p:spPr>
        <p:txBody>
          <a:bodyPr>
            <a:normAutofit fontScale="85000" lnSpcReduction="10000"/>
          </a:bodyPr>
          <a:lstStyle/>
          <a:p>
            <a:r>
              <a:rPr lang="en-US" sz="5200" b="1" dirty="0">
                <a:solidFill>
                  <a:srgbClr val="008000"/>
                </a:solidFill>
              </a:rPr>
              <a:t>Plain radiograph</a:t>
            </a:r>
          </a:p>
          <a:p>
            <a:r>
              <a:rPr lang="en-US" dirty="0"/>
              <a:t>Plain radiography is infrequently able to give the diagnosis, however, is useful for identifying free gas and may show an appendicolith in 7-15% of cases. In the right clinical setting, finding an </a:t>
            </a:r>
            <a:r>
              <a:rPr lang="en-US" dirty="0" err="1"/>
              <a:t>appendicolith</a:t>
            </a:r>
            <a:r>
              <a:rPr lang="en-US" dirty="0"/>
              <a:t> makes the probability of acute appendicitis up to 90%.</a:t>
            </a:r>
          </a:p>
          <a:p>
            <a:endParaRPr lang="en-US" dirty="0"/>
          </a:p>
        </p:txBody>
      </p:sp>
      <p:pic>
        <p:nvPicPr>
          <p:cNvPr id="5122" name="Picture 2" descr="C:\Users\noc\Desktop\renal\Appendicolith1-356x450.jpg"/>
          <p:cNvPicPr>
            <a:picLocks noChangeAspect="1" noChangeArrowheads="1"/>
          </p:cNvPicPr>
          <p:nvPr/>
        </p:nvPicPr>
        <p:blipFill>
          <a:blip r:embed="rId2"/>
          <a:srcRect/>
          <a:stretch>
            <a:fillRect/>
          </a:stretch>
        </p:blipFill>
        <p:spPr bwMode="auto">
          <a:xfrm>
            <a:off x="5753100" y="2571750"/>
            <a:ext cx="3390900" cy="4286250"/>
          </a:xfrm>
          <a:prstGeom prst="rect">
            <a:avLst/>
          </a:prstGeom>
          <a:noFill/>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b="1" dirty="0">
                <a:solidFill>
                  <a:srgbClr val="008000"/>
                </a:solidFill>
              </a:rPr>
              <a:t>Ultrasound</a:t>
            </a:r>
            <a:endParaRPr lang="en-US" dirty="0">
              <a:solidFill>
                <a:srgbClr val="008000"/>
              </a:solidFill>
            </a:endParaRPr>
          </a:p>
        </p:txBody>
      </p:sp>
      <p:sp>
        <p:nvSpPr>
          <p:cNvPr id="3" name="Content Placeholder 2"/>
          <p:cNvSpPr>
            <a:spLocks noGrp="1"/>
          </p:cNvSpPr>
          <p:nvPr>
            <p:ph idx="1"/>
          </p:nvPr>
        </p:nvSpPr>
        <p:spPr>
          <a:xfrm>
            <a:off x="381000" y="1219200"/>
            <a:ext cx="8305800" cy="4906963"/>
          </a:xfrm>
        </p:spPr>
        <p:txBody>
          <a:bodyPr>
            <a:normAutofit fontScale="40000" lnSpcReduction="20000"/>
          </a:bodyPr>
          <a:lstStyle/>
          <a:p>
            <a:endParaRPr lang="en-US" b="1" dirty="0"/>
          </a:p>
          <a:p>
            <a:r>
              <a:rPr lang="en-US" dirty="0"/>
              <a:t>Ultrasound with its lack of ionizing radiation should be the investigation of choice in young patients. ultrasonography is reliable at identifying abnormal appendices, especially in thin patients.</a:t>
            </a:r>
          </a:p>
          <a:p>
            <a:r>
              <a:rPr lang="en-US" dirty="0"/>
              <a:t>The technique used is known as </a:t>
            </a:r>
            <a:r>
              <a:rPr lang="en-US" b="1" u="sng" dirty="0">
                <a:solidFill>
                  <a:srgbClr val="A0268F"/>
                </a:solidFill>
              </a:rPr>
              <a:t>graded compression, </a:t>
            </a:r>
            <a:r>
              <a:rPr lang="en-US" dirty="0"/>
              <a:t>using the linear probe over the site of maximal tenderness, with gradual increasing pressure exerted to displace normal overlying bowel gas.</a:t>
            </a:r>
          </a:p>
          <a:p>
            <a:endParaRPr lang="en-US" dirty="0"/>
          </a:p>
          <a:p>
            <a:r>
              <a:rPr lang="en-US" sz="4000" b="1" u="sng" dirty="0">
                <a:solidFill>
                  <a:srgbClr val="0000FF"/>
                </a:solidFill>
              </a:rPr>
              <a:t>Real time ultrasound signs of acute appendicitis</a:t>
            </a:r>
          </a:p>
          <a:p>
            <a:r>
              <a:rPr lang="en-US" b="1" u="sng" dirty="0">
                <a:solidFill>
                  <a:schemeClr val="accent6">
                    <a:lumMod val="50000"/>
                  </a:schemeClr>
                </a:solidFill>
                <a:effectLst>
                  <a:outerShdw blurRad="38100" dist="38100" dir="2700000" algn="tl">
                    <a:srgbClr val="000000">
                      <a:alpha val="43137"/>
                    </a:srgbClr>
                  </a:outerShdw>
                </a:effectLst>
              </a:rPr>
              <a:t>Direct signs :</a:t>
            </a:r>
          </a:p>
          <a:p>
            <a:endParaRPr lang="en-US" b="1" u="sng" dirty="0">
              <a:solidFill>
                <a:schemeClr val="accent6">
                  <a:lumMod val="50000"/>
                </a:schemeClr>
              </a:solidFill>
              <a:effectLst>
                <a:outerShdw blurRad="38100" dist="38100" dir="2700000" algn="tl">
                  <a:srgbClr val="000000">
                    <a:alpha val="43137"/>
                  </a:srgbClr>
                </a:outerShdw>
              </a:effectLst>
            </a:endParaRPr>
          </a:p>
          <a:p>
            <a:pPr marL="514350" indent="-514350">
              <a:buFont typeface="+mj-lt"/>
              <a:buAutoNum type="arabicPeriod"/>
            </a:pPr>
            <a:r>
              <a:rPr lang="en-US" dirty="0"/>
              <a:t>Non compressibility of the </a:t>
            </a:r>
            <a:r>
              <a:rPr lang="en-US" dirty="0" err="1"/>
              <a:t>apendix</a:t>
            </a:r>
            <a:r>
              <a:rPr lang="en-US" dirty="0"/>
              <a:t> ( perforation : appendix might be compressible)</a:t>
            </a:r>
          </a:p>
          <a:p>
            <a:pPr marL="514350" indent="-514350">
              <a:buFont typeface="+mj-lt"/>
              <a:buAutoNum type="arabicPeriod"/>
            </a:pPr>
            <a:r>
              <a:rPr lang="en-US" dirty="0" err="1"/>
              <a:t>Diamter</a:t>
            </a:r>
            <a:r>
              <a:rPr lang="en-US" dirty="0"/>
              <a:t> of the appendix &gt;6 mm.</a:t>
            </a:r>
          </a:p>
          <a:p>
            <a:pPr marL="514350" indent="-514350">
              <a:buFont typeface="+mj-lt"/>
              <a:buAutoNum type="arabicPeriod"/>
            </a:pPr>
            <a:r>
              <a:rPr lang="en-US" dirty="0"/>
              <a:t>Single wall thickness &gt;_ 3 mm</a:t>
            </a:r>
          </a:p>
          <a:p>
            <a:pPr marL="514350" indent="-514350">
              <a:buFont typeface="+mj-lt"/>
              <a:buAutoNum type="arabicPeriod"/>
            </a:pPr>
            <a:r>
              <a:rPr lang="en-US" dirty="0"/>
              <a:t>Target sign :</a:t>
            </a:r>
            <a:r>
              <a:rPr lang="en-US" dirty="0" err="1"/>
              <a:t>hypoechoic</a:t>
            </a:r>
            <a:r>
              <a:rPr lang="en-US" dirty="0"/>
              <a:t> ( fluid filled lumen), </a:t>
            </a:r>
            <a:r>
              <a:rPr lang="en-US" dirty="0" err="1"/>
              <a:t>hyperechoic</a:t>
            </a:r>
            <a:r>
              <a:rPr lang="en-US" dirty="0"/>
              <a:t> ( mucosa and </a:t>
            </a:r>
            <a:r>
              <a:rPr lang="en-US" dirty="0" err="1"/>
              <a:t>submucosa</a:t>
            </a:r>
            <a:r>
              <a:rPr lang="en-US" dirty="0"/>
              <a:t>),</a:t>
            </a:r>
            <a:r>
              <a:rPr lang="en-US" dirty="0" err="1"/>
              <a:t>hypoechoic</a:t>
            </a:r>
            <a:r>
              <a:rPr lang="en-US" dirty="0"/>
              <a:t>( </a:t>
            </a:r>
            <a:r>
              <a:rPr lang="en-US" dirty="0" err="1"/>
              <a:t>muscularis</a:t>
            </a:r>
            <a:r>
              <a:rPr lang="en-US" dirty="0"/>
              <a:t> layer)</a:t>
            </a:r>
          </a:p>
          <a:p>
            <a:pPr marL="514350" indent="-514350">
              <a:buFont typeface="+mj-lt"/>
              <a:buAutoNum type="arabicPeriod"/>
            </a:pPr>
            <a:r>
              <a:rPr lang="en-US" dirty="0" err="1"/>
              <a:t>Appendicolith</a:t>
            </a:r>
            <a:r>
              <a:rPr lang="en-US" dirty="0"/>
              <a:t> : </a:t>
            </a:r>
            <a:r>
              <a:rPr lang="en-US" dirty="0" err="1"/>
              <a:t>hyperechoic</a:t>
            </a:r>
            <a:r>
              <a:rPr lang="en-US" dirty="0"/>
              <a:t> with posterior shadowing.</a:t>
            </a:r>
          </a:p>
          <a:p>
            <a:pPr marL="514350" indent="-514350">
              <a:buFont typeface="+mj-lt"/>
              <a:buAutoNum type="arabicPeriod"/>
            </a:pPr>
            <a:r>
              <a:rPr lang="en-US" dirty="0"/>
              <a:t>Color doppler and contrast enhanced US : hypervascularity in early stages of AA, </a:t>
            </a:r>
            <a:r>
              <a:rPr lang="en-US" dirty="0" err="1"/>
              <a:t>hypoavascularity</a:t>
            </a:r>
            <a:r>
              <a:rPr lang="en-US" dirty="0"/>
              <a:t> in </a:t>
            </a:r>
            <a:r>
              <a:rPr lang="en-US" dirty="0" err="1"/>
              <a:t>abcess</a:t>
            </a:r>
            <a:r>
              <a:rPr lang="en-US" dirty="0"/>
              <a:t> and necrosis.</a:t>
            </a:r>
          </a:p>
          <a:p>
            <a:r>
              <a:rPr lang="en-US" b="1" u="sng" dirty="0">
                <a:solidFill>
                  <a:schemeClr val="accent6">
                    <a:lumMod val="50000"/>
                  </a:schemeClr>
                </a:solidFill>
              </a:rPr>
              <a:t>Indirect sign:</a:t>
            </a:r>
          </a:p>
          <a:p>
            <a:pPr marL="514350" indent="-514350">
              <a:buFont typeface="+mj-lt"/>
              <a:buAutoNum type="arabicPeriod"/>
            </a:pPr>
            <a:r>
              <a:rPr lang="en-US" dirty="0"/>
              <a:t>Free fluid surrounding appendix.</a:t>
            </a:r>
          </a:p>
          <a:p>
            <a:pPr marL="514350" indent="-514350">
              <a:buFont typeface="+mj-lt"/>
              <a:buAutoNum type="arabicPeriod"/>
            </a:pPr>
            <a:r>
              <a:rPr lang="en-US" dirty="0"/>
              <a:t>Local abscess formation.</a:t>
            </a:r>
          </a:p>
          <a:p>
            <a:pPr marL="514350" indent="-514350">
              <a:buFont typeface="+mj-lt"/>
              <a:buAutoNum type="arabicPeriod"/>
            </a:pPr>
            <a:r>
              <a:rPr lang="en-US" dirty="0"/>
              <a:t>Increased </a:t>
            </a:r>
            <a:r>
              <a:rPr lang="en-US" dirty="0" err="1"/>
              <a:t>echogenisity</a:t>
            </a:r>
            <a:r>
              <a:rPr lang="en-US" dirty="0"/>
              <a:t> of local </a:t>
            </a:r>
            <a:r>
              <a:rPr lang="en-US" dirty="0" err="1"/>
              <a:t>mesentric</a:t>
            </a:r>
            <a:r>
              <a:rPr lang="en-US" dirty="0"/>
              <a:t> fat.</a:t>
            </a:r>
          </a:p>
          <a:p>
            <a:pPr marL="514350" indent="-514350">
              <a:buFont typeface="+mj-lt"/>
              <a:buAutoNum type="arabicPeriod"/>
            </a:pPr>
            <a:r>
              <a:rPr lang="en-US" dirty="0"/>
              <a:t>Enlarged local </a:t>
            </a:r>
            <a:r>
              <a:rPr lang="en-US" dirty="0" err="1"/>
              <a:t>mesentric</a:t>
            </a:r>
            <a:r>
              <a:rPr lang="en-US" dirty="0"/>
              <a:t> lymph nodes.</a:t>
            </a:r>
          </a:p>
          <a:p>
            <a:pPr marL="514350" indent="-514350">
              <a:buFont typeface="+mj-lt"/>
              <a:buAutoNum type="arabicPeriod"/>
            </a:pPr>
            <a:r>
              <a:rPr lang="en-US" dirty="0"/>
              <a:t>Thickening of the peritoneum.</a:t>
            </a:r>
          </a:p>
          <a:p>
            <a:pPr marL="514350" indent="-514350">
              <a:buFont typeface="+mj-lt"/>
              <a:buAutoNum type="arabicPeriod"/>
            </a:pPr>
            <a:r>
              <a:rPr lang="en-US" dirty="0"/>
              <a:t>Signs of secondary small bowel obstruction.</a:t>
            </a:r>
          </a:p>
          <a:p>
            <a:endParaRPr lang="en-US" dirty="0"/>
          </a:p>
        </p:txBody>
      </p:sp>
      <p:pic>
        <p:nvPicPr>
          <p:cNvPr id="7170" name="Picture 2" descr="C:\Users\noc\Desktop\renal\non-surgical-mimics-of-appendicitis-on-imaging-17-638.jpg"/>
          <p:cNvPicPr>
            <a:picLocks noChangeAspect="1" noChangeArrowheads="1"/>
          </p:cNvPicPr>
          <p:nvPr/>
        </p:nvPicPr>
        <p:blipFill>
          <a:blip r:embed="rId2"/>
          <a:srcRect l="9028" t="10696" r="13542" b="10696"/>
          <a:stretch>
            <a:fillRect/>
          </a:stretch>
        </p:blipFill>
        <p:spPr bwMode="auto">
          <a:xfrm>
            <a:off x="3962400" y="5334357"/>
            <a:ext cx="2667251" cy="1523643"/>
          </a:xfrm>
          <a:prstGeom prst="rect">
            <a:avLst/>
          </a:prstGeom>
          <a:noFill/>
        </p:spPr>
      </p:pic>
      <p:pic>
        <p:nvPicPr>
          <p:cNvPr id="7171" name="Picture 3" descr="C:\Users\noc\Desktop\renal\non-surgical-mimics-of-appendicitis-on-imaging-16-638.jpg"/>
          <p:cNvPicPr>
            <a:picLocks noChangeAspect="1" noChangeArrowheads="1"/>
          </p:cNvPicPr>
          <p:nvPr/>
        </p:nvPicPr>
        <p:blipFill>
          <a:blip r:embed="rId3"/>
          <a:srcRect l="9028" t="10696" r="13542" b="10696"/>
          <a:stretch>
            <a:fillRect/>
          </a:stretch>
        </p:blipFill>
        <p:spPr bwMode="auto">
          <a:xfrm>
            <a:off x="6476749" y="5334357"/>
            <a:ext cx="2667251" cy="1523643"/>
          </a:xfrm>
          <a:prstGeom prst="rect">
            <a:avLst/>
          </a:prstGeom>
          <a:noFill/>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b="1" dirty="0">
                <a:solidFill>
                  <a:srgbClr val="008000"/>
                </a:solidFill>
              </a:rPr>
              <a:t>CT</a:t>
            </a:r>
            <a:endParaRPr lang="en-US" dirty="0">
              <a:solidFill>
                <a:srgbClr val="008000"/>
              </a:solidFill>
            </a:endParaRPr>
          </a:p>
        </p:txBody>
      </p:sp>
      <p:sp>
        <p:nvSpPr>
          <p:cNvPr id="3" name="Content Placeholder 2"/>
          <p:cNvSpPr>
            <a:spLocks noGrp="1"/>
          </p:cNvSpPr>
          <p:nvPr>
            <p:ph idx="1"/>
          </p:nvPr>
        </p:nvSpPr>
        <p:spPr>
          <a:xfrm>
            <a:off x="228600" y="2895600"/>
            <a:ext cx="9144000" cy="4267200"/>
          </a:xfrm>
        </p:spPr>
        <p:txBody>
          <a:bodyPr>
            <a:normAutofit fontScale="55000" lnSpcReduction="20000"/>
          </a:bodyPr>
          <a:lstStyle/>
          <a:p>
            <a:endParaRPr lang="en-US" b="1" dirty="0"/>
          </a:p>
          <a:p>
            <a:r>
              <a:rPr lang="en-US" dirty="0">
                <a:solidFill>
                  <a:srgbClr val="0000FF"/>
                </a:solidFill>
              </a:rPr>
              <a:t>CT is highly sensitive (94-98%) and specific (up to 97%) for the diagnosis of acute appendicitis and allows for alternative causes of abdominal pain also to be diagnosed.</a:t>
            </a:r>
          </a:p>
          <a:p>
            <a:r>
              <a:rPr lang="en-US" dirty="0">
                <a:solidFill>
                  <a:srgbClr val="0000FF"/>
                </a:solidFill>
              </a:rPr>
              <a:t>Usually performed with IV contrast ( no oral contrast is required) </a:t>
            </a:r>
          </a:p>
          <a:p>
            <a:r>
              <a:rPr lang="en-US" sz="3600" b="1" dirty="0">
                <a:solidFill>
                  <a:srgbClr val="0000FF"/>
                </a:solidFill>
              </a:rPr>
              <a:t>CT findings include </a:t>
            </a:r>
            <a:r>
              <a:rPr lang="en-US" sz="3600" b="1" baseline="30000" dirty="0">
                <a:solidFill>
                  <a:srgbClr val="0000FF"/>
                </a:solidFill>
              </a:rPr>
              <a:t>:</a:t>
            </a:r>
            <a:endParaRPr lang="en-US" sz="3600" b="1" dirty="0">
              <a:solidFill>
                <a:srgbClr val="0000FF"/>
              </a:solidFill>
            </a:endParaRPr>
          </a:p>
          <a:p>
            <a:pPr marL="514350" indent="-514350">
              <a:buFont typeface="+mj-lt"/>
              <a:buAutoNum type="arabicPeriod"/>
            </a:pPr>
            <a:r>
              <a:rPr lang="en-US" dirty="0">
                <a:solidFill>
                  <a:srgbClr val="FF00FF"/>
                </a:solidFill>
              </a:rPr>
              <a:t>Appendiceal dilatation (&gt;6 mm diameter) </a:t>
            </a:r>
          </a:p>
          <a:p>
            <a:pPr marL="514350" indent="-514350">
              <a:buFont typeface="+mj-lt"/>
              <a:buAutoNum type="arabicPeriod"/>
            </a:pPr>
            <a:r>
              <a:rPr lang="en-US" dirty="0">
                <a:solidFill>
                  <a:srgbClr val="FF00FF"/>
                </a:solidFill>
              </a:rPr>
              <a:t>Wall thickening (&gt;3 mm) and enhancement</a:t>
            </a:r>
          </a:p>
          <a:p>
            <a:pPr marL="514350" indent="-514350">
              <a:buFont typeface="+mj-lt"/>
              <a:buAutoNum type="arabicPeriod"/>
            </a:pPr>
            <a:r>
              <a:rPr lang="en-US" dirty="0">
                <a:solidFill>
                  <a:srgbClr val="FF00FF"/>
                </a:solidFill>
              </a:rPr>
              <a:t>Thickening of the cecal apex: </a:t>
            </a:r>
            <a:r>
              <a:rPr lang="en-US" dirty="0">
                <a:solidFill>
                  <a:srgbClr val="0000FF"/>
                </a:solidFill>
                <a:hlinkClick r:id="rId2">
                  <a:extLst>
                    <a:ext uri="{A12FA001-AC4F-418D-AE19-62706E023703}">
                      <ahyp:hlinkClr xmlns:ahyp="http://schemas.microsoft.com/office/drawing/2018/hyperlinkcolor" val="tx"/>
                    </a:ext>
                  </a:extLst>
                </a:hlinkClick>
              </a:rPr>
              <a:t>cecal</a:t>
            </a:r>
            <a:r>
              <a:rPr lang="en-US" dirty="0">
                <a:solidFill>
                  <a:srgbClr val="FF00FF"/>
                </a:solidFill>
                <a:hlinkClick r:id="rId2">
                  <a:extLst>
                    <a:ext uri="{A12FA001-AC4F-418D-AE19-62706E023703}">
                      <ahyp:hlinkClr xmlns:ahyp="http://schemas.microsoft.com/office/drawing/2018/hyperlinkcolor" val="tx"/>
                    </a:ext>
                  </a:extLst>
                </a:hlinkClick>
              </a:rPr>
              <a:t> bar sign</a:t>
            </a:r>
            <a:r>
              <a:rPr lang="en-US" dirty="0">
                <a:solidFill>
                  <a:srgbClr val="FF00FF"/>
                </a:solidFill>
              </a:rPr>
              <a:t>, </a:t>
            </a:r>
            <a:r>
              <a:rPr lang="en-US" dirty="0">
                <a:solidFill>
                  <a:srgbClr val="FF00FF"/>
                </a:solidFill>
                <a:hlinkClick r:id="rId3">
                  <a:extLst>
                    <a:ext uri="{A12FA001-AC4F-418D-AE19-62706E023703}">
                      <ahyp:hlinkClr xmlns:ahyp="http://schemas.microsoft.com/office/drawing/2018/hyperlinkcolor" val="tx"/>
                    </a:ext>
                  </a:extLst>
                </a:hlinkClick>
              </a:rPr>
              <a:t>arrowhead sign</a:t>
            </a:r>
            <a:endParaRPr lang="en-US" dirty="0">
              <a:solidFill>
                <a:srgbClr val="FF00FF"/>
              </a:solidFill>
            </a:endParaRPr>
          </a:p>
          <a:p>
            <a:pPr marL="514350" indent="-514350">
              <a:buFont typeface="+mj-lt"/>
              <a:buAutoNum type="arabicPeriod"/>
            </a:pPr>
            <a:r>
              <a:rPr lang="en-US" dirty="0">
                <a:solidFill>
                  <a:srgbClr val="FF00FF"/>
                </a:solidFill>
              </a:rPr>
              <a:t>Peri appendiceal inflammation:  ( fat stranding, fluid , phlegmon and </a:t>
            </a:r>
            <a:r>
              <a:rPr lang="en-US" dirty="0" err="1">
                <a:solidFill>
                  <a:srgbClr val="FF00FF"/>
                </a:solidFill>
              </a:rPr>
              <a:t>abcess</a:t>
            </a:r>
            <a:r>
              <a:rPr lang="en-US" dirty="0">
                <a:solidFill>
                  <a:srgbClr val="FF00FF"/>
                </a:solidFill>
              </a:rPr>
              <a:t>)</a:t>
            </a:r>
          </a:p>
          <a:p>
            <a:pPr marL="514350" indent="-514350">
              <a:buFont typeface="+mj-lt"/>
              <a:buAutoNum type="arabicPeriod"/>
            </a:pPr>
            <a:r>
              <a:rPr lang="en-US" dirty="0">
                <a:solidFill>
                  <a:srgbClr val="FF00FF"/>
                </a:solidFill>
              </a:rPr>
              <a:t>Focal wall non-enhancement representing necrosis (gangrenous appendicitis) and a precursor to perforation</a:t>
            </a:r>
          </a:p>
          <a:p>
            <a:pPr marL="514350" indent="-514350">
              <a:buFont typeface="+mj-lt"/>
              <a:buAutoNum type="arabicPeriod"/>
            </a:pPr>
            <a:r>
              <a:rPr lang="en-US" dirty="0">
                <a:solidFill>
                  <a:srgbClr val="FF00FF"/>
                </a:solidFill>
              </a:rPr>
              <a:t>Appendicolith</a:t>
            </a:r>
          </a:p>
          <a:p>
            <a:pPr marL="514350" indent="-514350">
              <a:buFont typeface="+mj-lt"/>
              <a:buAutoNum type="arabicPeriod"/>
            </a:pPr>
            <a:r>
              <a:rPr lang="en-US" dirty="0">
                <a:solidFill>
                  <a:srgbClr val="FF00FF"/>
                </a:solidFill>
              </a:rPr>
              <a:t>Peri appendiceal reactive nodal enlargement.</a:t>
            </a:r>
            <a:br>
              <a:rPr lang="en-US" dirty="0">
                <a:solidFill>
                  <a:srgbClr val="FF00FF"/>
                </a:solidFill>
              </a:rPr>
            </a:br>
            <a:endParaRPr lang="en-US" dirty="0">
              <a:solidFill>
                <a:srgbClr val="FF00FF"/>
              </a:solidFill>
            </a:endParaRPr>
          </a:p>
        </p:txBody>
      </p:sp>
      <p:pic>
        <p:nvPicPr>
          <p:cNvPr id="4" name="Picture 5" descr="C:\Users\noc\Desktop\renal\photo5283160922472428807.jpg"/>
          <p:cNvPicPr>
            <a:picLocks noChangeAspect="1" noChangeArrowheads="1"/>
          </p:cNvPicPr>
          <p:nvPr/>
        </p:nvPicPr>
        <p:blipFill>
          <a:blip r:embed="rId4"/>
          <a:srcRect l="18042" t="6771" r="14096" b="8276"/>
          <a:stretch>
            <a:fillRect/>
          </a:stretch>
        </p:blipFill>
        <p:spPr bwMode="auto">
          <a:xfrm>
            <a:off x="5943600" y="0"/>
            <a:ext cx="3200400" cy="3002380"/>
          </a:xfrm>
          <a:prstGeom prst="rect">
            <a:avLst/>
          </a:prstGeom>
          <a:noFill/>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en-US" sz="6000" dirty="0">
                <a:solidFill>
                  <a:srgbClr val="FF0000"/>
                </a:solidFill>
              </a:rPr>
              <a:t>Objectives:</a:t>
            </a:r>
          </a:p>
        </p:txBody>
      </p:sp>
      <p:sp>
        <p:nvSpPr>
          <p:cNvPr id="3" name="Content Placeholder 2"/>
          <p:cNvSpPr>
            <a:spLocks noGrp="1"/>
          </p:cNvSpPr>
          <p:nvPr>
            <p:ph idx="1"/>
          </p:nvPr>
        </p:nvSpPr>
        <p:spPr/>
        <p:txBody>
          <a:bodyPr/>
          <a:lstStyle/>
          <a:p>
            <a:r>
              <a:rPr lang="en-US" dirty="0"/>
              <a:t>To know the main radiological tools used to investigate common abdominal GIT diseases such as </a:t>
            </a:r>
            <a:r>
              <a:rPr lang="en-US" dirty="0" err="1"/>
              <a:t>cholecystitis</a:t>
            </a:r>
            <a:r>
              <a:rPr lang="en-US" dirty="0"/>
              <a:t>, pancreatitis, appendicitis and bowel obstruction.</a:t>
            </a:r>
          </a:p>
          <a:p>
            <a:r>
              <a:rPr lang="en-US" dirty="0"/>
              <a:t>To know the common radiological findings in these diseases.</a:t>
            </a:r>
          </a:p>
          <a:p>
            <a:r>
              <a:rPr lang="en-US" dirty="0"/>
              <a:t>To know the role of imaging in these diseases.</a:t>
            </a:r>
          </a:p>
          <a:p>
            <a:endParaRPr lang="en-US"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a:xfrm>
            <a:off x="0" y="6172200"/>
            <a:ext cx="5029200" cy="685800"/>
          </a:xfrm>
        </p:spPr>
        <p:txBody>
          <a:bodyPr>
            <a:normAutofit fontScale="25000" lnSpcReduction="20000"/>
          </a:bodyPr>
          <a:lstStyle/>
          <a:p>
            <a:pPr fontAlgn="base"/>
            <a:r>
              <a:rPr lang="en-US" dirty="0"/>
              <a:t>Acute appendicitis. This coronal CT image clearly shows the appendix (arrows) extending medially from the </a:t>
            </a:r>
            <a:r>
              <a:rPr lang="en-US" dirty="0" err="1"/>
              <a:t>caecum</a:t>
            </a:r>
            <a:r>
              <a:rPr lang="en-US" dirty="0"/>
              <a:t>. The tip of the appendix is dilated and there is haziness (‘stranding’) of the fat around it, indicating an inflammatory process. CT is also excellent at identifying the potential complications of appendicitis, such as perforation, abscess formation, portal vein thrombosis and liver abscess formation.</a:t>
            </a:r>
            <a:br>
              <a:rPr lang="en-US" dirty="0"/>
            </a:br>
            <a:endParaRPr lang="en-US" dirty="0"/>
          </a:p>
        </p:txBody>
      </p:sp>
      <p:pic>
        <p:nvPicPr>
          <p:cNvPr id="6146" name="Picture 2" descr="C:\Users\noc\Desktop\renal\AppyCorCT-366x450.jpg"/>
          <p:cNvPicPr>
            <a:picLocks noChangeAspect="1" noChangeArrowheads="1"/>
          </p:cNvPicPr>
          <p:nvPr/>
        </p:nvPicPr>
        <p:blipFill>
          <a:blip r:embed="rId2"/>
          <a:srcRect/>
          <a:stretch>
            <a:fillRect/>
          </a:stretch>
        </p:blipFill>
        <p:spPr bwMode="auto">
          <a:xfrm>
            <a:off x="0" y="2743200"/>
            <a:ext cx="2790952" cy="3431498"/>
          </a:xfrm>
          <a:prstGeom prst="rect">
            <a:avLst/>
          </a:prstGeom>
          <a:noFill/>
        </p:spPr>
      </p:pic>
      <p:pic>
        <p:nvPicPr>
          <p:cNvPr id="6147" name="Picture 3" descr="C:\Users\noc\Desktop\renal\photo5283160922472428806.jpg"/>
          <p:cNvPicPr>
            <a:picLocks noChangeAspect="1" noChangeArrowheads="1"/>
          </p:cNvPicPr>
          <p:nvPr/>
        </p:nvPicPr>
        <p:blipFill>
          <a:blip r:embed="rId3"/>
          <a:srcRect/>
          <a:stretch>
            <a:fillRect/>
          </a:stretch>
        </p:blipFill>
        <p:spPr bwMode="auto">
          <a:xfrm>
            <a:off x="5076815" y="2971800"/>
            <a:ext cx="4067185" cy="3048000"/>
          </a:xfrm>
          <a:prstGeom prst="rect">
            <a:avLst/>
          </a:prstGeom>
          <a:noFill/>
        </p:spPr>
      </p:pic>
      <p:pic>
        <p:nvPicPr>
          <p:cNvPr id="6148" name="Picture 4" descr="C:\Users\noc\Desktop\renal\photo5283160922472428804.jpg"/>
          <p:cNvPicPr>
            <a:picLocks noChangeAspect="1" noChangeArrowheads="1"/>
          </p:cNvPicPr>
          <p:nvPr/>
        </p:nvPicPr>
        <p:blipFill>
          <a:blip r:embed="rId4"/>
          <a:srcRect/>
          <a:stretch>
            <a:fillRect/>
          </a:stretch>
        </p:blipFill>
        <p:spPr bwMode="auto">
          <a:xfrm>
            <a:off x="5146172" y="0"/>
            <a:ext cx="3997828" cy="2957513"/>
          </a:xfrm>
          <a:prstGeom prst="rect">
            <a:avLst/>
          </a:prstGeom>
          <a:noFill/>
        </p:spPr>
      </p:pic>
      <p:pic>
        <p:nvPicPr>
          <p:cNvPr id="6150" name="Picture 6" descr="C:\Users\noc\Desktop\renal\photo5283160922472428809.jpg"/>
          <p:cNvPicPr>
            <a:picLocks noChangeAspect="1" noChangeArrowheads="1"/>
          </p:cNvPicPr>
          <p:nvPr/>
        </p:nvPicPr>
        <p:blipFill>
          <a:blip r:embed="rId5"/>
          <a:srcRect/>
          <a:stretch>
            <a:fillRect/>
          </a:stretch>
        </p:blipFill>
        <p:spPr bwMode="auto">
          <a:xfrm>
            <a:off x="0" y="1"/>
            <a:ext cx="3733800" cy="2762954"/>
          </a:xfrm>
          <a:prstGeom prst="rect">
            <a:avLst/>
          </a:prstGeom>
          <a:noFill/>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dirty="0">
                <a:effectLst>
                  <a:outerShdw blurRad="38100" dist="38100" dir="2700000" algn="tl">
                    <a:srgbClr val="000000">
                      <a:alpha val="43137"/>
                    </a:srgbClr>
                  </a:outerShdw>
                </a:effectLst>
              </a:rPr>
              <a:t>Inflammatory bowel disease</a:t>
            </a:r>
          </a:p>
        </p:txBody>
      </p:sp>
      <p:sp>
        <p:nvSpPr>
          <p:cNvPr id="3" name="Content Placeholder 2"/>
          <p:cNvSpPr>
            <a:spLocks noGrp="1"/>
          </p:cNvSpPr>
          <p:nvPr>
            <p:ph idx="1"/>
          </p:nvPr>
        </p:nvSpPr>
        <p:spPr>
          <a:xfrm>
            <a:off x="381000" y="1371600"/>
            <a:ext cx="8305800" cy="4754563"/>
          </a:xfrm>
        </p:spPr>
        <p:txBody>
          <a:bodyPr>
            <a:normAutofit fontScale="40000" lnSpcReduction="20000"/>
          </a:bodyPr>
          <a:lstStyle/>
          <a:p>
            <a:r>
              <a:rPr lang="en-US" sz="5000" dirty="0"/>
              <a:t>Is a generic term used to describe diseases of the GI tract that have an inflammatory cause. </a:t>
            </a:r>
            <a:r>
              <a:rPr lang="en-US" sz="5000" dirty="0" err="1"/>
              <a:t>Chrons</a:t>
            </a:r>
            <a:r>
              <a:rPr lang="en-US" sz="5000" dirty="0"/>
              <a:t>( CD) disease and ulcerative colitis(UC) are the commonest causes.</a:t>
            </a:r>
          </a:p>
          <a:p>
            <a:r>
              <a:rPr lang="en-US" sz="5000" dirty="0">
                <a:solidFill>
                  <a:srgbClr val="A0268F"/>
                </a:solidFill>
              </a:rPr>
              <a:t>CD : any part of the bowel may be affected, skip lesions, </a:t>
            </a:r>
            <a:r>
              <a:rPr lang="en-US" sz="5000" dirty="0" err="1">
                <a:solidFill>
                  <a:srgbClr val="A0268F"/>
                </a:solidFill>
              </a:rPr>
              <a:t>fistulation</a:t>
            </a:r>
            <a:r>
              <a:rPr lang="en-US" sz="5000" dirty="0">
                <a:solidFill>
                  <a:srgbClr val="A0268F"/>
                </a:solidFill>
              </a:rPr>
              <a:t>.</a:t>
            </a:r>
          </a:p>
          <a:p>
            <a:r>
              <a:rPr lang="en-US" sz="5000" dirty="0">
                <a:solidFill>
                  <a:srgbClr val="FF0000"/>
                </a:solidFill>
              </a:rPr>
              <a:t>UC :only the colon is affected.</a:t>
            </a:r>
          </a:p>
          <a:p>
            <a:r>
              <a:rPr lang="en-US" sz="5100" dirty="0">
                <a:solidFill>
                  <a:srgbClr val="0000FF"/>
                </a:solidFill>
                <a:effectLst>
                  <a:outerShdw blurRad="38100" dist="38100" dir="2700000" algn="tl">
                    <a:srgbClr val="000000">
                      <a:alpha val="43137"/>
                    </a:srgbClr>
                  </a:outerShdw>
                </a:effectLst>
              </a:rPr>
              <a:t>Investigations:</a:t>
            </a:r>
          </a:p>
          <a:p>
            <a:r>
              <a:rPr lang="en-US" sz="4200" dirty="0">
                <a:solidFill>
                  <a:srgbClr val="0000FF"/>
                </a:solidFill>
              </a:rPr>
              <a:t>Blood tests</a:t>
            </a:r>
            <a:r>
              <a:rPr lang="en-US" sz="4200" dirty="0"/>
              <a:t>: raised inflammatory markers, CRP,ESR.</a:t>
            </a:r>
          </a:p>
          <a:p>
            <a:r>
              <a:rPr lang="en-US" sz="4200" dirty="0" err="1">
                <a:solidFill>
                  <a:srgbClr val="0000FF"/>
                </a:solidFill>
              </a:rPr>
              <a:t>Coloscopy</a:t>
            </a:r>
            <a:r>
              <a:rPr lang="en-US" sz="4200" dirty="0"/>
              <a:t>: visualize abnormal areas and allow biopsy.</a:t>
            </a:r>
          </a:p>
          <a:p>
            <a:r>
              <a:rPr lang="en-US" sz="4200" dirty="0">
                <a:solidFill>
                  <a:srgbClr val="0000FF"/>
                </a:solidFill>
              </a:rPr>
              <a:t>Ultrasound</a:t>
            </a:r>
            <a:r>
              <a:rPr lang="en-US" sz="4200" dirty="0"/>
              <a:t>: thickened bowel wall.</a:t>
            </a:r>
          </a:p>
          <a:p>
            <a:r>
              <a:rPr lang="en-US" sz="4200" dirty="0">
                <a:solidFill>
                  <a:srgbClr val="0000FF"/>
                </a:solidFill>
              </a:rPr>
              <a:t>CT</a:t>
            </a:r>
            <a:r>
              <a:rPr lang="en-US" sz="4200" dirty="0"/>
              <a:t> : used in acutely unwell patients to indentify complications.</a:t>
            </a:r>
          </a:p>
          <a:p>
            <a:r>
              <a:rPr lang="en-US" sz="4200" dirty="0">
                <a:solidFill>
                  <a:srgbClr val="0000FF"/>
                </a:solidFill>
              </a:rPr>
              <a:t>MRI</a:t>
            </a:r>
            <a:r>
              <a:rPr lang="en-US" sz="4200" dirty="0"/>
              <a:t>: assessment of small bowel or </a:t>
            </a:r>
            <a:r>
              <a:rPr lang="en-US" sz="4200" dirty="0" err="1"/>
              <a:t>perianal</a:t>
            </a:r>
            <a:r>
              <a:rPr lang="en-US" sz="4200" dirty="0"/>
              <a:t> fistula( </a:t>
            </a:r>
            <a:r>
              <a:rPr lang="en-US" sz="4200" dirty="0" err="1"/>
              <a:t>chrons</a:t>
            </a:r>
            <a:r>
              <a:rPr lang="en-US" sz="4200" dirty="0"/>
              <a:t>)</a:t>
            </a:r>
          </a:p>
          <a:p>
            <a:r>
              <a:rPr lang="en-US" sz="5100" dirty="0">
                <a:solidFill>
                  <a:schemeClr val="accent6">
                    <a:lumMod val="50000"/>
                  </a:schemeClr>
                </a:solidFill>
                <a:effectLst>
                  <a:outerShdw blurRad="38100" dist="38100" dir="2700000" algn="tl">
                    <a:srgbClr val="000000">
                      <a:alpha val="43137"/>
                    </a:srgbClr>
                  </a:outerShdw>
                </a:effectLst>
              </a:rPr>
              <a:t>Role of imaging </a:t>
            </a:r>
          </a:p>
          <a:p>
            <a:pPr marL="514350" indent="-514350">
              <a:buFont typeface="+mj-lt"/>
              <a:buAutoNum type="arabicPeriod"/>
            </a:pPr>
            <a:r>
              <a:rPr lang="en-US" sz="4200" dirty="0"/>
              <a:t>Radiology can be useful for diagnosis and follow up.</a:t>
            </a:r>
          </a:p>
          <a:p>
            <a:pPr marL="514350" indent="-514350">
              <a:buFont typeface="+mj-lt"/>
              <a:buAutoNum type="arabicPeriod"/>
            </a:pPr>
            <a:r>
              <a:rPr lang="en-US" sz="4200" dirty="0"/>
              <a:t>Indentify abnormal bowel </a:t>
            </a:r>
          </a:p>
          <a:p>
            <a:pPr marL="514350" indent="-514350">
              <a:buFont typeface="+mj-lt"/>
              <a:buAutoNum type="arabicPeriod"/>
            </a:pPr>
            <a:r>
              <a:rPr lang="en-US" sz="4200" dirty="0"/>
              <a:t>Determine response to therapy</a:t>
            </a:r>
          </a:p>
          <a:p>
            <a:pPr marL="514350" indent="-514350">
              <a:buFont typeface="+mj-lt"/>
              <a:buAutoNum type="arabicPeriod"/>
            </a:pPr>
            <a:r>
              <a:rPr lang="en-US" sz="4200" dirty="0"/>
              <a:t>Indentify complications</a:t>
            </a:r>
          </a:p>
          <a:p>
            <a:endParaRPr lang="en-US" dirty="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dirty="0">
                <a:solidFill>
                  <a:srgbClr val="FF0000"/>
                </a:solidFill>
                <a:effectLst>
                  <a:outerShdw blurRad="38100" dist="38100" dir="2700000" algn="tl">
                    <a:srgbClr val="000000">
                      <a:alpha val="43137"/>
                    </a:srgbClr>
                  </a:outerShdw>
                </a:effectLst>
              </a:rPr>
              <a:t>Radiological features</a:t>
            </a:r>
          </a:p>
        </p:txBody>
      </p:sp>
      <p:sp>
        <p:nvSpPr>
          <p:cNvPr id="3" name="Content Placeholder 2"/>
          <p:cNvSpPr>
            <a:spLocks noGrp="1"/>
          </p:cNvSpPr>
          <p:nvPr>
            <p:ph idx="1"/>
          </p:nvPr>
        </p:nvSpPr>
        <p:spPr/>
        <p:txBody>
          <a:bodyPr>
            <a:normAutofit fontScale="70000" lnSpcReduction="20000"/>
          </a:bodyPr>
          <a:lstStyle/>
          <a:p>
            <a:pPr>
              <a:buNone/>
            </a:pPr>
            <a:r>
              <a:rPr lang="en-US" sz="4600" dirty="0">
                <a:solidFill>
                  <a:srgbClr val="FF0000"/>
                </a:solidFill>
                <a:effectLst>
                  <a:outerShdw blurRad="38100" dist="38100" dir="2700000" algn="tl">
                    <a:srgbClr val="000000">
                      <a:alpha val="43137"/>
                    </a:srgbClr>
                  </a:outerShdw>
                </a:effectLst>
              </a:rPr>
              <a:t>     Ultrasound</a:t>
            </a:r>
          </a:p>
          <a:p>
            <a:r>
              <a:rPr lang="en-US" dirty="0"/>
              <a:t>Bowel US allow assessment of the whole bowel.</a:t>
            </a:r>
          </a:p>
          <a:p>
            <a:r>
              <a:rPr lang="en-US" u="sng" dirty="0">
                <a:solidFill>
                  <a:srgbClr val="C00000"/>
                </a:solidFill>
              </a:rPr>
              <a:t>Findings include</a:t>
            </a:r>
            <a:r>
              <a:rPr lang="en-US" dirty="0"/>
              <a:t>: bowel wall thickening , loss of normal bowel wall architecture, increased </a:t>
            </a:r>
            <a:r>
              <a:rPr lang="en-US" dirty="0" err="1"/>
              <a:t>vascularity</a:t>
            </a:r>
            <a:r>
              <a:rPr lang="en-US" dirty="0"/>
              <a:t>, US may also detect complications: localized perforation, </a:t>
            </a:r>
            <a:r>
              <a:rPr lang="en-US" dirty="0" err="1"/>
              <a:t>interloop</a:t>
            </a:r>
            <a:r>
              <a:rPr lang="en-US" dirty="0"/>
              <a:t> abscess and fistula. </a:t>
            </a:r>
          </a:p>
          <a:p>
            <a:pPr>
              <a:buNone/>
            </a:pPr>
            <a:r>
              <a:rPr lang="en-US" dirty="0">
                <a:solidFill>
                  <a:srgbClr val="FF0000"/>
                </a:solidFill>
                <a:effectLst>
                  <a:outerShdw blurRad="38100" dist="38100" dir="2700000" algn="tl">
                    <a:srgbClr val="000000">
                      <a:alpha val="43137"/>
                    </a:srgbClr>
                  </a:outerShdw>
                </a:effectLst>
              </a:rPr>
              <a:t>      </a:t>
            </a:r>
            <a:r>
              <a:rPr lang="en-US" sz="4600" dirty="0">
                <a:solidFill>
                  <a:srgbClr val="FF0000"/>
                </a:solidFill>
                <a:effectLst>
                  <a:outerShdw blurRad="38100" dist="38100" dir="2700000" algn="tl">
                    <a:srgbClr val="000000">
                      <a:alpha val="43137"/>
                    </a:srgbClr>
                  </a:outerShdw>
                </a:effectLst>
              </a:rPr>
              <a:t>CT</a:t>
            </a:r>
          </a:p>
          <a:p>
            <a:r>
              <a:rPr lang="en-US" dirty="0"/>
              <a:t>CT with both IV and luminal contrast can be used to assess small and large bowel .</a:t>
            </a:r>
          </a:p>
          <a:p>
            <a:r>
              <a:rPr lang="en-US" u="sng" dirty="0">
                <a:solidFill>
                  <a:srgbClr val="C00000"/>
                </a:solidFill>
              </a:rPr>
              <a:t>Findings include </a:t>
            </a:r>
            <a:r>
              <a:rPr lang="en-US" dirty="0"/>
              <a:t>: bowel wall thickening ,ulceration, strictures ,fistulae (CD),abscess formation and perforation.</a:t>
            </a:r>
          </a:p>
          <a:p>
            <a:pPr>
              <a:buNone/>
            </a:pPr>
            <a:r>
              <a:rPr lang="en-US" sz="4600" dirty="0">
                <a:solidFill>
                  <a:srgbClr val="FF0000"/>
                </a:solidFill>
                <a:effectLst>
                  <a:outerShdw blurRad="38100" dist="38100" dir="2700000" algn="tl">
                    <a:srgbClr val="000000">
                      <a:alpha val="43137"/>
                    </a:srgbClr>
                  </a:outerShdw>
                </a:effectLst>
              </a:rPr>
              <a:t>     MRI</a:t>
            </a:r>
          </a:p>
          <a:p>
            <a:r>
              <a:rPr lang="en-US" dirty="0"/>
              <a:t>MRI particularly useful in </a:t>
            </a:r>
            <a:r>
              <a:rPr lang="en-US" dirty="0" err="1"/>
              <a:t>Crohns</a:t>
            </a:r>
            <a:r>
              <a:rPr lang="en-US" dirty="0"/>
              <a:t> disease : assessment of small bowel disease  and assessment of </a:t>
            </a:r>
            <a:r>
              <a:rPr lang="en-US" dirty="0" err="1"/>
              <a:t>perianal</a:t>
            </a:r>
            <a:r>
              <a:rPr lang="en-US" dirty="0"/>
              <a:t> fistulae.</a:t>
            </a:r>
          </a:p>
          <a:p>
            <a:endParaRPr lang="en-US" dirty="0"/>
          </a:p>
          <a:p>
            <a:endParaRPr lang="en-US" dirty="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791200" y="914400"/>
            <a:ext cx="2895600" cy="1036638"/>
          </a:xfrm>
        </p:spPr>
        <p:txBody>
          <a:bodyPr>
            <a:normAutofit fontScale="90000"/>
          </a:bodyPr>
          <a:lstStyle/>
          <a:p>
            <a:r>
              <a:rPr lang="en-US" sz="4000" b="1" dirty="0" err="1"/>
              <a:t>Crohn</a:t>
            </a:r>
            <a:r>
              <a:rPr lang="en-US" sz="4000" b="1" dirty="0"/>
              <a:t> disease</a:t>
            </a:r>
            <a:br>
              <a:rPr lang="en-US" b="1" dirty="0"/>
            </a:br>
            <a:br>
              <a:rPr lang="en-US" dirty="0"/>
            </a:br>
            <a:endParaRPr lang="en-US" dirty="0"/>
          </a:p>
        </p:txBody>
      </p:sp>
      <p:sp>
        <p:nvSpPr>
          <p:cNvPr id="3" name="Content Placeholder 2"/>
          <p:cNvSpPr>
            <a:spLocks noGrp="1"/>
          </p:cNvSpPr>
          <p:nvPr>
            <p:ph idx="1"/>
          </p:nvPr>
        </p:nvSpPr>
        <p:spPr>
          <a:xfrm>
            <a:off x="5867400" y="4343400"/>
            <a:ext cx="2819400" cy="1782763"/>
          </a:xfrm>
        </p:spPr>
        <p:txBody>
          <a:bodyPr>
            <a:normAutofit/>
          </a:bodyPr>
          <a:lstStyle/>
          <a:p>
            <a:pPr>
              <a:buNone/>
            </a:pPr>
            <a:r>
              <a:rPr lang="en-US" sz="3600" b="1" dirty="0"/>
              <a:t>Ulcerative colitis</a:t>
            </a:r>
          </a:p>
          <a:p>
            <a:pPr>
              <a:buNone/>
            </a:pPr>
            <a:endParaRPr lang="en-US" dirty="0"/>
          </a:p>
        </p:txBody>
      </p:sp>
      <p:pic>
        <p:nvPicPr>
          <p:cNvPr id="8194" name="Picture 2" descr="C:\Users\noc\Desktop\renal\5261231d99ea84703e7fa3e5c7c7c0_big_gallery.jpg"/>
          <p:cNvPicPr>
            <a:picLocks noChangeAspect="1" noChangeArrowheads="1"/>
          </p:cNvPicPr>
          <p:nvPr/>
        </p:nvPicPr>
        <p:blipFill>
          <a:blip r:embed="rId2"/>
          <a:srcRect/>
          <a:stretch>
            <a:fillRect/>
          </a:stretch>
        </p:blipFill>
        <p:spPr bwMode="auto">
          <a:xfrm>
            <a:off x="2895600" y="0"/>
            <a:ext cx="2847975" cy="2847975"/>
          </a:xfrm>
          <a:prstGeom prst="rect">
            <a:avLst/>
          </a:prstGeom>
          <a:noFill/>
        </p:spPr>
      </p:pic>
      <p:pic>
        <p:nvPicPr>
          <p:cNvPr id="8195" name="Picture 3" descr="C:\Users\noc\Desktop\renal\359e8efc7baa672bde774decdc59f3_big_gallery.jpg"/>
          <p:cNvPicPr>
            <a:picLocks noChangeAspect="1" noChangeArrowheads="1"/>
          </p:cNvPicPr>
          <p:nvPr/>
        </p:nvPicPr>
        <p:blipFill>
          <a:blip r:embed="rId3"/>
          <a:srcRect/>
          <a:stretch>
            <a:fillRect/>
          </a:stretch>
        </p:blipFill>
        <p:spPr bwMode="auto">
          <a:xfrm>
            <a:off x="0" y="0"/>
            <a:ext cx="2847975" cy="2847975"/>
          </a:xfrm>
          <a:prstGeom prst="rect">
            <a:avLst/>
          </a:prstGeom>
          <a:noFill/>
        </p:spPr>
      </p:pic>
      <p:pic>
        <p:nvPicPr>
          <p:cNvPr id="8197" name="Picture 5" descr="C:\Users\noc\Desktop\renal\14ac01688404100dc6317132b7347c_big_gallery.jpeg"/>
          <p:cNvPicPr>
            <a:picLocks noChangeAspect="1" noChangeArrowheads="1"/>
          </p:cNvPicPr>
          <p:nvPr/>
        </p:nvPicPr>
        <p:blipFill>
          <a:blip r:embed="rId4"/>
          <a:srcRect l="7660" t="30641" b="10724"/>
          <a:stretch>
            <a:fillRect/>
          </a:stretch>
        </p:blipFill>
        <p:spPr bwMode="auto">
          <a:xfrm>
            <a:off x="2971800" y="5116187"/>
            <a:ext cx="2743200" cy="1741813"/>
          </a:xfrm>
          <a:prstGeom prst="rect">
            <a:avLst/>
          </a:prstGeom>
          <a:noFill/>
        </p:spPr>
      </p:pic>
      <p:pic>
        <p:nvPicPr>
          <p:cNvPr id="8198" name="Picture 6" descr="C:\Users\noc\Desktop\renal\09b131b69f5feaf1755db5fa9ffdb0_big_gallery.jpeg"/>
          <p:cNvPicPr>
            <a:picLocks noChangeAspect="1" noChangeArrowheads="1"/>
          </p:cNvPicPr>
          <p:nvPr/>
        </p:nvPicPr>
        <p:blipFill>
          <a:blip r:embed="rId5"/>
          <a:srcRect l="7660" t="26045" r="4596" b="13789"/>
          <a:stretch>
            <a:fillRect/>
          </a:stretch>
        </p:blipFill>
        <p:spPr bwMode="auto">
          <a:xfrm>
            <a:off x="2971800" y="3048000"/>
            <a:ext cx="2743200" cy="1880990"/>
          </a:xfrm>
          <a:prstGeom prst="rect">
            <a:avLst/>
          </a:prstGeom>
          <a:noFill/>
        </p:spPr>
      </p:pic>
      <p:pic>
        <p:nvPicPr>
          <p:cNvPr id="8199" name="Picture 7" descr="C:\Users\noc\Desktop\renal\a9f66339e0068f74903f3701d3978d_big_gallery.jpeg"/>
          <p:cNvPicPr>
            <a:picLocks noChangeAspect="1" noChangeArrowheads="1"/>
          </p:cNvPicPr>
          <p:nvPr/>
        </p:nvPicPr>
        <p:blipFill>
          <a:blip r:embed="rId6"/>
          <a:srcRect/>
          <a:stretch>
            <a:fillRect/>
          </a:stretch>
        </p:blipFill>
        <p:spPr bwMode="auto">
          <a:xfrm>
            <a:off x="0" y="2965762"/>
            <a:ext cx="2743200" cy="3892238"/>
          </a:xfrm>
          <a:prstGeom prst="rect">
            <a:avLst/>
          </a:prstGeom>
          <a:noFill/>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9219" name="Picture 3" descr="C:\Users\noc\Desktop\renal\T1_medium (1).gif"/>
          <p:cNvPicPr>
            <a:picLocks noGrp="1" noChangeAspect="1" noChangeArrowheads="1"/>
          </p:cNvPicPr>
          <p:nvPr>
            <p:ph idx="1"/>
          </p:nvPr>
        </p:nvPicPr>
        <p:blipFill>
          <a:blip r:embed="rId2"/>
          <a:srcRect/>
          <a:stretch>
            <a:fillRect/>
          </a:stretch>
        </p:blipFill>
        <p:spPr bwMode="auto">
          <a:xfrm>
            <a:off x="0" y="838200"/>
            <a:ext cx="9076267" cy="5105400"/>
          </a:xfrm>
          <a:prstGeom prst="rect">
            <a:avLst/>
          </a:prstGeom>
          <a:noFill/>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Toxic mega colon</a:t>
            </a:r>
          </a:p>
        </p:txBody>
      </p:sp>
      <p:sp>
        <p:nvSpPr>
          <p:cNvPr id="3" name="Content Placeholder 2"/>
          <p:cNvSpPr>
            <a:spLocks noGrp="1"/>
          </p:cNvSpPr>
          <p:nvPr>
            <p:ph idx="1"/>
          </p:nvPr>
        </p:nvSpPr>
        <p:spPr/>
        <p:txBody>
          <a:bodyPr>
            <a:normAutofit fontScale="70000" lnSpcReduction="20000"/>
          </a:bodyPr>
          <a:lstStyle/>
          <a:p>
            <a:r>
              <a:rPr lang="en-US" dirty="0"/>
              <a:t>Toxic </a:t>
            </a:r>
            <a:r>
              <a:rPr lang="en-US" dirty="0" err="1"/>
              <a:t>megacolon</a:t>
            </a:r>
            <a:r>
              <a:rPr lang="en-US" dirty="0"/>
              <a:t> is an acute complication seen in both types of inflammatory bowel disease and, less commonly, in infectious colitis and other types of colitis.</a:t>
            </a:r>
          </a:p>
          <a:p>
            <a:r>
              <a:rPr lang="en-US" dirty="0"/>
              <a:t> It is due to fulminant colitis, which causes loss of the neurogenic tone of the colon, leading to severe dilatation and increasing the risk of perforation.</a:t>
            </a:r>
          </a:p>
          <a:p>
            <a:r>
              <a:rPr lang="en-US" b="1" u="sng" dirty="0">
                <a:solidFill>
                  <a:srgbClr val="FF0000"/>
                </a:solidFill>
              </a:rPr>
              <a:t>Causes:</a:t>
            </a:r>
          </a:p>
          <a:p>
            <a:pPr marL="0" indent="0">
              <a:buNone/>
            </a:pPr>
            <a:r>
              <a:rPr lang="en-US" dirty="0">
                <a:solidFill>
                  <a:srgbClr val="CC00FF"/>
                </a:solidFill>
              </a:rPr>
              <a:t>     Ulcerative colitis is the most common cause. </a:t>
            </a:r>
          </a:p>
          <a:p>
            <a:pPr marL="0" indent="0">
              <a:buNone/>
            </a:pPr>
            <a:r>
              <a:rPr lang="en-US" dirty="0"/>
              <a:t>Other less common causes of toxic </a:t>
            </a:r>
            <a:r>
              <a:rPr lang="en-US" dirty="0" err="1"/>
              <a:t>megacolon</a:t>
            </a:r>
            <a:r>
              <a:rPr lang="en-US" dirty="0"/>
              <a:t> and colitis include:</a:t>
            </a:r>
          </a:p>
          <a:p>
            <a:pPr marL="514350" indent="-514350">
              <a:buFont typeface="+mj-lt"/>
              <a:buAutoNum type="arabicPeriod"/>
            </a:pPr>
            <a:r>
              <a:rPr lang="en-US" dirty="0"/>
              <a:t>Crohn disease</a:t>
            </a:r>
          </a:p>
          <a:p>
            <a:pPr marL="514350" indent="-514350">
              <a:buFont typeface="+mj-lt"/>
              <a:buAutoNum type="arabicPeriod"/>
            </a:pPr>
            <a:r>
              <a:rPr lang="en-US" dirty="0"/>
              <a:t>infectious colitis (especially C. difficile colitis)</a:t>
            </a:r>
          </a:p>
          <a:p>
            <a:pPr marL="514350" indent="-514350">
              <a:buFont typeface="+mj-lt"/>
              <a:buAutoNum type="arabicPeriod"/>
            </a:pPr>
            <a:r>
              <a:rPr lang="en-US" dirty="0"/>
              <a:t>neutropenic colitis</a:t>
            </a:r>
          </a:p>
          <a:p>
            <a:pPr marL="514350" indent="-514350">
              <a:buFont typeface="+mj-lt"/>
              <a:buAutoNum type="arabicPeriod"/>
            </a:pPr>
            <a:r>
              <a:rPr lang="en-US" dirty="0"/>
              <a:t>ischemic colitis</a:t>
            </a:r>
          </a:p>
        </p:txBody>
      </p:sp>
    </p:spTree>
    <p:extLst>
      <p:ext uri="{BB962C8B-B14F-4D97-AF65-F5344CB8AC3E}">
        <p14:creationId xmlns:p14="http://schemas.microsoft.com/office/powerpoint/2010/main" val="175663198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152400" y="152400"/>
            <a:ext cx="8229600" cy="4525963"/>
          </a:xfrm>
        </p:spPr>
        <p:txBody>
          <a:bodyPr/>
          <a:lstStyle/>
          <a:p>
            <a:r>
              <a:rPr lang="en-US" dirty="0"/>
              <a:t>The colon (typically transverse colon) becomes dilated to at least 6 cm .Signs of </a:t>
            </a:r>
            <a:r>
              <a:rPr lang="en-US" dirty="0" err="1"/>
              <a:t>pneumoperitoneum</a:t>
            </a:r>
            <a:r>
              <a:rPr lang="en-US" dirty="0"/>
              <a:t> may be present if dilatation has progressed to perforation. Dilatation increases on serial imaging.</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3200401"/>
            <a:ext cx="3657600" cy="3657600"/>
          </a:xfrm>
          <a:prstGeom prst="rect">
            <a:avLst/>
          </a:prstGeom>
        </p:spPr>
      </p:pic>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725812" y="3200403"/>
            <a:ext cx="4670842" cy="3657599"/>
          </a:xfrm>
          <a:prstGeom prst="rect">
            <a:avLst/>
          </a:prstGeom>
        </p:spPr>
      </p:pic>
    </p:spTree>
    <p:extLst>
      <p:ext uri="{BB962C8B-B14F-4D97-AF65-F5344CB8AC3E}">
        <p14:creationId xmlns:p14="http://schemas.microsoft.com/office/powerpoint/2010/main" val="403605201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b="1" dirty="0">
                <a:solidFill>
                  <a:srgbClr val="A0268F"/>
                </a:solidFill>
                <a:effectLst>
                  <a:outerShdw blurRad="38100" dist="38100" dir="2700000" algn="tl">
                    <a:srgbClr val="000000">
                      <a:alpha val="43137"/>
                    </a:srgbClr>
                  </a:outerShdw>
                </a:effectLst>
              </a:rPr>
              <a:t>Colorectal cancer</a:t>
            </a:r>
          </a:p>
        </p:txBody>
      </p:sp>
      <p:sp>
        <p:nvSpPr>
          <p:cNvPr id="3" name="Content Placeholder 2"/>
          <p:cNvSpPr>
            <a:spLocks noGrp="1"/>
          </p:cNvSpPr>
          <p:nvPr>
            <p:ph idx="1"/>
          </p:nvPr>
        </p:nvSpPr>
        <p:spPr/>
        <p:txBody>
          <a:bodyPr>
            <a:normAutofit fontScale="70000" lnSpcReduction="20000"/>
          </a:bodyPr>
          <a:lstStyle/>
          <a:p>
            <a:r>
              <a:rPr lang="en-US" dirty="0"/>
              <a:t>Is the most common cancer of the GIT and the second most frequently diagnosed malignancy in adults .CT and MRI are the modalities most frequently used for staging.</a:t>
            </a:r>
          </a:p>
          <a:p>
            <a:pPr>
              <a:buNone/>
            </a:pPr>
            <a:r>
              <a:rPr lang="en-US" sz="4600" b="1" dirty="0">
                <a:solidFill>
                  <a:srgbClr val="008000"/>
                </a:solidFill>
                <a:effectLst>
                  <a:outerShdw blurRad="38100" dist="38100" dir="2700000" algn="tl">
                    <a:srgbClr val="000000">
                      <a:alpha val="43137"/>
                    </a:srgbClr>
                  </a:outerShdw>
                </a:effectLst>
              </a:rPr>
              <a:t>    Investigation:</a:t>
            </a:r>
          </a:p>
          <a:p>
            <a:r>
              <a:rPr lang="en-US" dirty="0">
                <a:solidFill>
                  <a:srgbClr val="008000"/>
                </a:solidFill>
              </a:rPr>
              <a:t>CT</a:t>
            </a:r>
            <a:r>
              <a:rPr lang="en-US" dirty="0"/>
              <a:t> for diagnosis and staging.</a:t>
            </a:r>
          </a:p>
          <a:p>
            <a:r>
              <a:rPr lang="en-US" dirty="0">
                <a:solidFill>
                  <a:srgbClr val="008000"/>
                </a:solidFill>
              </a:rPr>
              <a:t>MRI</a:t>
            </a:r>
            <a:r>
              <a:rPr lang="en-US" dirty="0"/>
              <a:t> for local staging in rectal carcinoma.</a:t>
            </a:r>
          </a:p>
          <a:p>
            <a:r>
              <a:rPr lang="en-US" dirty="0">
                <a:solidFill>
                  <a:srgbClr val="008000"/>
                </a:solidFill>
              </a:rPr>
              <a:t>CT colonoscopy </a:t>
            </a:r>
            <a:r>
              <a:rPr lang="en-US" dirty="0"/>
              <a:t>for screening .</a:t>
            </a:r>
          </a:p>
          <a:p>
            <a:r>
              <a:rPr lang="en-US" dirty="0">
                <a:solidFill>
                  <a:srgbClr val="008000"/>
                </a:solidFill>
              </a:rPr>
              <a:t>Barium studies </a:t>
            </a:r>
            <a:r>
              <a:rPr lang="en-US" dirty="0"/>
              <a:t>no longer used in most centers.</a:t>
            </a:r>
          </a:p>
          <a:p>
            <a:pPr>
              <a:buNone/>
            </a:pPr>
            <a:r>
              <a:rPr lang="en-US" sz="4000" b="1" dirty="0">
                <a:solidFill>
                  <a:schemeClr val="bg2">
                    <a:lumMod val="50000"/>
                  </a:schemeClr>
                </a:solidFill>
                <a:effectLst>
                  <a:outerShdw blurRad="38100" dist="38100" dir="2700000" algn="tl">
                    <a:srgbClr val="000000">
                      <a:alpha val="43137"/>
                    </a:srgbClr>
                  </a:outerShdw>
                </a:effectLst>
              </a:rPr>
              <a:t>     Role of imaging:</a:t>
            </a:r>
          </a:p>
          <a:p>
            <a:r>
              <a:rPr lang="en-US" dirty="0"/>
              <a:t>Initial diagnosis: virtual colonoscopy.</a:t>
            </a:r>
          </a:p>
          <a:p>
            <a:r>
              <a:rPr lang="en-US" dirty="0"/>
              <a:t>Abdominal CT scan in the acute patient.</a:t>
            </a:r>
          </a:p>
          <a:p>
            <a:r>
              <a:rPr lang="en-US" dirty="0"/>
              <a:t>Local staging in rectal carcinoma by MRI.</a:t>
            </a:r>
          </a:p>
          <a:p>
            <a:r>
              <a:rPr lang="en-US" dirty="0"/>
              <a:t>Staging by CT ( chest , abdomen and pelvis).</a:t>
            </a: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4876800" cy="1249362"/>
          </a:xfrm>
        </p:spPr>
        <p:txBody>
          <a:bodyPr>
            <a:normAutofit fontScale="90000"/>
          </a:bodyPr>
          <a:lstStyle/>
          <a:p>
            <a:r>
              <a:rPr lang="en-US" b="1" dirty="0">
                <a:solidFill>
                  <a:schemeClr val="accent5">
                    <a:lumMod val="75000"/>
                  </a:schemeClr>
                </a:solidFill>
                <a:effectLst>
                  <a:outerShdw blurRad="38100" dist="38100" dir="2700000" algn="tl">
                    <a:srgbClr val="000000">
                      <a:alpha val="43137"/>
                    </a:srgbClr>
                  </a:outerShdw>
                </a:effectLst>
              </a:rPr>
              <a:t>Radiological features</a:t>
            </a:r>
          </a:p>
        </p:txBody>
      </p:sp>
      <p:sp>
        <p:nvSpPr>
          <p:cNvPr id="3" name="Content Placeholder 2"/>
          <p:cNvSpPr>
            <a:spLocks noGrp="1"/>
          </p:cNvSpPr>
          <p:nvPr>
            <p:ph idx="1"/>
          </p:nvPr>
        </p:nvSpPr>
        <p:spPr>
          <a:xfrm>
            <a:off x="381000" y="1905000"/>
            <a:ext cx="8229600" cy="4525963"/>
          </a:xfrm>
        </p:spPr>
        <p:txBody>
          <a:bodyPr>
            <a:normAutofit fontScale="92500" lnSpcReduction="20000"/>
          </a:bodyPr>
          <a:lstStyle/>
          <a:p>
            <a:pPr>
              <a:buNone/>
            </a:pPr>
            <a:r>
              <a:rPr lang="en-US" dirty="0">
                <a:solidFill>
                  <a:srgbClr val="0000FF"/>
                </a:solidFill>
                <a:effectLst>
                  <a:outerShdw blurRad="38100" dist="38100" dir="2700000" algn="tl">
                    <a:srgbClr val="000000">
                      <a:alpha val="43137"/>
                    </a:srgbClr>
                  </a:outerShdw>
                </a:effectLst>
              </a:rPr>
              <a:t>    CT :</a:t>
            </a:r>
          </a:p>
          <a:p>
            <a:r>
              <a:rPr lang="en-US" sz="3000" dirty="0"/>
              <a:t>Soft tissue density masses arising from the bowel wall.</a:t>
            </a:r>
          </a:p>
          <a:p>
            <a:r>
              <a:rPr lang="en-US" sz="3000" dirty="0"/>
              <a:t>Challenging to see small tumors on CT.</a:t>
            </a:r>
          </a:p>
          <a:p>
            <a:r>
              <a:rPr lang="en-US" sz="3000" dirty="0"/>
              <a:t>Low sensitivity for bowel cancers(45-77%)</a:t>
            </a:r>
          </a:p>
          <a:p>
            <a:r>
              <a:rPr lang="en-US" sz="3000" dirty="0"/>
              <a:t>Bowel wall thickening with luminal narrowing.</a:t>
            </a:r>
          </a:p>
          <a:p>
            <a:r>
              <a:rPr lang="en-US" sz="3000" dirty="0"/>
              <a:t>Proximal luminal dilatation.</a:t>
            </a:r>
          </a:p>
          <a:p>
            <a:r>
              <a:rPr lang="en-US" sz="3000" dirty="0"/>
              <a:t>Ulceration in larger mass.</a:t>
            </a:r>
          </a:p>
          <a:p>
            <a:r>
              <a:rPr lang="en-US" sz="3000" dirty="0"/>
              <a:t>Complications ,e.g. fistula, obstruction ,intussusceptions, perforation.</a:t>
            </a:r>
          </a:p>
        </p:txBody>
      </p:sp>
      <p:pic>
        <p:nvPicPr>
          <p:cNvPr id="11266" name="Picture 2" descr="C:\Users\noc\Desktop\renal\0f40c2dfb7af6fc6f99611e3048a97.jpg"/>
          <p:cNvPicPr>
            <a:picLocks noChangeAspect="1" noChangeArrowheads="1"/>
          </p:cNvPicPr>
          <p:nvPr/>
        </p:nvPicPr>
        <p:blipFill>
          <a:blip r:embed="rId3"/>
          <a:srcRect l="8976" t="9300" r="9973" b="18601"/>
          <a:stretch>
            <a:fillRect/>
          </a:stretch>
        </p:blipFill>
        <p:spPr bwMode="auto">
          <a:xfrm>
            <a:off x="5839322" y="0"/>
            <a:ext cx="3304678" cy="2206689"/>
          </a:xfrm>
          <a:prstGeom prst="rect">
            <a:avLst/>
          </a:prstGeom>
          <a:noFill/>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457200" y="5638800"/>
            <a:ext cx="4724400" cy="487363"/>
          </a:xfrm>
        </p:spPr>
        <p:txBody>
          <a:bodyPr>
            <a:normAutofit fontScale="47500" lnSpcReduction="20000"/>
          </a:bodyPr>
          <a:lstStyle/>
          <a:p>
            <a:r>
              <a:rPr lang="en-US" dirty="0"/>
              <a:t>Circumferential wall thickening of the rectum with narrowing of the lumen.</a:t>
            </a:r>
          </a:p>
          <a:p>
            <a:pPr>
              <a:buNone/>
            </a:pPr>
            <a:endParaRPr lang="en-US" dirty="0"/>
          </a:p>
        </p:txBody>
      </p:sp>
      <p:pic>
        <p:nvPicPr>
          <p:cNvPr id="10242" name="Picture 2" descr="C:\Users\noc\Desktop\renal\0de179f7990a060a717ab5f2796a9d_big_gallery.jpg"/>
          <p:cNvPicPr>
            <a:picLocks noChangeAspect="1" noChangeArrowheads="1"/>
          </p:cNvPicPr>
          <p:nvPr/>
        </p:nvPicPr>
        <p:blipFill>
          <a:blip r:embed="rId2"/>
          <a:srcRect t="26286" b="12571"/>
          <a:stretch>
            <a:fillRect/>
          </a:stretch>
        </p:blipFill>
        <p:spPr bwMode="auto">
          <a:xfrm>
            <a:off x="0" y="1676399"/>
            <a:ext cx="5943600" cy="3633997"/>
          </a:xfrm>
          <a:prstGeom prst="rect">
            <a:avLst/>
          </a:prstGeom>
          <a:noFill/>
        </p:spPr>
      </p:pic>
      <p:pic>
        <p:nvPicPr>
          <p:cNvPr id="10243" name="Picture 3" descr="C:\Users\noc\Desktop\renal\d13777b8dcadf6adf9e3bdc9b6350a_big_gallery.jpg"/>
          <p:cNvPicPr>
            <a:picLocks noChangeAspect="1" noChangeArrowheads="1"/>
          </p:cNvPicPr>
          <p:nvPr/>
        </p:nvPicPr>
        <p:blipFill>
          <a:blip r:embed="rId3"/>
          <a:srcRect/>
          <a:stretch>
            <a:fillRect/>
          </a:stretch>
        </p:blipFill>
        <p:spPr bwMode="auto">
          <a:xfrm>
            <a:off x="5957993" y="3324225"/>
            <a:ext cx="3186007" cy="3533775"/>
          </a:xfrm>
          <a:prstGeom prst="rect">
            <a:avLst/>
          </a:prstGeom>
          <a:noFill/>
        </p:spPr>
      </p:pic>
      <p:pic>
        <p:nvPicPr>
          <p:cNvPr id="10244" name="Picture 4" descr="C:\Users\noc\Desktop\renal\40c1a34f1187e2121cb2d48bc4c089_big_gallery.jpg"/>
          <p:cNvPicPr>
            <a:picLocks noChangeAspect="1" noChangeArrowheads="1"/>
          </p:cNvPicPr>
          <p:nvPr/>
        </p:nvPicPr>
        <p:blipFill>
          <a:blip r:embed="rId4"/>
          <a:srcRect/>
          <a:stretch>
            <a:fillRect/>
          </a:stretch>
        </p:blipFill>
        <p:spPr bwMode="auto">
          <a:xfrm>
            <a:off x="5957993" y="0"/>
            <a:ext cx="3186007" cy="3533775"/>
          </a:xfrm>
          <a:prstGeom prst="rect">
            <a:avLst/>
          </a:prstGeom>
          <a:noFill/>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dirty="0"/>
              <a:t>Peptic ulcer disease</a:t>
            </a:r>
          </a:p>
        </p:txBody>
      </p:sp>
      <p:sp>
        <p:nvSpPr>
          <p:cNvPr id="3" name="Content Placeholder 2"/>
          <p:cNvSpPr>
            <a:spLocks noGrp="1"/>
          </p:cNvSpPr>
          <p:nvPr>
            <p:ph idx="1"/>
          </p:nvPr>
        </p:nvSpPr>
        <p:spPr>
          <a:xfrm>
            <a:off x="457200" y="1219200"/>
            <a:ext cx="8229600" cy="4906963"/>
          </a:xfrm>
        </p:spPr>
        <p:txBody>
          <a:bodyPr>
            <a:normAutofit fontScale="70000" lnSpcReduction="20000"/>
          </a:bodyPr>
          <a:lstStyle/>
          <a:p>
            <a:pPr>
              <a:buNone/>
            </a:pPr>
            <a:r>
              <a:rPr lang="en-US" sz="4600" dirty="0">
                <a:solidFill>
                  <a:srgbClr val="7030A0"/>
                </a:solidFill>
                <a:effectLst>
                  <a:outerShdw blurRad="38100" dist="38100" dir="2700000" algn="tl">
                    <a:srgbClr val="000000">
                      <a:alpha val="43137"/>
                    </a:srgbClr>
                  </a:outerShdw>
                </a:effectLst>
              </a:rPr>
              <a:t>     Investigation</a:t>
            </a:r>
          </a:p>
          <a:p>
            <a:r>
              <a:rPr lang="en-US" dirty="0"/>
              <a:t>Endoscopy is the investigation of choice to confirm ulceration and biopsy.</a:t>
            </a:r>
          </a:p>
          <a:p>
            <a:r>
              <a:rPr lang="en-US" dirty="0"/>
              <a:t>Radiology is of limited use.</a:t>
            </a:r>
          </a:p>
          <a:p>
            <a:r>
              <a:rPr lang="en-US" dirty="0"/>
              <a:t>Hemorrhage is challenging to detect even with multi-phase CT scan.</a:t>
            </a:r>
          </a:p>
          <a:p>
            <a:pPr>
              <a:buNone/>
            </a:pPr>
            <a:r>
              <a:rPr lang="en-US" sz="4600" dirty="0">
                <a:solidFill>
                  <a:srgbClr val="7030A0"/>
                </a:solidFill>
              </a:rPr>
              <a:t>    Role of imaging: </a:t>
            </a:r>
          </a:p>
          <a:p>
            <a:r>
              <a:rPr lang="en-US" dirty="0"/>
              <a:t>There is limited use of imaging in dyspeptic patients.</a:t>
            </a:r>
          </a:p>
          <a:p>
            <a:r>
              <a:rPr lang="en-US" dirty="0"/>
              <a:t>In acute setting , an erect CXR is invaluable as is no only often allow the diagnosis of </a:t>
            </a:r>
            <a:r>
              <a:rPr lang="en-US" dirty="0" err="1"/>
              <a:t>pneumoperitonium</a:t>
            </a:r>
            <a:r>
              <a:rPr lang="en-US" dirty="0"/>
              <a:t> , but also gives important </a:t>
            </a:r>
            <a:r>
              <a:rPr lang="en-US" dirty="0" err="1"/>
              <a:t>informations</a:t>
            </a:r>
            <a:r>
              <a:rPr lang="en-US" dirty="0"/>
              <a:t> about the general health of the patient( </a:t>
            </a:r>
            <a:r>
              <a:rPr lang="en-US" dirty="0" err="1"/>
              <a:t>cardiomegally</a:t>
            </a:r>
            <a:r>
              <a:rPr lang="en-US" dirty="0"/>
              <a:t> , pneumonia, pulmonary metastasis)</a:t>
            </a:r>
          </a:p>
          <a:p>
            <a:r>
              <a:rPr lang="en-US" dirty="0"/>
              <a:t>in acute setting , patients may have a CT scan of the abdomen if they present with pain and perforation is not difficult to identify. </a:t>
            </a:r>
            <a:r>
              <a:rPr lang="en-US" dirty="0">
                <a:solidFill>
                  <a:srgbClr val="FF0000"/>
                </a:solidFill>
              </a:rPr>
              <a:t>in patients with GI hemorrhage ,even with multi phase contrast enhanced CT , hemorrhage is challenging to indentify.</a:t>
            </a: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b="1" dirty="0">
                <a:solidFill>
                  <a:srgbClr val="000099"/>
                </a:solidFill>
                <a:effectLst>
                  <a:outerShdw blurRad="38100" dist="38100" dir="2700000" algn="tl">
                    <a:srgbClr val="000000">
                      <a:alpha val="43137"/>
                    </a:srgbClr>
                  </a:outerShdw>
                </a:effectLst>
              </a:rPr>
              <a:t>Gastric cancer</a:t>
            </a:r>
          </a:p>
        </p:txBody>
      </p:sp>
      <p:sp>
        <p:nvSpPr>
          <p:cNvPr id="3" name="Content Placeholder 2"/>
          <p:cNvSpPr>
            <a:spLocks noGrp="1"/>
          </p:cNvSpPr>
          <p:nvPr>
            <p:ph idx="1"/>
          </p:nvPr>
        </p:nvSpPr>
        <p:spPr/>
        <p:txBody>
          <a:bodyPr>
            <a:normAutofit fontScale="55000" lnSpcReduction="20000"/>
          </a:bodyPr>
          <a:lstStyle/>
          <a:p>
            <a:pPr>
              <a:buNone/>
            </a:pPr>
            <a:r>
              <a:rPr lang="en-US" sz="5800" dirty="0">
                <a:solidFill>
                  <a:schemeClr val="accent2">
                    <a:lumMod val="75000"/>
                  </a:schemeClr>
                </a:solidFill>
                <a:effectLst>
                  <a:outerShdw blurRad="38100" dist="38100" dir="2700000" algn="tl">
                    <a:srgbClr val="000000">
                      <a:alpha val="43137"/>
                    </a:srgbClr>
                  </a:outerShdw>
                </a:effectLst>
              </a:rPr>
              <a:t>    Investigations</a:t>
            </a:r>
          </a:p>
          <a:p>
            <a:r>
              <a:rPr lang="en-US" dirty="0">
                <a:solidFill>
                  <a:schemeClr val="accent2">
                    <a:lumMod val="75000"/>
                  </a:schemeClr>
                </a:solidFill>
              </a:rPr>
              <a:t>Endoscopy</a:t>
            </a:r>
            <a:r>
              <a:rPr lang="en-US" dirty="0"/>
              <a:t> used to visualize and biopsy.</a:t>
            </a:r>
          </a:p>
          <a:p>
            <a:r>
              <a:rPr lang="en-US" dirty="0">
                <a:solidFill>
                  <a:schemeClr val="accent2">
                    <a:lumMod val="75000"/>
                  </a:schemeClr>
                </a:solidFill>
              </a:rPr>
              <a:t>CT</a:t>
            </a:r>
            <a:r>
              <a:rPr lang="en-US" dirty="0"/>
              <a:t> used for staging of metastatic disease.</a:t>
            </a:r>
          </a:p>
          <a:p>
            <a:pPr>
              <a:buNone/>
            </a:pPr>
            <a:r>
              <a:rPr lang="en-US" sz="5800" dirty="0">
                <a:solidFill>
                  <a:srgbClr val="7030A0"/>
                </a:solidFill>
                <a:effectLst>
                  <a:outerShdw blurRad="38100" dist="38100" dir="2700000" algn="tl">
                    <a:srgbClr val="000000">
                      <a:alpha val="43137"/>
                    </a:srgbClr>
                  </a:outerShdw>
                </a:effectLst>
              </a:rPr>
              <a:t>   Role of imaging:</a:t>
            </a:r>
          </a:p>
          <a:p>
            <a:r>
              <a:rPr lang="en-US" dirty="0"/>
              <a:t>Imaging is limited to the assessment of distant metastatic disease in gastric cancer.</a:t>
            </a:r>
          </a:p>
          <a:p>
            <a:r>
              <a:rPr lang="en-US" dirty="0"/>
              <a:t>Plain radiograph and ultrasound are of limited value.</a:t>
            </a:r>
          </a:p>
          <a:p>
            <a:r>
              <a:rPr lang="en-US" dirty="0"/>
              <a:t>CT is the modality that is used for assessment of distant spread.</a:t>
            </a:r>
          </a:p>
          <a:p>
            <a:r>
              <a:rPr lang="en-US" dirty="0"/>
              <a:t>PET/CT is used in some centers.</a:t>
            </a:r>
          </a:p>
          <a:p>
            <a:pPr>
              <a:buNone/>
            </a:pPr>
            <a:r>
              <a:rPr lang="en-US" sz="5800" dirty="0">
                <a:solidFill>
                  <a:schemeClr val="accent3">
                    <a:lumMod val="50000"/>
                  </a:schemeClr>
                </a:solidFill>
                <a:effectLst>
                  <a:outerShdw blurRad="38100" dist="38100" dir="2700000" algn="tl">
                    <a:srgbClr val="000000">
                      <a:alpha val="43137"/>
                    </a:srgbClr>
                  </a:outerShdw>
                </a:effectLst>
              </a:rPr>
              <a:t>   Radiographic features:</a:t>
            </a:r>
          </a:p>
          <a:p>
            <a:r>
              <a:rPr lang="en-US" dirty="0"/>
              <a:t>CT:</a:t>
            </a:r>
          </a:p>
          <a:p>
            <a:r>
              <a:rPr lang="en-US" dirty="0"/>
              <a:t> performed with negative contrast ( distended with water or gas)</a:t>
            </a:r>
          </a:p>
          <a:p>
            <a:r>
              <a:rPr lang="en-US" dirty="0" err="1"/>
              <a:t>Polyploid</a:t>
            </a:r>
            <a:r>
              <a:rPr lang="en-US" dirty="0"/>
              <a:t> mass in the stomach.</a:t>
            </a:r>
          </a:p>
          <a:p>
            <a:r>
              <a:rPr lang="en-US" dirty="0"/>
              <a:t>Focal wall thickening.</a:t>
            </a:r>
          </a:p>
          <a:p>
            <a:r>
              <a:rPr lang="en-US" dirty="0"/>
              <a:t>Ulceration.</a:t>
            </a: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457200" y="5029200"/>
            <a:ext cx="8382000" cy="1096963"/>
          </a:xfrm>
        </p:spPr>
        <p:txBody>
          <a:bodyPr>
            <a:normAutofit fontScale="70000" lnSpcReduction="20000"/>
          </a:bodyPr>
          <a:lstStyle/>
          <a:p>
            <a:r>
              <a:rPr lang="en-US" dirty="0"/>
              <a:t>Marked circumferential thickening of the gastric wall (</a:t>
            </a:r>
            <a:r>
              <a:rPr lang="en-US" dirty="0" err="1"/>
              <a:t>linitis</a:t>
            </a:r>
            <a:r>
              <a:rPr lang="en-US" dirty="0"/>
              <a:t> </a:t>
            </a:r>
            <a:r>
              <a:rPr lang="en-US" dirty="0" err="1"/>
              <a:t>plastica</a:t>
            </a:r>
            <a:r>
              <a:rPr lang="en-US" dirty="0"/>
              <a:t>) associated with multiple </a:t>
            </a:r>
            <a:r>
              <a:rPr lang="en-US" dirty="0" err="1"/>
              <a:t>lymphadenopathy</a:t>
            </a:r>
            <a:r>
              <a:rPr lang="en-US" dirty="0"/>
              <a:t> and multiple round </a:t>
            </a:r>
            <a:r>
              <a:rPr lang="en-US" dirty="0" err="1"/>
              <a:t>hypodense</a:t>
            </a:r>
            <a:r>
              <a:rPr lang="en-US" dirty="0"/>
              <a:t> lesions corresponding to hepatic metastasis</a:t>
            </a:r>
          </a:p>
          <a:p>
            <a:pPr>
              <a:buNone/>
            </a:pPr>
            <a:endParaRPr lang="en-US" dirty="0"/>
          </a:p>
        </p:txBody>
      </p:sp>
      <p:pic>
        <p:nvPicPr>
          <p:cNvPr id="1026" name="Picture 2" descr="C:\Users\noc\Desktop\renal\8fd2bf7cd1cec7b55dab68ced3790b_big_gallery.jpg"/>
          <p:cNvPicPr>
            <a:picLocks noChangeAspect="1" noChangeArrowheads="1"/>
          </p:cNvPicPr>
          <p:nvPr/>
        </p:nvPicPr>
        <p:blipFill>
          <a:blip r:embed="rId2"/>
          <a:srcRect/>
          <a:stretch>
            <a:fillRect/>
          </a:stretch>
        </p:blipFill>
        <p:spPr bwMode="auto">
          <a:xfrm>
            <a:off x="4319588" y="0"/>
            <a:ext cx="4824412" cy="4824412"/>
          </a:xfrm>
          <a:prstGeom prst="rect">
            <a:avLst/>
          </a:prstGeom>
          <a:noFill/>
        </p:spPr>
      </p:pic>
      <p:pic>
        <p:nvPicPr>
          <p:cNvPr id="1027" name="Picture 3" descr="C:\Users\noc\Desktop\renal\5a37981865938165860360458194e4_big_gallery.jpg"/>
          <p:cNvPicPr>
            <a:picLocks noChangeAspect="1" noChangeArrowheads="1"/>
          </p:cNvPicPr>
          <p:nvPr/>
        </p:nvPicPr>
        <p:blipFill>
          <a:blip r:embed="rId3"/>
          <a:srcRect/>
          <a:stretch>
            <a:fillRect/>
          </a:stretch>
        </p:blipFill>
        <p:spPr bwMode="auto">
          <a:xfrm>
            <a:off x="0" y="0"/>
            <a:ext cx="4824412" cy="4824412"/>
          </a:xfrm>
          <a:prstGeom prst="rect">
            <a:avLst/>
          </a:prstGeom>
          <a:noFill/>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b="1" dirty="0">
                <a:solidFill>
                  <a:srgbClr val="FF0000"/>
                </a:solidFill>
                <a:effectLst>
                  <a:outerShdw blurRad="38100" dist="38100" dir="2700000" algn="tl">
                    <a:srgbClr val="000000">
                      <a:alpha val="43137"/>
                    </a:srgbClr>
                  </a:outerShdw>
                </a:effectLst>
              </a:rPr>
              <a:t>Acute pancreatitis</a:t>
            </a:r>
          </a:p>
        </p:txBody>
      </p:sp>
      <p:sp>
        <p:nvSpPr>
          <p:cNvPr id="3" name="Content Placeholder 2"/>
          <p:cNvSpPr>
            <a:spLocks noGrp="1"/>
          </p:cNvSpPr>
          <p:nvPr>
            <p:ph idx="1"/>
          </p:nvPr>
        </p:nvSpPr>
        <p:spPr/>
        <p:txBody>
          <a:bodyPr>
            <a:normAutofit fontScale="62500" lnSpcReduction="20000"/>
          </a:bodyPr>
          <a:lstStyle/>
          <a:p>
            <a:pPr>
              <a:buNone/>
            </a:pPr>
            <a:r>
              <a:rPr lang="en-US" sz="4600" dirty="0">
                <a:solidFill>
                  <a:schemeClr val="accent6">
                    <a:lumMod val="75000"/>
                  </a:schemeClr>
                </a:solidFill>
                <a:effectLst>
                  <a:outerShdw blurRad="38100" dist="38100" dir="2700000" algn="tl">
                    <a:srgbClr val="000000">
                      <a:alpha val="43137"/>
                    </a:srgbClr>
                  </a:outerShdw>
                </a:effectLst>
              </a:rPr>
              <a:t>    Investigation</a:t>
            </a:r>
          </a:p>
          <a:p>
            <a:r>
              <a:rPr lang="en-US" dirty="0"/>
              <a:t>Not required for diagnosis but may help.</a:t>
            </a:r>
          </a:p>
          <a:p>
            <a:r>
              <a:rPr lang="en-US" dirty="0"/>
              <a:t>Very useful in the assessment of complications.</a:t>
            </a:r>
          </a:p>
          <a:p>
            <a:pPr>
              <a:buNone/>
            </a:pPr>
            <a:r>
              <a:rPr lang="en-US" sz="4600" dirty="0">
                <a:solidFill>
                  <a:schemeClr val="accent6">
                    <a:lumMod val="75000"/>
                  </a:schemeClr>
                </a:solidFill>
                <a:effectLst>
                  <a:outerShdw blurRad="38100" dist="38100" dir="2700000" algn="tl">
                    <a:srgbClr val="000000">
                      <a:alpha val="43137"/>
                    </a:srgbClr>
                  </a:outerShdw>
                </a:effectLst>
              </a:rPr>
              <a:t>    Role of imaging </a:t>
            </a:r>
          </a:p>
          <a:p>
            <a:r>
              <a:rPr lang="en-US" dirty="0"/>
              <a:t>Clarify the diagnosis when the clinical picture is confusing.</a:t>
            </a:r>
          </a:p>
          <a:p>
            <a:r>
              <a:rPr lang="en-US" dirty="0"/>
              <a:t>Assess severity and determine the prognosis.</a:t>
            </a:r>
          </a:p>
          <a:p>
            <a:r>
              <a:rPr lang="en-US" dirty="0"/>
              <a:t>Detect complications.</a:t>
            </a:r>
          </a:p>
          <a:p>
            <a:r>
              <a:rPr lang="en-US" dirty="0"/>
              <a:t>Determine possible causes.</a:t>
            </a:r>
          </a:p>
          <a:p>
            <a:pPr>
              <a:buNone/>
            </a:pPr>
            <a:r>
              <a:rPr lang="en-US" sz="4600" dirty="0">
                <a:solidFill>
                  <a:schemeClr val="accent6">
                    <a:lumMod val="75000"/>
                  </a:schemeClr>
                </a:solidFill>
                <a:effectLst>
                  <a:outerShdw blurRad="38100" dist="38100" dir="2700000" algn="tl">
                    <a:srgbClr val="000000">
                      <a:alpha val="43137"/>
                    </a:srgbClr>
                  </a:outerShdw>
                </a:effectLst>
              </a:rPr>
              <a:t>    Radiographic features</a:t>
            </a:r>
          </a:p>
          <a:p>
            <a:r>
              <a:rPr lang="en-US" dirty="0"/>
              <a:t>Imaging studies of acute pancreatitis may be normal in mild cases.</a:t>
            </a:r>
          </a:p>
          <a:p>
            <a:r>
              <a:rPr lang="en-US" dirty="0"/>
              <a:t>Dual phase (arterial and portal venous )contrast enhanced CT scan provides the most comprehensive initial assessment , typically with oral contrast.</a:t>
            </a: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b="1" dirty="0">
                <a:solidFill>
                  <a:srgbClr val="CC3300"/>
                </a:solidFill>
                <a:effectLst>
                  <a:outerShdw blurRad="38100" dist="38100" dir="2700000" algn="tl">
                    <a:srgbClr val="000000">
                      <a:alpha val="43137"/>
                    </a:srgbClr>
                  </a:outerShdw>
                </a:effectLst>
              </a:rPr>
              <a:t>CT scan</a:t>
            </a:r>
          </a:p>
        </p:txBody>
      </p:sp>
      <p:sp>
        <p:nvSpPr>
          <p:cNvPr id="3" name="Content Placeholder 2"/>
          <p:cNvSpPr>
            <a:spLocks noGrp="1"/>
          </p:cNvSpPr>
          <p:nvPr>
            <p:ph idx="1"/>
          </p:nvPr>
        </p:nvSpPr>
        <p:spPr/>
        <p:txBody>
          <a:bodyPr>
            <a:normAutofit fontScale="62500" lnSpcReduction="20000"/>
          </a:bodyPr>
          <a:lstStyle/>
          <a:p>
            <a:r>
              <a:rPr lang="en-US" dirty="0"/>
              <a:t>focal or diffuse </a:t>
            </a:r>
            <a:r>
              <a:rPr lang="en-US" dirty="0" err="1"/>
              <a:t>parenchymal</a:t>
            </a:r>
            <a:r>
              <a:rPr lang="en-US" dirty="0"/>
              <a:t> enlargement</a:t>
            </a:r>
          </a:p>
          <a:p>
            <a:r>
              <a:rPr lang="en-US" dirty="0"/>
              <a:t>changes in density because of edema</a:t>
            </a:r>
          </a:p>
          <a:p>
            <a:r>
              <a:rPr lang="en-US" dirty="0"/>
              <a:t>indistinct pancreatic margins owing to inflammation</a:t>
            </a:r>
          </a:p>
          <a:p>
            <a:r>
              <a:rPr lang="en-US" dirty="0"/>
              <a:t>surrounding retroperitoneal fat stranding</a:t>
            </a:r>
          </a:p>
          <a:p>
            <a:r>
              <a:rPr lang="en-US" dirty="0"/>
              <a:t>necrosis of pancreatic parenchyma</a:t>
            </a:r>
          </a:p>
          <a:p>
            <a:r>
              <a:rPr lang="en-US" dirty="0"/>
              <a:t>lack of </a:t>
            </a:r>
            <a:r>
              <a:rPr lang="en-US" dirty="0" err="1"/>
              <a:t>parenchymal</a:t>
            </a:r>
            <a:r>
              <a:rPr lang="en-US" dirty="0"/>
              <a:t> enhancement.</a:t>
            </a:r>
          </a:p>
          <a:p>
            <a:r>
              <a:rPr lang="en-US" dirty="0"/>
              <a:t>infected necrosis.</a:t>
            </a:r>
          </a:p>
          <a:p>
            <a:r>
              <a:rPr lang="en-US" dirty="0"/>
              <a:t>abscess formation.</a:t>
            </a:r>
          </a:p>
          <a:p>
            <a:r>
              <a:rPr lang="en-US" dirty="0"/>
              <a:t>circumscribed fluid collection</a:t>
            </a:r>
          </a:p>
          <a:p>
            <a:r>
              <a:rPr lang="en-US" dirty="0"/>
              <a:t>hemorrhage</a:t>
            </a:r>
          </a:p>
          <a:p>
            <a:pPr lvl="1"/>
            <a:r>
              <a:rPr lang="en-US" dirty="0"/>
              <a:t>high-attenuation fluid in the </a:t>
            </a:r>
            <a:r>
              <a:rPr lang="en-US" dirty="0" err="1"/>
              <a:t>retroperitoneum</a:t>
            </a:r>
            <a:r>
              <a:rPr lang="en-US" dirty="0"/>
              <a:t> or </a:t>
            </a:r>
            <a:r>
              <a:rPr lang="en-US" dirty="0" err="1"/>
              <a:t>peripancreatic</a:t>
            </a:r>
            <a:r>
              <a:rPr lang="en-US" dirty="0"/>
              <a:t> tissues</a:t>
            </a:r>
          </a:p>
          <a:p>
            <a:r>
              <a:rPr lang="en-US" dirty="0"/>
              <a:t>calcification</a:t>
            </a:r>
          </a:p>
          <a:p>
            <a:pPr lvl="1"/>
            <a:r>
              <a:rPr lang="en-US" dirty="0"/>
              <a:t>evidence of background chronic pancreatitis</a:t>
            </a:r>
          </a:p>
          <a:p>
            <a:pPr>
              <a:buNone/>
            </a:pPr>
            <a:br>
              <a:rPr lang="en-US" dirty="0"/>
            </a:br>
            <a:r>
              <a:rPr lang="en-US" dirty="0"/>
              <a:t> </a:t>
            </a:r>
          </a:p>
          <a:p>
            <a:endParaRPr lang="en-US" dirty="0"/>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dirty="0"/>
          </a:p>
        </p:txBody>
      </p:sp>
      <p:pic>
        <p:nvPicPr>
          <p:cNvPr id="3074" name="Picture 2" descr="C:\Users\noc\Desktop\renal\42b50c8c3ed8a623b11da23a30611b_big_gallery.jpg"/>
          <p:cNvPicPr>
            <a:picLocks noChangeAspect="1" noChangeArrowheads="1"/>
          </p:cNvPicPr>
          <p:nvPr/>
        </p:nvPicPr>
        <p:blipFill>
          <a:blip r:embed="rId2"/>
          <a:srcRect/>
          <a:stretch>
            <a:fillRect/>
          </a:stretch>
        </p:blipFill>
        <p:spPr bwMode="auto">
          <a:xfrm>
            <a:off x="4572001" y="0"/>
            <a:ext cx="4572000" cy="4572000"/>
          </a:xfrm>
          <a:prstGeom prst="rect">
            <a:avLst/>
          </a:prstGeom>
          <a:noFill/>
        </p:spPr>
      </p:pic>
      <p:pic>
        <p:nvPicPr>
          <p:cNvPr id="3075" name="Picture 3" descr="C:\Users\noc\Desktop\renal\5ee43ecfa1aa4a5f3a9681d350873a_big_gallery.jpg"/>
          <p:cNvPicPr>
            <a:picLocks noChangeAspect="1" noChangeArrowheads="1"/>
          </p:cNvPicPr>
          <p:nvPr/>
        </p:nvPicPr>
        <p:blipFill>
          <a:blip r:embed="rId3"/>
          <a:srcRect/>
          <a:stretch>
            <a:fillRect/>
          </a:stretch>
        </p:blipFill>
        <p:spPr bwMode="auto">
          <a:xfrm>
            <a:off x="0" y="0"/>
            <a:ext cx="4572000" cy="4572000"/>
          </a:xfrm>
          <a:prstGeom prst="rect">
            <a:avLst/>
          </a:prstGeom>
          <a:noFill/>
        </p:spPr>
      </p:pic>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b="1" dirty="0">
                <a:solidFill>
                  <a:srgbClr val="FF00FF"/>
                </a:solidFill>
                <a:effectLst>
                  <a:outerShdw blurRad="38100" dist="38100" dir="2700000" algn="tl">
                    <a:srgbClr val="000000">
                      <a:alpha val="43137"/>
                    </a:srgbClr>
                  </a:outerShdw>
                </a:effectLst>
              </a:rPr>
              <a:t>Gallstones disease</a:t>
            </a:r>
          </a:p>
        </p:txBody>
      </p:sp>
      <p:sp>
        <p:nvSpPr>
          <p:cNvPr id="3" name="Content Placeholder 2"/>
          <p:cNvSpPr>
            <a:spLocks noGrp="1"/>
          </p:cNvSpPr>
          <p:nvPr>
            <p:ph idx="1"/>
          </p:nvPr>
        </p:nvSpPr>
        <p:spPr/>
        <p:txBody>
          <a:bodyPr>
            <a:normAutofit fontScale="70000" lnSpcReduction="20000"/>
          </a:bodyPr>
          <a:lstStyle/>
          <a:p>
            <a:r>
              <a:rPr lang="en-US" dirty="0"/>
              <a:t>Represents a group of conditions that are linked to ,or caused by gallstones .these stones are formed from sludge in the gall bladder and may range from millimeters in diameter to several centimeters.90%of gallstones are asymptomatic , but they may become impacted, causing pain or jaundice.</a:t>
            </a:r>
          </a:p>
          <a:p>
            <a:pPr>
              <a:buNone/>
            </a:pPr>
            <a:r>
              <a:rPr lang="en-US" dirty="0">
                <a:solidFill>
                  <a:srgbClr val="CC00FF"/>
                </a:solidFill>
                <a:effectLst>
                  <a:outerShdw blurRad="38100" dist="38100" dir="2700000" algn="tl">
                    <a:srgbClr val="000000">
                      <a:alpha val="43137"/>
                    </a:srgbClr>
                  </a:outerShdw>
                </a:effectLst>
              </a:rPr>
              <a:t>    Investigations</a:t>
            </a:r>
          </a:p>
          <a:p>
            <a:r>
              <a:rPr lang="en-US" dirty="0"/>
              <a:t>Assess whether gallstones are likely to be the cause of symptoms .</a:t>
            </a:r>
          </a:p>
          <a:p>
            <a:r>
              <a:rPr lang="en-US" dirty="0"/>
              <a:t>Look for any other cause of symptoms.</a:t>
            </a:r>
          </a:p>
          <a:p>
            <a:pPr>
              <a:buNone/>
            </a:pPr>
            <a:r>
              <a:rPr lang="en-US" dirty="0">
                <a:solidFill>
                  <a:srgbClr val="CC00FF"/>
                </a:solidFill>
                <a:effectLst>
                  <a:outerShdw blurRad="38100" dist="38100" dir="2700000" algn="tl">
                    <a:srgbClr val="000000">
                      <a:alpha val="43137"/>
                    </a:srgbClr>
                  </a:outerShdw>
                </a:effectLst>
              </a:rPr>
              <a:t>   Role of imaging</a:t>
            </a:r>
          </a:p>
          <a:p>
            <a:pPr marL="514350" indent="-514350">
              <a:buFont typeface="+mj-lt"/>
              <a:buAutoNum type="arabicPeriod"/>
            </a:pPr>
            <a:r>
              <a:rPr lang="en-US" dirty="0"/>
              <a:t>Assess whether are gall stones.</a:t>
            </a:r>
          </a:p>
          <a:p>
            <a:pPr marL="514350" indent="-514350">
              <a:buFont typeface="+mj-lt"/>
              <a:buAutoNum type="arabicPeriod"/>
            </a:pPr>
            <a:r>
              <a:rPr lang="en-US" dirty="0"/>
              <a:t>Determine if they are likely to be causing symptoms.</a:t>
            </a:r>
          </a:p>
          <a:p>
            <a:pPr marL="514350" indent="-514350">
              <a:buFont typeface="+mj-lt"/>
              <a:buAutoNum type="arabicPeriod"/>
            </a:pPr>
            <a:r>
              <a:rPr lang="en-US" dirty="0"/>
              <a:t>Locate the gallstones e.g. gallbladder ,CBD.</a:t>
            </a:r>
          </a:p>
          <a:p>
            <a:pPr marL="514350" indent="-514350">
              <a:buFont typeface="+mj-lt"/>
              <a:buAutoNum type="arabicPeriod"/>
            </a:pPr>
            <a:r>
              <a:rPr lang="en-US" dirty="0"/>
              <a:t>Look for complications.</a:t>
            </a:r>
          </a:p>
          <a:p>
            <a:pPr marL="514350" indent="-514350">
              <a:buFont typeface="+mj-lt"/>
              <a:buAutoNum type="arabicPeriod"/>
            </a:pPr>
            <a:r>
              <a:rPr lang="en-US" dirty="0"/>
              <a:t>Look for associations e.g. liver disease.</a:t>
            </a:r>
          </a:p>
          <a:p>
            <a:endParaRPr lang="en-US" dirty="0"/>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a:xfrm>
            <a:off x="304800" y="838200"/>
            <a:ext cx="8229600" cy="4525963"/>
          </a:xfrm>
        </p:spPr>
        <p:txBody>
          <a:bodyPr>
            <a:normAutofit fontScale="77500" lnSpcReduction="20000"/>
          </a:bodyPr>
          <a:lstStyle/>
          <a:p>
            <a:pPr>
              <a:buNone/>
            </a:pPr>
            <a:r>
              <a:rPr lang="en-US" sz="3600" b="1" dirty="0">
                <a:solidFill>
                  <a:srgbClr val="008000"/>
                </a:solidFill>
                <a:effectLst>
                  <a:outerShdw blurRad="38100" dist="38100" dir="2700000" algn="tl">
                    <a:srgbClr val="000000">
                      <a:alpha val="43137"/>
                    </a:srgbClr>
                  </a:outerShdw>
                </a:effectLst>
              </a:rPr>
              <a:t>   Radiographic features</a:t>
            </a:r>
          </a:p>
          <a:p>
            <a:pPr>
              <a:buNone/>
            </a:pPr>
            <a:r>
              <a:rPr lang="en-US" dirty="0"/>
              <a:t>      </a:t>
            </a:r>
            <a:r>
              <a:rPr lang="en-US" sz="4100" b="1" dirty="0">
                <a:solidFill>
                  <a:schemeClr val="accent6"/>
                </a:solidFill>
                <a:effectLst>
                  <a:outerShdw blurRad="38100" dist="38100" dir="2700000" algn="tl">
                    <a:srgbClr val="000000">
                      <a:alpha val="43137"/>
                    </a:srgbClr>
                  </a:outerShdw>
                </a:effectLst>
              </a:rPr>
              <a:t>US</a:t>
            </a:r>
            <a:r>
              <a:rPr lang="en-US" dirty="0"/>
              <a:t>: is the first best test when assessing the gall bladder.</a:t>
            </a:r>
          </a:p>
          <a:p>
            <a:r>
              <a:rPr lang="en-US" dirty="0"/>
              <a:t>Patients need to be fast at least 6 hours before their US to ensure that the gall bladder is as filled with bile as possible, it is impossible to assess the gall bladder wall when it is non distended.</a:t>
            </a:r>
          </a:p>
          <a:p>
            <a:r>
              <a:rPr lang="en-US" dirty="0"/>
              <a:t>The gall stones are highly reflective </a:t>
            </a:r>
            <a:r>
              <a:rPr lang="en-US" dirty="0" err="1"/>
              <a:t>echogenic</a:t>
            </a:r>
            <a:r>
              <a:rPr lang="en-US" dirty="0"/>
              <a:t> focus within gallbladder lumen, normally with prominent posterior acoustic shadowing . </a:t>
            </a:r>
          </a:p>
          <a:p>
            <a:pPr lvl="1"/>
            <a:r>
              <a:rPr lang="en-US" dirty="0"/>
              <a:t>gravity-dependant movement is often seen with a change of patient position (the rolling stone sign)</a:t>
            </a:r>
          </a:p>
          <a:p>
            <a:r>
              <a:rPr lang="en-US" dirty="0"/>
              <a:t>Dilatation of the </a:t>
            </a:r>
            <a:r>
              <a:rPr lang="en-US" dirty="0" err="1"/>
              <a:t>biliary</a:t>
            </a:r>
            <a:r>
              <a:rPr lang="en-US" dirty="0"/>
              <a:t> tree if there is CBD stone.</a:t>
            </a:r>
            <a:br>
              <a:rPr lang="en-US" dirty="0"/>
            </a:br>
            <a:endParaRPr lang="en-US" dirty="0"/>
          </a:p>
        </p:txBody>
      </p:sp>
      <p:pic>
        <p:nvPicPr>
          <p:cNvPr id="4" name="Picture 3" descr="C:\Users\noc\Desktop\renal\1b4650990551b2707d9798d7e9a9f1_big_gallery.jpeg"/>
          <p:cNvPicPr>
            <a:picLocks noChangeAspect="1" noChangeArrowheads="1"/>
          </p:cNvPicPr>
          <p:nvPr/>
        </p:nvPicPr>
        <p:blipFill>
          <a:blip r:embed="rId2"/>
          <a:srcRect/>
          <a:stretch>
            <a:fillRect/>
          </a:stretch>
        </p:blipFill>
        <p:spPr bwMode="auto">
          <a:xfrm>
            <a:off x="6705600" y="4984690"/>
            <a:ext cx="2438400" cy="1873310"/>
          </a:xfrm>
          <a:prstGeom prst="rect">
            <a:avLst/>
          </a:prstGeom>
          <a:noFill/>
        </p:spPr>
      </p:pic>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b="1" dirty="0">
                <a:solidFill>
                  <a:schemeClr val="accent6"/>
                </a:solidFill>
                <a:effectLst>
                  <a:outerShdw blurRad="38100" dist="38100" dir="2700000" algn="tl">
                    <a:srgbClr val="000000">
                      <a:alpha val="43137"/>
                    </a:srgbClr>
                  </a:outerShdw>
                </a:effectLst>
              </a:rPr>
              <a:t>CT scan </a:t>
            </a:r>
          </a:p>
        </p:txBody>
      </p:sp>
      <p:sp>
        <p:nvSpPr>
          <p:cNvPr id="3" name="Content Placeholder 2"/>
          <p:cNvSpPr>
            <a:spLocks noGrp="1"/>
          </p:cNvSpPr>
          <p:nvPr>
            <p:ph idx="1"/>
          </p:nvPr>
        </p:nvSpPr>
        <p:spPr>
          <a:xfrm>
            <a:off x="152400" y="1295400"/>
            <a:ext cx="8229600" cy="4525963"/>
          </a:xfrm>
        </p:spPr>
        <p:txBody>
          <a:bodyPr/>
          <a:lstStyle/>
          <a:p>
            <a:pPr>
              <a:buNone/>
            </a:pPr>
            <a:r>
              <a:rPr lang="en-US" dirty="0"/>
              <a:t>     is not the best test for detection of stones, some stones are not visible on CT scan ,however it is helpful when looking for complications, including perforations.</a:t>
            </a:r>
          </a:p>
        </p:txBody>
      </p:sp>
      <p:pic>
        <p:nvPicPr>
          <p:cNvPr id="4098" name="Picture 2" descr="C:\Users\noc\Desktop\renal\82e4f61c3b4c92db29377ed4173255_big_gallery.jpg"/>
          <p:cNvPicPr>
            <a:picLocks noChangeAspect="1" noChangeArrowheads="1"/>
          </p:cNvPicPr>
          <p:nvPr/>
        </p:nvPicPr>
        <p:blipFill>
          <a:blip r:embed="rId2"/>
          <a:srcRect/>
          <a:stretch>
            <a:fillRect/>
          </a:stretch>
        </p:blipFill>
        <p:spPr bwMode="auto">
          <a:xfrm>
            <a:off x="3733800" y="3971243"/>
            <a:ext cx="3581400" cy="2886757"/>
          </a:xfrm>
          <a:prstGeom prst="rect">
            <a:avLst/>
          </a:prstGeom>
          <a:noFill/>
        </p:spPr>
      </p:pic>
      <p:pic>
        <p:nvPicPr>
          <p:cNvPr id="4100" name="Picture 4" descr="C:\Users\noc\Desktop\renal\3f6cac36d1f0f8b3ea7dffe34129d5_big_gallery.jpg"/>
          <p:cNvPicPr>
            <a:picLocks noChangeAspect="1" noChangeArrowheads="1"/>
          </p:cNvPicPr>
          <p:nvPr/>
        </p:nvPicPr>
        <p:blipFill>
          <a:blip r:embed="rId3"/>
          <a:srcRect/>
          <a:stretch>
            <a:fillRect/>
          </a:stretch>
        </p:blipFill>
        <p:spPr bwMode="auto">
          <a:xfrm>
            <a:off x="0" y="3973529"/>
            <a:ext cx="3352799" cy="2884471"/>
          </a:xfrm>
          <a:prstGeom prst="rect">
            <a:avLst/>
          </a:prstGeom>
          <a:noFill/>
        </p:spPr>
      </p:pic>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228600" y="228600"/>
            <a:ext cx="8229600" cy="4525963"/>
          </a:xfrm>
        </p:spPr>
        <p:txBody>
          <a:bodyPr/>
          <a:lstStyle/>
          <a:p>
            <a:pPr>
              <a:buNone/>
            </a:pPr>
            <a:r>
              <a:rPr lang="en-US" sz="3600" b="1" dirty="0">
                <a:solidFill>
                  <a:schemeClr val="accent6"/>
                </a:solidFill>
                <a:effectLst>
                  <a:outerShdw blurRad="38100" dist="38100" dir="2700000" algn="tl">
                    <a:srgbClr val="000000">
                      <a:alpha val="43137"/>
                    </a:srgbClr>
                  </a:outerShdw>
                </a:effectLst>
              </a:rPr>
              <a:t>    MRI </a:t>
            </a:r>
          </a:p>
          <a:p>
            <a:r>
              <a:rPr lang="en-US" dirty="0"/>
              <a:t>MRI can be used to assess the </a:t>
            </a:r>
            <a:r>
              <a:rPr lang="en-US" dirty="0" err="1"/>
              <a:t>biliary</a:t>
            </a:r>
            <a:r>
              <a:rPr lang="en-US" dirty="0"/>
              <a:t> tree and indentify the level of obstruction using MR </a:t>
            </a:r>
            <a:r>
              <a:rPr lang="en-US" dirty="0" err="1"/>
              <a:t>cholagiopancreatography</a:t>
            </a:r>
            <a:r>
              <a:rPr lang="en-US" dirty="0"/>
              <a:t>(MRCP)</a:t>
            </a:r>
          </a:p>
          <a:p>
            <a:r>
              <a:rPr lang="en-US" dirty="0"/>
              <a:t>Gallstones are filling defects ( signal voids) in the gall bladder and duct system .</a:t>
            </a:r>
          </a:p>
          <a:p>
            <a:r>
              <a:rPr lang="en-US" dirty="0"/>
              <a:t>Dilated </a:t>
            </a:r>
            <a:r>
              <a:rPr lang="en-US" dirty="0" err="1"/>
              <a:t>biliary</a:t>
            </a:r>
            <a:r>
              <a:rPr lang="en-US" dirty="0"/>
              <a:t> tree proximal to the level of obstruction.</a:t>
            </a:r>
          </a:p>
        </p:txBody>
      </p:sp>
      <p:pic>
        <p:nvPicPr>
          <p:cNvPr id="5122" name="Picture 2" descr="C:\Users\noc\Desktop\renal\380cb2e49ceed39a8f7b6f0bee97ae_big_gallery.jpg"/>
          <p:cNvPicPr>
            <a:picLocks noChangeAspect="1" noChangeArrowheads="1"/>
          </p:cNvPicPr>
          <p:nvPr/>
        </p:nvPicPr>
        <p:blipFill>
          <a:blip r:embed="rId2"/>
          <a:srcRect/>
          <a:stretch>
            <a:fillRect/>
          </a:stretch>
        </p:blipFill>
        <p:spPr bwMode="auto">
          <a:xfrm>
            <a:off x="3657600" y="4300099"/>
            <a:ext cx="2590800" cy="2557901"/>
          </a:xfrm>
          <a:prstGeom prst="rect">
            <a:avLst/>
          </a:prstGeom>
          <a:noFill/>
        </p:spPr>
      </p:pic>
      <p:pic>
        <p:nvPicPr>
          <p:cNvPr id="5123" name="Picture 3" descr="C:\Users\noc\Desktop\renal\5a79ce31bd707c92d9b04ab3e4a2fa_big_gallery.jpg"/>
          <p:cNvPicPr>
            <a:picLocks noChangeAspect="1" noChangeArrowheads="1"/>
          </p:cNvPicPr>
          <p:nvPr/>
        </p:nvPicPr>
        <p:blipFill>
          <a:blip r:embed="rId3"/>
          <a:srcRect/>
          <a:stretch>
            <a:fillRect/>
          </a:stretch>
        </p:blipFill>
        <p:spPr bwMode="auto">
          <a:xfrm>
            <a:off x="6324600" y="4275786"/>
            <a:ext cx="2819400" cy="2582213"/>
          </a:xfrm>
          <a:prstGeom prst="rect">
            <a:avLst/>
          </a:prstGeom>
          <a:noFill/>
        </p:spPr>
      </p:pic>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b="1" dirty="0">
                <a:solidFill>
                  <a:srgbClr val="0033CC"/>
                </a:solidFill>
                <a:effectLst>
                  <a:outerShdw blurRad="38100" dist="38100" dir="2700000" algn="tl">
                    <a:srgbClr val="000000">
                      <a:alpha val="43137"/>
                    </a:srgbClr>
                  </a:outerShdw>
                </a:effectLst>
              </a:rPr>
              <a:t>Acute </a:t>
            </a:r>
            <a:r>
              <a:rPr lang="en-US" b="1" dirty="0" err="1">
                <a:solidFill>
                  <a:srgbClr val="0033CC"/>
                </a:solidFill>
                <a:effectLst>
                  <a:outerShdw blurRad="38100" dist="38100" dir="2700000" algn="tl">
                    <a:srgbClr val="000000">
                      <a:alpha val="43137"/>
                    </a:srgbClr>
                  </a:outerShdw>
                </a:effectLst>
              </a:rPr>
              <a:t>cholecystitis</a:t>
            </a:r>
            <a:endParaRPr lang="en-US" b="1" dirty="0">
              <a:solidFill>
                <a:srgbClr val="0033CC"/>
              </a:solidFill>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0" y="1219201"/>
            <a:ext cx="6705600" cy="3733800"/>
          </a:xfrm>
        </p:spPr>
        <p:txBody>
          <a:bodyPr>
            <a:normAutofit fontScale="47500" lnSpcReduction="20000"/>
          </a:bodyPr>
          <a:lstStyle/>
          <a:p>
            <a:pPr>
              <a:buNone/>
            </a:pPr>
            <a:r>
              <a:rPr lang="en-US" sz="5900" dirty="0">
                <a:solidFill>
                  <a:srgbClr val="00B0F0"/>
                </a:solidFill>
                <a:effectLst>
                  <a:outerShdw blurRad="38100" dist="38100" dir="2700000" algn="tl">
                    <a:srgbClr val="000000">
                      <a:alpha val="43137"/>
                    </a:srgbClr>
                  </a:outerShdw>
                </a:effectLst>
              </a:rPr>
              <a:t>    Investigations</a:t>
            </a:r>
          </a:p>
          <a:p>
            <a:r>
              <a:rPr lang="en-US" b="1" dirty="0">
                <a:solidFill>
                  <a:schemeClr val="tx2">
                    <a:lumMod val="75000"/>
                  </a:schemeClr>
                </a:solidFill>
                <a:effectLst>
                  <a:outerShdw blurRad="38100" dist="38100" dir="2700000" algn="tl">
                    <a:srgbClr val="000000">
                      <a:alpha val="43137"/>
                    </a:srgbClr>
                  </a:outerShdw>
                </a:effectLst>
              </a:rPr>
              <a:t>US</a:t>
            </a:r>
            <a:r>
              <a:rPr lang="en-US" dirty="0">
                <a:effectLst>
                  <a:outerShdw blurRad="38100" dist="38100" dir="2700000" algn="tl">
                    <a:srgbClr val="000000">
                      <a:alpha val="43137"/>
                    </a:srgbClr>
                  </a:outerShdw>
                </a:effectLst>
              </a:rPr>
              <a:t> </a:t>
            </a:r>
            <a:r>
              <a:rPr lang="en-US" dirty="0"/>
              <a:t>best test to conform acute cholecystitis.</a:t>
            </a:r>
          </a:p>
          <a:p>
            <a:r>
              <a:rPr lang="en-US" b="1" dirty="0">
                <a:solidFill>
                  <a:schemeClr val="tx2">
                    <a:lumMod val="75000"/>
                  </a:schemeClr>
                </a:solidFill>
                <a:effectLst>
                  <a:outerShdw blurRad="38100" dist="38100" dir="2700000" algn="tl">
                    <a:srgbClr val="000000">
                      <a:alpha val="43137"/>
                    </a:srgbClr>
                  </a:outerShdw>
                </a:effectLst>
              </a:rPr>
              <a:t>CT</a:t>
            </a:r>
            <a:r>
              <a:rPr lang="en-US" dirty="0">
                <a:solidFill>
                  <a:schemeClr val="tx2">
                    <a:lumMod val="75000"/>
                  </a:schemeClr>
                </a:solidFill>
                <a:effectLst>
                  <a:outerShdw blurRad="38100" dist="38100" dir="2700000" algn="tl">
                    <a:srgbClr val="000000">
                      <a:alpha val="43137"/>
                    </a:srgbClr>
                  </a:outerShdw>
                </a:effectLst>
              </a:rPr>
              <a:t> </a:t>
            </a:r>
            <a:r>
              <a:rPr lang="en-US" dirty="0"/>
              <a:t>to assess complications.</a:t>
            </a:r>
          </a:p>
          <a:p>
            <a:pPr>
              <a:buNone/>
            </a:pPr>
            <a:r>
              <a:rPr lang="en-US" sz="5100" b="1" dirty="0">
                <a:solidFill>
                  <a:srgbClr val="00B0F0"/>
                </a:solidFill>
                <a:effectLst>
                  <a:outerShdw blurRad="38100" dist="38100" dir="2700000" algn="tl">
                    <a:srgbClr val="000000">
                      <a:alpha val="43137"/>
                    </a:srgbClr>
                  </a:outerShdw>
                </a:effectLst>
              </a:rPr>
              <a:t>    Role of imaging</a:t>
            </a:r>
          </a:p>
          <a:p>
            <a:pPr marL="514350" indent="-514350">
              <a:buFont typeface="+mj-lt"/>
              <a:buAutoNum type="arabicPeriod"/>
            </a:pPr>
            <a:r>
              <a:rPr lang="en-US" dirty="0"/>
              <a:t>Confirm the presence of gall stones </a:t>
            </a:r>
          </a:p>
          <a:p>
            <a:pPr marL="514350" indent="-514350">
              <a:buFont typeface="+mj-lt"/>
              <a:buAutoNum type="arabicPeriod"/>
            </a:pPr>
            <a:r>
              <a:rPr lang="en-US" dirty="0"/>
              <a:t>Determine if any evidence of acute gall bladder inflammation.</a:t>
            </a:r>
          </a:p>
          <a:p>
            <a:pPr marL="514350" indent="-514350">
              <a:buFont typeface="+mj-lt"/>
              <a:buAutoNum type="arabicPeriod"/>
            </a:pPr>
            <a:r>
              <a:rPr lang="en-US" dirty="0"/>
              <a:t>Look for evidence of complications.</a:t>
            </a:r>
          </a:p>
          <a:p>
            <a:pPr>
              <a:buNone/>
            </a:pPr>
            <a:r>
              <a:rPr lang="en-US" sz="5100" b="1" dirty="0">
                <a:solidFill>
                  <a:srgbClr val="00B0F0"/>
                </a:solidFill>
                <a:effectLst>
                  <a:outerShdw blurRad="38100" dist="38100" dir="2700000" algn="tl">
                    <a:srgbClr val="000000">
                      <a:alpha val="43137"/>
                    </a:srgbClr>
                  </a:outerShdw>
                </a:effectLst>
              </a:rPr>
              <a:t>    Radiographic features</a:t>
            </a:r>
          </a:p>
          <a:p>
            <a:pPr>
              <a:buNone/>
            </a:pPr>
            <a:r>
              <a:rPr lang="en-US" sz="5100" b="1" dirty="0">
                <a:solidFill>
                  <a:schemeClr val="accent6">
                    <a:lumMod val="75000"/>
                  </a:schemeClr>
                </a:solidFill>
                <a:effectLst>
                  <a:outerShdw blurRad="38100" dist="38100" dir="2700000" algn="tl">
                    <a:srgbClr val="000000">
                      <a:alpha val="43137"/>
                    </a:srgbClr>
                  </a:outerShdw>
                </a:effectLst>
              </a:rPr>
              <a:t>    US:</a:t>
            </a:r>
          </a:p>
          <a:p>
            <a:r>
              <a:rPr lang="en-US" dirty="0"/>
              <a:t>Most sensitive finding : echogenic gall stones, sonographic Murphy sign .</a:t>
            </a:r>
          </a:p>
          <a:p>
            <a:r>
              <a:rPr lang="en-US" dirty="0"/>
              <a:t>Secondary findings: gall bladder wall thickening , peri cholecystic fluid (&gt;3 mm).</a:t>
            </a:r>
          </a:p>
          <a:p>
            <a:r>
              <a:rPr lang="en-US" dirty="0"/>
              <a:t>Less specific findings: gall bladder distension with sludge. </a:t>
            </a:r>
          </a:p>
        </p:txBody>
      </p:sp>
      <p:pic>
        <p:nvPicPr>
          <p:cNvPr id="7170" name="Picture 2" descr="C:\Users\noc\Desktop\renal\CCASE_99-FF1.gif"/>
          <p:cNvPicPr>
            <a:picLocks noChangeAspect="1" noChangeArrowheads="1"/>
          </p:cNvPicPr>
          <p:nvPr/>
        </p:nvPicPr>
        <p:blipFill>
          <a:blip r:embed="rId2"/>
          <a:srcRect/>
          <a:stretch>
            <a:fillRect/>
          </a:stretch>
        </p:blipFill>
        <p:spPr bwMode="auto">
          <a:xfrm>
            <a:off x="6635477" y="4045754"/>
            <a:ext cx="2508523" cy="2812246"/>
          </a:xfrm>
          <a:prstGeom prst="rect">
            <a:avLst/>
          </a:prstGeom>
          <a:noFill/>
        </p:spPr>
      </p:pic>
      <p:pic>
        <p:nvPicPr>
          <p:cNvPr id="7171" name="Picture 3" descr="C:\Users\noc\Desktop\renal\52743aa0822eb61b12f181c4264267_gallery.jpg"/>
          <p:cNvPicPr>
            <a:picLocks noChangeAspect="1" noChangeArrowheads="1"/>
          </p:cNvPicPr>
          <p:nvPr/>
        </p:nvPicPr>
        <p:blipFill>
          <a:blip r:embed="rId3"/>
          <a:srcRect/>
          <a:stretch>
            <a:fillRect/>
          </a:stretch>
        </p:blipFill>
        <p:spPr bwMode="auto">
          <a:xfrm>
            <a:off x="4191000" y="4838808"/>
            <a:ext cx="2486025" cy="2019192"/>
          </a:xfrm>
          <a:prstGeom prst="rect">
            <a:avLst/>
          </a:prstGeom>
          <a:noFill/>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dirty="0">
                <a:solidFill>
                  <a:schemeClr val="accent2">
                    <a:lumMod val="75000"/>
                  </a:schemeClr>
                </a:solidFill>
              </a:rPr>
              <a:t>Small bowel obstruction</a:t>
            </a:r>
          </a:p>
        </p:txBody>
      </p:sp>
      <p:sp>
        <p:nvSpPr>
          <p:cNvPr id="3" name="Content Placeholder 2"/>
          <p:cNvSpPr>
            <a:spLocks noGrp="1"/>
          </p:cNvSpPr>
          <p:nvPr>
            <p:ph idx="1"/>
          </p:nvPr>
        </p:nvSpPr>
        <p:spPr>
          <a:xfrm>
            <a:off x="457200" y="1371600"/>
            <a:ext cx="8229600" cy="4754563"/>
          </a:xfrm>
        </p:spPr>
        <p:txBody>
          <a:bodyPr>
            <a:normAutofit fontScale="47500" lnSpcReduction="20000"/>
          </a:bodyPr>
          <a:lstStyle/>
          <a:p>
            <a:r>
              <a:rPr lang="en-US" dirty="0"/>
              <a:t>Account for 80% of all mechanical intestinal obstruction.</a:t>
            </a:r>
          </a:p>
          <a:p>
            <a:r>
              <a:rPr lang="en-US" dirty="0"/>
              <a:t>It has mortality rate of 5.5 %</a:t>
            </a:r>
          </a:p>
          <a:p>
            <a:r>
              <a:rPr lang="en-US" dirty="0"/>
              <a:t>May be complete of incomplete.</a:t>
            </a:r>
          </a:p>
          <a:p>
            <a:r>
              <a:rPr lang="en-US" sz="5900" dirty="0">
                <a:solidFill>
                  <a:schemeClr val="accent2">
                    <a:lumMod val="75000"/>
                  </a:schemeClr>
                </a:solidFill>
              </a:rPr>
              <a:t>Causes</a:t>
            </a:r>
            <a:r>
              <a:rPr lang="en-US" dirty="0">
                <a:solidFill>
                  <a:schemeClr val="accent2">
                    <a:lumMod val="75000"/>
                  </a:schemeClr>
                </a:solidFill>
              </a:rPr>
              <a:t>:</a:t>
            </a:r>
          </a:p>
          <a:p>
            <a:pPr marL="514350" indent="-514350">
              <a:buFont typeface="+mj-lt"/>
              <a:buAutoNum type="arabicPeriod"/>
            </a:pPr>
            <a:r>
              <a:rPr lang="en-US" dirty="0"/>
              <a:t>Adhesions: almost exclusively from prior surgery 60%.</a:t>
            </a:r>
          </a:p>
          <a:p>
            <a:pPr marL="514350" indent="-514350">
              <a:buFont typeface="+mj-lt"/>
              <a:buAutoNum type="arabicPeriod"/>
            </a:pPr>
            <a:r>
              <a:rPr lang="en-US" dirty="0"/>
              <a:t>Hernias :( often femoral or inguinal but </a:t>
            </a:r>
            <a:r>
              <a:rPr lang="en-US" dirty="0" err="1"/>
              <a:t>incisional</a:t>
            </a:r>
            <a:r>
              <a:rPr lang="en-US" dirty="0"/>
              <a:t> occur) 15%.</a:t>
            </a:r>
          </a:p>
          <a:p>
            <a:pPr marL="514350" indent="-514350">
              <a:buFont typeface="+mj-lt"/>
              <a:buAutoNum type="arabicPeriod"/>
            </a:pPr>
            <a:r>
              <a:rPr lang="en-US" dirty="0"/>
              <a:t>Neoplasm, lymphoma 2%</a:t>
            </a:r>
          </a:p>
          <a:p>
            <a:pPr marL="514350" indent="-514350">
              <a:buFont typeface="+mj-lt"/>
              <a:buAutoNum type="arabicPeriod"/>
            </a:pPr>
            <a:r>
              <a:rPr lang="en-US" dirty="0"/>
              <a:t>Congenital </a:t>
            </a:r>
            <a:r>
              <a:rPr lang="en-US" dirty="0" err="1"/>
              <a:t>atresia</a:t>
            </a:r>
            <a:r>
              <a:rPr lang="en-US" dirty="0"/>
              <a:t> in newborn.</a:t>
            </a:r>
          </a:p>
          <a:p>
            <a:pPr marL="514350" indent="-514350">
              <a:buFont typeface="+mj-lt"/>
              <a:buAutoNum type="arabicPeriod"/>
            </a:pPr>
            <a:r>
              <a:rPr lang="en-US" dirty="0"/>
              <a:t>Inflammatory bowel disease.</a:t>
            </a:r>
          </a:p>
          <a:p>
            <a:pPr marL="514350" indent="-514350">
              <a:buFont typeface="+mj-lt"/>
              <a:buAutoNum type="arabicPeriod"/>
            </a:pPr>
            <a:r>
              <a:rPr lang="en-US" dirty="0"/>
              <a:t>Gall stone </a:t>
            </a:r>
            <a:r>
              <a:rPr lang="en-US" dirty="0" err="1"/>
              <a:t>ileus</a:t>
            </a:r>
            <a:r>
              <a:rPr lang="en-US" dirty="0"/>
              <a:t> 2%</a:t>
            </a:r>
          </a:p>
          <a:p>
            <a:r>
              <a:rPr lang="en-US" sz="5900" dirty="0">
                <a:solidFill>
                  <a:schemeClr val="accent2">
                    <a:lumMod val="75000"/>
                  </a:schemeClr>
                </a:solidFill>
              </a:rPr>
              <a:t>Investigations</a:t>
            </a:r>
          </a:p>
          <a:p>
            <a:r>
              <a:rPr lang="en-US" dirty="0"/>
              <a:t>Plain radiograph for the initial assessment , CT is most sensitive imaging modality.</a:t>
            </a:r>
          </a:p>
          <a:p>
            <a:r>
              <a:rPr lang="en-US" sz="5900" dirty="0">
                <a:solidFill>
                  <a:schemeClr val="accent2">
                    <a:lumMod val="75000"/>
                  </a:schemeClr>
                </a:solidFill>
              </a:rPr>
              <a:t>Role of imaging :</a:t>
            </a:r>
          </a:p>
          <a:p>
            <a:pPr marL="514350" indent="-514350">
              <a:buFont typeface="+mj-lt"/>
              <a:buAutoNum type="arabicPeriod"/>
            </a:pPr>
            <a:r>
              <a:rPr lang="en-US" dirty="0"/>
              <a:t>Confirm obstruction.</a:t>
            </a:r>
          </a:p>
          <a:p>
            <a:pPr marL="514350" indent="-514350">
              <a:buFont typeface="+mj-lt"/>
              <a:buAutoNum type="arabicPeriod"/>
            </a:pPr>
            <a:r>
              <a:rPr lang="en-US" dirty="0"/>
              <a:t>Demonstrate the cause.</a:t>
            </a:r>
          </a:p>
          <a:p>
            <a:pPr marL="514350" indent="-514350">
              <a:buFont typeface="+mj-lt"/>
              <a:buAutoNum type="arabicPeriod"/>
            </a:pPr>
            <a:r>
              <a:rPr lang="en-US" dirty="0"/>
              <a:t>Find the transition point.</a:t>
            </a:r>
          </a:p>
          <a:p>
            <a:pPr marL="514350" indent="-514350">
              <a:buFont typeface="+mj-lt"/>
              <a:buAutoNum type="arabicPeriod"/>
            </a:pPr>
            <a:r>
              <a:rPr lang="en-US" dirty="0"/>
              <a:t>Indentify any complications e.g. ischemia or perforation</a:t>
            </a: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228600"/>
            <a:ext cx="8229600" cy="1143000"/>
          </a:xfrm>
        </p:spPr>
        <p:txBody>
          <a:bodyPr/>
          <a:lstStyle/>
          <a:p>
            <a:pPr algn="l"/>
            <a:r>
              <a:rPr lang="en-US" b="1" dirty="0">
                <a:solidFill>
                  <a:schemeClr val="accent6">
                    <a:lumMod val="75000"/>
                  </a:schemeClr>
                </a:solidFill>
                <a:effectLst>
                  <a:outerShdw blurRad="38100" dist="38100" dir="2700000" algn="tl">
                    <a:srgbClr val="000000">
                      <a:alpha val="43137"/>
                    </a:srgbClr>
                  </a:outerShdw>
                </a:effectLst>
              </a:rPr>
              <a:t>CT</a:t>
            </a:r>
            <a:endParaRPr lang="en-US" dirty="0"/>
          </a:p>
        </p:txBody>
      </p:sp>
      <p:sp>
        <p:nvSpPr>
          <p:cNvPr id="3" name="Content Placeholder 2"/>
          <p:cNvSpPr>
            <a:spLocks noGrp="1"/>
          </p:cNvSpPr>
          <p:nvPr>
            <p:ph idx="1"/>
          </p:nvPr>
        </p:nvSpPr>
        <p:spPr>
          <a:xfrm>
            <a:off x="228600" y="990600"/>
            <a:ext cx="8686800" cy="2819400"/>
          </a:xfrm>
        </p:spPr>
        <p:txBody>
          <a:bodyPr>
            <a:normAutofit fontScale="85000" lnSpcReduction="20000"/>
          </a:bodyPr>
          <a:lstStyle/>
          <a:p>
            <a:pPr>
              <a:buNone/>
            </a:pPr>
            <a:r>
              <a:rPr lang="en-US" sz="5200" b="1" dirty="0">
                <a:solidFill>
                  <a:schemeClr val="accent6">
                    <a:lumMod val="75000"/>
                  </a:schemeClr>
                </a:solidFill>
                <a:effectLst>
                  <a:outerShdw blurRad="38100" dist="38100" dir="2700000" algn="tl">
                    <a:srgbClr val="000000">
                      <a:alpha val="43137"/>
                    </a:srgbClr>
                  </a:outerShdw>
                </a:effectLst>
              </a:rPr>
              <a:t>   </a:t>
            </a:r>
            <a:endParaRPr lang="en-US" dirty="0"/>
          </a:p>
          <a:p>
            <a:r>
              <a:rPr lang="en-US" sz="2600" dirty="0"/>
              <a:t>CT is much less sensitive than US in the assessment of </a:t>
            </a:r>
            <a:r>
              <a:rPr lang="en-US" sz="2600" dirty="0" err="1"/>
              <a:t>cholecystitis</a:t>
            </a:r>
            <a:r>
              <a:rPr lang="en-US" sz="2600" dirty="0"/>
              <a:t>.</a:t>
            </a:r>
          </a:p>
          <a:p>
            <a:r>
              <a:rPr lang="en-US" sz="2600" dirty="0"/>
              <a:t>Gall stones may be very difficult to see at CT.</a:t>
            </a:r>
          </a:p>
          <a:p>
            <a:pPr>
              <a:buNone/>
            </a:pPr>
            <a:r>
              <a:rPr lang="en-US" sz="2600" dirty="0">
                <a:solidFill>
                  <a:srgbClr val="CC00FF"/>
                </a:solidFill>
              </a:rPr>
              <a:t>     findings include :</a:t>
            </a:r>
          </a:p>
          <a:p>
            <a:r>
              <a:rPr lang="en-US" sz="2600" dirty="0"/>
              <a:t>Gall bladder distension.</a:t>
            </a:r>
          </a:p>
          <a:p>
            <a:r>
              <a:rPr lang="en-US" sz="2600" dirty="0"/>
              <a:t>Gall bladder wall thickening.</a:t>
            </a:r>
          </a:p>
          <a:p>
            <a:r>
              <a:rPr lang="en-US" sz="2600" dirty="0" err="1"/>
              <a:t>Pericholecystic</a:t>
            </a:r>
            <a:r>
              <a:rPr lang="en-US" sz="2600" dirty="0"/>
              <a:t> fluid and inflammatory fat stranding.</a:t>
            </a:r>
          </a:p>
        </p:txBody>
      </p:sp>
      <p:pic>
        <p:nvPicPr>
          <p:cNvPr id="6146" name="Picture 2" descr="C:\Users\noc\Desktop\renal\f22a56486ba4cfcd46a6577463ef02_big_gallery.jpg"/>
          <p:cNvPicPr>
            <a:picLocks noChangeAspect="1" noChangeArrowheads="1"/>
          </p:cNvPicPr>
          <p:nvPr/>
        </p:nvPicPr>
        <p:blipFill>
          <a:blip r:embed="rId2"/>
          <a:srcRect/>
          <a:stretch>
            <a:fillRect/>
          </a:stretch>
        </p:blipFill>
        <p:spPr bwMode="auto">
          <a:xfrm>
            <a:off x="4114800" y="4314825"/>
            <a:ext cx="2543175" cy="2543175"/>
          </a:xfrm>
          <a:prstGeom prst="rect">
            <a:avLst/>
          </a:prstGeom>
          <a:noFill/>
        </p:spPr>
      </p:pic>
      <p:pic>
        <p:nvPicPr>
          <p:cNvPr id="6147" name="Picture 3" descr="C:\Users\noc\Desktop\renal\5170dc93fb30926d4d137dff54d671_big_gallery.jpg"/>
          <p:cNvPicPr>
            <a:picLocks noChangeAspect="1" noChangeArrowheads="1"/>
          </p:cNvPicPr>
          <p:nvPr/>
        </p:nvPicPr>
        <p:blipFill>
          <a:blip r:embed="rId3"/>
          <a:srcRect/>
          <a:stretch>
            <a:fillRect/>
          </a:stretch>
        </p:blipFill>
        <p:spPr bwMode="auto">
          <a:xfrm>
            <a:off x="6600825" y="4314825"/>
            <a:ext cx="2543175" cy="2543175"/>
          </a:xfrm>
          <a:prstGeom prst="rect">
            <a:avLst/>
          </a:prstGeom>
          <a:noFill/>
        </p:spPr>
      </p:pic>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8194" name="Picture 2" descr="C:\Users\noc\Desktop\renal\depositphotos_183010760-stock-illustration-thank-you-red-banner.jpg"/>
          <p:cNvPicPr>
            <a:picLocks noGrp="1" noChangeAspect="1" noChangeArrowheads="1"/>
          </p:cNvPicPr>
          <p:nvPr>
            <p:ph idx="1"/>
          </p:nvPr>
        </p:nvPicPr>
        <p:blipFill>
          <a:blip r:embed="rId2"/>
          <a:srcRect b="7059"/>
          <a:stretch>
            <a:fillRect/>
          </a:stretch>
        </p:blipFill>
        <p:spPr bwMode="auto">
          <a:xfrm>
            <a:off x="1143000" y="317314"/>
            <a:ext cx="6781800" cy="6696980"/>
          </a:xfrm>
          <a:prstGeom prst="rect">
            <a:avLst/>
          </a:prstGeom>
          <a:noFill/>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dirty="0">
                <a:solidFill>
                  <a:srgbClr val="FF0000"/>
                </a:solidFill>
                <a:effectLst>
                  <a:outerShdw blurRad="38100" dist="38100" dir="2700000" algn="tl">
                    <a:srgbClr val="000000">
                      <a:alpha val="43137"/>
                    </a:srgbClr>
                  </a:outerShdw>
                </a:effectLst>
              </a:rPr>
              <a:t>Radiological features</a:t>
            </a:r>
          </a:p>
        </p:txBody>
      </p:sp>
      <p:sp>
        <p:nvSpPr>
          <p:cNvPr id="3" name="Content Placeholder 2"/>
          <p:cNvSpPr>
            <a:spLocks noGrp="1"/>
          </p:cNvSpPr>
          <p:nvPr>
            <p:ph idx="1"/>
          </p:nvPr>
        </p:nvSpPr>
        <p:spPr/>
        <p:txBody>
          <a:bodyPr>
            <a:normAutofit fontScale="70000" lnSpcReduction="20000"/>
          </a:bodyPr>
          <a:lstStyle/>
          <a:p>
            <a:pPr>
              <a:buNone/>
            </a:pPr>
            <a:r>
              <a:rPr lang="en-US" sz="3600" b="1" dirty="0">
                <a:solidFill>
                  <a:srgbClr val="FF0000"/>
                </a:solidFill>
              </a:rPr>
              <a:t>    1- Abdominal radiograph</a:t>
            </a:r>
          </a:p>
          <a:p>
            <a:r>
              <a:rPr lang="en-US" dirty="0"/>
              <a:t>Abdominal radiographs are only 50-60% sensitive for small bowel obstruction . In most cases, the abdominal radiograph will have the following features:</a:t>
            </a:r>
          </a:p>
          <a:p>
            <a:pPr marL="514350" indent="-514350">
              <a:buFont typeface="+mj-lt"/>
              <a:buAutoNum type="arabicPeriod"/>
            </a:pPr>
            <a:r>
              <a:rPr lang="en-US" dirty="0"/>
              <a:t>dilated loops of small bowel proximal to the obstruction.</a:t>
            </a:r>
          </a:p>
          <a:p>
            <a:pPr marL="514350" indent="-514350">
              <a:buFont typeface="+mj-lt"/>
              <a:buAutoNum type="arabicPeriod"/>
            </a:pPr>
            <a:r>
              <a:rPr lang="en-US" dirty="0"/>
              <a:t>predominantly central dilated loops</a:t>
            </a:r>
          </a:p>
          <a:p>
            <a:pPr marL="514350" indent="-514350">
              <a:buFont typeface="+mj-lt"/>
              <a:buAutoNum type="arabicPeriod"/>
            </a:pPr>
            <a:r>
              <a:rPr lang="en-US" dirty="0" err="1"/>
              <a:t>Valvulae</a:t>
            </a:r>
            <a:r>
              <a:rPr lang="en-US" dirty="0"/>
              <a:t> </a:t>
            </a:r>
            <a:r>
              <a:rPr lang="en-US" dirty="0" err="1"/>
              <a:t>conniventes</a:t>
            </a:r>
            <a:r>
              <a:rPr lang="en-US" dirty="0"/>
              <a:t> are visible</a:t>
            </a:r>
          </a:p>
          <a:p>
            <a:pPr marL="514350" indent="-514350">
              <a:buFont typeface="+mj-lt"/>
              <a:buAutoNum type="arabicPeriod"/>
            </a:pPr>
            <a:r>
              <a:rPr lang="en-US" dirty="0"/>
              <a:t>Multiple air-fluid levels if the study is erect.</a:t>
            </a:r>
          </a:p>
          <a:p>
            <a:pPr marL="514350" indent="-514350">
              <a:buFont typeface="+mj-lt"/>
              <a:buAutoNum type="arabicPeriod"/>
            </a:pPr>
            <a:r>
              <a:rPr lang="en-US" dirty="0"/>
              <a:t>gasless abdomen: if fluid filled.</a:t>
            </a:r>
          </a:p>
          <a:p>
            <a:pPr marL="514350" indent="-514350">
              <a:buFont typeface="+mj-lt"/>
              <a:buAutoNum type="arabicPeriod"/>
            </a:pPr>
            <a:r>
              <a:rPr lang="en-US" dirty="0"/>
              <a:t>String of beads appearance: small pockets of gas within a fluid-filled small bowel.</a:t>
            </a:r>
          </a:p>
          <a:p>
            <a:pPr marL="514350" indent="-514350">
              <a:buFont typeface="+mj-lt"/>
              <a:buAutoNum type="arabicPeriod"/>
            </a:pPr>
            <a:r>
              <a:rPr lang="en-US" dirty="0"/>
              <a:t> the cause may be demonstrated e.g. gas in femoral hernia.</a:t>
            </a:r>
          </a:p>
          <a:p>
            <a:endParaRPr lang="en-US"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1026" name="Picture 2" descr="C:\Users\noc\Desktop\renal\f6e2217203e374db05d68f0c59202b_jumbo.jpg"/>
          <p:cNvPicPr>
            <a:picLocks noChangeAspect="1" noChangeArrowheads="1"/>
          </p:cNvPicPr>
          <p:nvPr/>
        </p:nvPicPr>
        <p:blipFill>
          <a:blip r:embed="rId2"/>
          <a:srcRect/>
          <a:stretch>
            <a:fillRect/>
          </a:stretch>
        </p:blipFill>
        <p:spPr bwMode="auto">
          <a:xfrm>
            <a:off x="0" y="0"/>
            <a:ext cx="3258144" cy="3962399"/>
          </a:xfrm>
          <a:prstGeom prst="rect">
            <a:avLst/>
          </a:prstGeom>
          <a:noFill/>
        </p:spPr>
      </p:pic>
      <p:pic>
        <p:nvPicPr>
          <p:cNvPr id="1027" name="Picture 3" descr="C:\Users\noc\Desktop\renal\04f95b7eb3af1bbaefacdfc084cc61_big_gallery.jpg"/>
          <p:cNvPicPr>
            <a:picLocks noChangeAspect="1" noChangeArrowheads="1"/>
          </p:cNvPicPr>
          <p:nvPr/>
        </p:nvPicPr>
        <p:blipFill>
          <a:blip r:embed="rId3"/>
          <a:srcRect/>
          <a:stretch>
            <a:fillRect/>
          </a:stretch>
        </p:blipFill>
        <p:spPr bwMode="auto">
          <a:xfrm>
            <a:off x="3200400" y="0"/>
            <a:ext cx="3276600" cy="3985054"/>
          </a:xfrm>
          <a:prstGeom prst="rect">
            <a:avLst/>
          </a:prstGeom>
          <a:noFill/>
        </p:spPr>
      </p:pic>
      <p:pic>
        <p:nvPicPr>
          <p:cNvPr id="1028" name="Picture 4" descr="C:\Users\noc\Desktop\renal\52bfc7e74cb05addacbdfd6d4924ee_jumbo.jpeg"/>
          <p:cNvPicPr>
            <a:picLocks noGrp="1" noChangeAspect="1" noChangeArrowheads="1"/>
          </p:cNvPicPr>
          <p:nvPr>
            <p:ph idx="1"/>
          </p:nvPr>
        </p:nvPicPr>
        <p:blipFill>
          <a:blip r:embed="rId4"/>
          <a:srcRect/>
          <a:stretch>
            <a:fillRect/>
          </a:stretch>
        </p:blipFill>
        <p:spPr bwMode="auto">
          <a:xfrm>
            <a:off x="6400800" y="1"/>
            <a:ext cx="2743200" cy="3962398"/>
          </a:xfrm>
          <a:prstGeom prst="rect">
            <a:avLst/>
          </a:prstGeom>
          <a:noFill/>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0" y="2590800"/>
            <a:ext cx="3810000" cy="1447800"/>
          </a:xfrm>
        </p:spPr>
        <p:txBody>
          <a:bodyPr>
            <a:normAutofit fontScale="32500" lnSpcReduction="20000"/>
          </a:bodyPr>
          <a:lstStyle/>
          <a:p>
            <a:r>
              <a:rPr lang="en-US" dirty="0"/>
              <a:t>It consists of an obliquely or horizontally oriented row of small gas bubbles in the abdomen, which represent small pockets of gas along the superior wall of the </a:t>
            </a:r>
            <a:r>
              <a:rPr lang="en-US" dirty="0">
                <a:hlinkClick r:id="rId2"/>
              </a:rPr>
              <a:t>small bowel</a:t>
            </a:r>
            <a:r>
              <a:rPr lang="en-US" dirty="0"/>
              <a:t> that are trapped between the </a:t>
            </a:r>
            <a:r>
              <a:rPr lang="en-US" dirty="0" err="1">
                <a:hlinkClick r:id="rId3"/>
              </a:rPr>
              <a:t>valvulae</a:t>
            </a:r>
            <a:r>
              <a:rPr lang="en-US" dirty="0">
                <a:hlinkClick r:id="rId3"/>
              </a:rPr>
              <a:t> </a:t>
            </a:r>
            <a:r>
              <a:rPr lang="en-US" dirty="0" err="1">
                <a:hlinkClick r:id="rId3"/>
              </a:rPr>
              <a:t>conniventes</a:t>
            </a:r>
            <a:r>
              <a:rPr lang="en-US" dirty="0"/>
              <a:t>. The inferior margins of these bubbles have an ovoid appearance due to the </a:t>
            </a:r>
            <a:r>
              <a:rPr lang="en-US" dirty="0" err="1"/>
              <a:t>meniscal</a:t>
            </a:r>
            <a:r>
              <a:rPr lang="en-US" dirty="0"/>
              <a:t> effect of the </a:t>
            </a:r>
            <a:r>
              <a:rPr lang="en-US" dirty="0" err="1"/>
              <a:t>intraluminal</a:t>
            </a:r>
            <a:r>
              <a:rPr lang="en-US" dirty="0"/>
              <a:t> fluid.</a:t>
            </a:r>
          </a:p>
          <a:p>
            <a:r>
              <a:rPr lang="en-US" sz="4000" b="1" u="sng" dirty="0">
                <a:solidFill>
                  <a:srgbClr val="FF0000"/>
                </a:solidFill>
              </a:rPr>
              <a:t>The string of pearls sign, when present in the appropriate clinical setting, is virtually diagnostic of small bowel obstruction. </a:t>
            </a:r>
          </a:p>
          <a:p>
            <a:endParaRPr lang="en-US" dirty="0"/>
          </a:p>
        </p:txBody>
      </p:sp>
      <p:pic>
        <p:nvPicPr>
          <p:cNvPr id="2050" name="Picture 2" descr="C:\Users\noc\Desktop\renal\46fec47f14c0830e78a7fe102c81e9_jumbo.jpg"/>
          <p:cNvPicPr>
            <a:picLocks noChangeAspect="1" noChangeArrowheads="1"/>
          </p:cNvPicPr>
          <p:nvPr/>
        </p:nvPicPr>
        <p:blipFill>
          <a:blip r:embed="rId4"/>
          <a:srcRect/>
          <a:stretch>
            <a:fillRect/>
          </a:stretch>
        </p:blipFill>
        <p:spPr bwMode="auto">
          <a:xfrm>
            <a:off x="-1" y="0"/>
            <a:ext cx="3654241" cy="2590800"/>
          </a:xfrm>
          <a:prstGeom prst="rect">
            <a:avLst/>
          </a:prstGeom>
          <a:noFill/>
        </p:spPr>
      </p:pic>
      <p:pic>
        <p:nvPicPr>
          <p:cNvPr id="2052" name="Picture 4" descr="C:\Users\noc\Desktop\renal\Small-Bowel-ObstructionWATERMARK-600x740.jpg"/>
          <p:cNvPicPr>
            <a:picLocks noChangeAspect="1" noChangeArrowheads="1"/>
          </p:cNvPicPr>
          <p:nvPr/>
        </p:nvPicPr>
        <p:blipFill>
          <a:blip r:embed="rId5"/>
          <a:srcRect/>
          <a:stretch>
            <a:fillRect/>
          </a:stretch>
        </p:blipFill>
        <p:spPr bwMode="auto">
          <a:xfrm>
            <a:off x="1" y="3907465"/>
            <a:ext cx="3654240" cy="2950535"/>
          </a:xfrm>
          <a:prstGeom prst="rect">
            <a:avLst/>
          </a:prstGeom>
          <a:noFill/>
        </p:spPr>
      </p:pic>
      <p:sp>
        <p:nvSpPr>
          <p:cNvPr id="7" name="Rectangle 6"/>
          <p:cNvSpPr/>
          <p:nvPr/>
        </p:nvSpPr>
        <p:spPr>
          <a:xfrm>
            <a:off x="5057777" y="4000500"/>
            <a:ext cx="4038600" cy="1292662"/>
          </a:xfrm>
          <a:prstGeom prst="rect">
            <a:avLst/>
          </a:prstGeom>
        </p:spPr>
        <p:txBody>
          <a:bodyPr wrap="square">
            <a:spAutoFit/>
          </a:bodyPr>
          <a:lstStyle/>
          <a:p>
            <a:r>
              <a:rPr lang="en-US" sz="1050" b="1" u="sng" dirty="0">
                <a:solidFill>
                  <a:srgbClr val="FF00FF"/>
                </a:solidFill>
              </a:rPr>
              <a:t>Stepladder sign </a:t>
            </a:r>
            <a:r>
              <a:rPr lang="en-US" sz="1050" dirty="0"/>
              <a:t>represents the appearance of distended small bowel loops with gas-fluid levels that appear to be stacked on top of each other, typically observed on erect abdominal radiographs in the setting of </a:t>
            </a:r>
            <a:r>
              <a:rPr lang="en-US" sz="1050" dirty="0">
                <a:hlinkClick r:id="rId6"/>
              </a:rPr>
              <a:t>small bowel obstruction</a:t>
            </a:r>
            <a:r>
              <a:rPr lang="en-US" sz="1050" dirty="0"/>
              <a:t>. </a:t>
            </a:r>
          </a:p>
          <a:p>
            <a:br>
              <a:rPr lang="en-US" dirty="0"/>
            </a:br>
            <a:endParaRPr lang="en-US" dirty="0"/>
          </a:p>
        </p:txBody>
      </p:sp>
      <p:pic>
        <p:nvPicPr>
          <p:cNvPr id="2053" name="Picture 5" descr="C:\Users\noc\Desktop\renal\cfea9775513d79b0881ec9d4fdda9d_big_gallery.jpg"/>
          <p:cNvPicPr>
            <a:picLocks noChangeAspect="1" noChangeArrowheads="1"/>
          </p:cNvPicPr>
          <p:nvPr/>
        </p:nvPicPr>
        <p:blipFill>
          <a:blip r:embed="rId7"/>
          <a:srcRect/>
          <a:stretch>
            <a:fillRect/>
          </a:stretch>
        </p:blipFill>
        <p:spPr bwMode="auto">
          <a:xfrm>
            <a:off x="5105400" y="0"/>
            <a:ext cx="4038600" cy="3907465"/>
          </a:xfrm>
          <a:prstGeom prst="rect">
            <a:avLst/>
          </a:prstGeom>
          <a:noFill/>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2- CT SCAN</a:t>
            </a:r>
          </a:p>
        </p:txBody>
      </p:sp>
      <p:sp>
        <p:nvSpPr>
          <p:cNvPr id="3" name="Content Placeholder 2"/>
          <p:cNvSpPr>
            <a:spLocks noGrp="1"/>
          </p:cNvSpPr>
          <p:nvPr>
            <p:ph idx="1"/>
          </p:nvPr>
        </p:nvSpPr>
        <p:spPr/>
        <p:txBody>
          <a:bodyPr/>
          <a:lstStyle/>
          <a:p>
            <a:pPr marL="514350" indent="-514350">
              <a:buFont typeface="+mj-lt"/>
              <a:buAutoNum type="arabicPeriod"/>
            </a:pPr>
            <a:r>
              <a:rPr lang="en-US" dirty="0"/>
              <a:t>Dilated loops of small bowel. </a:t>
            </a:r>
          </a:p>
          <a:p>
            <a:pPr marL="514350" indent="-514350">
              <a:buFont typeface="+mj-lt"/>
              <a:buAutoNum type="arabicPeriod"/>
            </a:pPr>
            <a:r>
              <a:rPr lang="en-US" dirty="0"/>
              <a:t>The dilated bowel may be gas or fluid filled.</a:t>
            </a:r>
          </a:p>
          <a:p>
            <a:pPr marL="514350" indent="-514350">
              <a:buFont typeface="+mj-lt"/>
              <a:buAutoNum type="arabicPeriod"/>
            </a:pPr>
            <a:r>
              <a:rPr lang="en-US" dirty="0"/>
              <a:t>Transition point at the site of obstruction.</a:t>
            </a:r>
          </a:p>
          <a:p>
            <a:pPr marL="514350" indent="-514350">
              <a:buFont typeface="+mj-lt"/>
              <a:buAutoNum type="arabicPeriod"/>
            </a:pPr>
            <a:r>
              <a:rPr lang="en-US" dirty="0"/>
              <a:t>The cause will be at the transition point</a:t>
            </a:r>
          </a:p>
          <a:p>
            <a:pPr marL="514350" indent="-514350">
              <a:buFont typeface="+mj-lt"/>
              <a:buAutoNum type="arabicPeriod"/>
            </a:pPr>
            <a:r>
              <a:rPr lang="en-US" dirty="0"/>
              <a:t>If no cause is demonstrated, it is likely secondary to adhesion.</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0" y="3124200"/>
            <a:ext cx="9144000" cy="457200"/>
          </a:xfrm>
        </p:spPr>
        <p:txBody>
          <a:bodyPr>
            <a:normAutofit fontScale="25000" lnSpcReduction="20000"/>
          </a:bodyPr>
          <a:lstStyle/>
          <a:p>
            <a:pPr fontAlgn="base">
              <a:buNone/>
            </a:pPr>
            <a:r>
              <a:rPr lang="en-US" sz="8000" b="1" dirty="0"/>
              <a:t>Small bowel obstruction due to hernia    </a:t>
            </a:r>
          </a:p>
          <a:p>
            <a:pPr fontAlgn="base">
              <a:buNone/>
            </a:pPr>
            <a:endParaRPr lang="en-US" b="1" dirty="0"/>
          </a:p>
          <a:p>
            <a:pPr fontAlgn="base">
              <a:buNone/>
            </a:pPr>
            <a:endParaRPr lang="en-US" b="1" dirty="0"/>
          </a:p>
          <a:p>
            <a:pPr fontAlgn="base">
              <a:buNone/>
            </a:pPr>
            <a:endParaRPr lang="en-US" b="1" dirty="0"/>
          </a:p>
          <a:p>
            <a:pPr fontAlgn="base">
              <a:buNone/>
            </a:pPr>
            <a:endParaRPr lang="en-US" b="1" dirty="0"/>
          </a:p>
          <a:p>
            <a:pPr fontAlgn="base">
              <a:buNone/>
            </a:pPr>
            <a:endParaRPr lang="en-US" b="1" dirty="0"/>
          </a:p>
          <a:p>
            <a:pPr fontAlgn="base">
              <a:buNone/>
            </a:pPr>
            <a:endParaRPr lang="en-US" b="1" dirty="0"/>
          </a:p>
          <a:p>
            <a:pPr fontAlgn="base">
              <a:buNone/>
            </a:pPr>
            <a:endParaRPr lang="en-US" b="1" dirty="0"/>
          </a:p>
          <a:p>
            <a:pPr fontAlgn="base">
              <a:buNone/>
            </a:pPr>
            <a:endParaRPr lang="en-US" b="1" dirty="0"/>
          </a:p>
          <a:p>
            <a:pPr fontAlgn="base">
              <a:buNone/>
            </a:pPr>
            <a:endParaRPr lang="en-US" b="1" dirty="0"/>
          </a:p>
          <a:p>
            <a:pPr fontAlgn="base">
              <a:buNone/>
            </a:pPr>
            <a:endParaRPr lang="en-US" b="1" dirty="0"/>
          </a:p>
          <a:p>
            <a:pPr fontAlgn="base">
              <a:buNone/>
            </a:pPr>
            <a:endParaRPr lang="en-US" b="1" dirty="0"/>
          </a:p>
          <a:p>
            <a:pPr fontAlgn="base">
              <a:buNone/>
            </a:pPr>
            <a:endParaRPr lang="en-US" b="1" dirty="0"/>
          </a:p>
          <a:p>
            <a:pPr fontAlgn="base">
              <a:buNone/>
            </a:pPr>
            <a:endParaRPr lang="en-US" b="1" dirty="0"/>
          </a:p>
          <a:p>
            <a:pPr fontAlgn="base">
              <a:buNone/>
            </a:pPr>
            <a:endParaRPr lang="en-US" b="1" dirty="0"/>
          </a:p>
          <a:p>
            <a:pPr fontAlgn="base">
              <a:buNone/>
            </a:pPr>
            <a:endParaRPr lang="en-US" b="1" dirty="0"/>
          </a:p>
          <a:p>
            <a:pPr fontAlgn="base">
              <a:buNone/>
            </a:pPr>
            <a:endParaRPr lang="en-US" b="1" dirty="0"/>
          </a:p>
          <a:p>
            <a:pPr fontAlgn="base">
              <a:buNone/>
            </a:pPr>
            <a:endParaRPr lang="en-US" b="1" dirty="0"/>
          </a:p>
          <a:p>
            <a:pPr fontAlgn="base">
              <a:buNone/>
            </a:pPr>
            <a:endParaRPr lang="en-US" b="1" dirty="0"/>
          </a:p>
          <a:p>
            <a:pPr fontAlgn="base">
              <a:buNone/>
            </a:pPr>
            <a:endParaRPr lang="en-US" b="1" dirty="0"/>
          </a:p>
          <a:p>
            <a:pPr fontAlgn="base">
              <a:buNone/>
            </a:pPr>
            <a:endParaRPr lang="en-US" b="1" dirty="0"/>
          </a:p>
          <a:p>
            <a:pPr fontAlgn="base">
              <a:buNone/>
            </a:pPr>
            <a:endParaRPr lang="en-US" b="1" dirty="0"/>
          </a:p>
          <a:p>
            <a:pPr fontAlgn="base">
              <a:buNone/>
            </a:pPr>
            <a:endParaRPr lang="en-US" b="1" dirty="0"/>
          </a:p>
          <a:p>
            <a:pPr fontAlgn="base">
              <a:buNone/>
            </a:pPr>
            <a:endParaRPr lang="en-US" b="1" dirty="0"/>
          </a:p>
          <a:p>
            <a:pPr fontAlgn="base">
              <a:buNone/>
            </a:pPr>
            <a:endParaRPr lang="en-US" b="1" dirty="0"/>
          </a:p>
          <a:p>
            <a:pPr fontAlgn="base">
              <a:buNone/>
            </a:pPr>
            <a:endParaRPr lang="en-US" b="1" dirty="0"/>
          </a:p>
          <a:p>
            <a:pPr fontAlgn="base">
              <a:buNone/>
            </a:pPr>
            <a:r>
              <a:rPr lang="en-US" sz="8000" b="1" dirty="0"/>
              <a:t> Small Bowel Obstruction due to Adhesions</a:t>
            </a:r>
          </a:p>
          <a:p>
            <a:pPr>
              <a:buNone/>
            </a:pPr>
            <a:endParaRPr lang="en-US" b="1" dirty="0"/>
          </a:p>
          <a:p>
            <a:pPr>
              <a:buNone/>
            </a:pPr>
            <a:endParaRPr lang="en-US" dirty="0"/>
          </a:p>
        </p:txBody>
      </p:sp>
      <p:pic>
        <p:nvPicPr>
          <p:cNvPr id="1026" name="Picture 2" descr="C:\Users\noc\Desktop\renal\SBOParaumbHernia-450x324.jpg"/>
          <p:cNvPicPr>
            <a:picLocks noChangeAspect="1" noChangeArrowheads="1"/>
          </p:cNvPicPr>
          <p:nvPr/>
        </p:nvPicPr>
        <p:blipFill>
          <a:blip r:embed="rId2"/>
          <a:srcRect/>
          <a:stretch>
            <a:fillRect/>
          </a:stretch>
        </p:blipFill>
        <p:spPr bwMode="auto">
          <a:xfrm>
            <a:off x="0" y="0"/>
            <a:ext cx="4127500" cy="2971800"/>
          </a:xfrm>
          <a:prstGeom prst="rect">
            <a:avLst/>
          </a:prstGeom>
          <a:noFill/>
        </p:spPr>
      </p:pic>
      <p:pic>
        <p:nvPicPr>
          <p:cNvPr id="1027" name="Picture 3" descr="C:\Users\noc\Desktop\renal\365599.jpg"/>
          <p:cNvPicPr>
            <a:picLocks noChangeAspect="1" noChangeArrowheads="1"/>
          </p:cNvPicPr>
          <p:nvPr/>
        </p:nvPicPr>
        <p:blipFill>
          <a:blip r:embed="rId3" cstate="print"/>
          <a:srcRect/>
          <a:stretch>
            <a:fillRect/>
          </a:stretch>
        </p:blipFill>
        <p:spPr bwMode="auto">
          <a:xfrm>
            <a:off x="2743200" y="3505200"/>
            <a:ext cx="2604325" cy="2782616"/>
          </a:xfrm>
          <a:prstGeom prst="rect">
            <a:avLst/>
          </a:prstGeom>
          <a:noFill/>
        </p:spPr>
      </p:pic>
      <p:pic>
        <p:nvPicPr>
          <p:cNvPr id="1028" name="Picture 4" descr="C:\Users\noc\Desktop\renal\365598.jpg"/>
          <p:cNvPicPr>
            <a:picLocks noChangeAspect="1" noChangeArrowheads="1"/>
          </p:cNvPicPr>
          <p:nvPr/>
        </p:nvPicPr>
        <p:blipFill>
          <a:blip r:embed="rId4"/>
          <a:srcRect/>
          <a:stretch>
            <a:fillRect/>
          </a:stretch>
        </p:blipFill>
        <p:spPr bwMode="auto">
          <a:xfrm>
            <a:off x="0" y="4114800"/>
            <a:ext cx="2608693" cy="2057400"/>
          </a:xfrm>
          <a:prstGeom prst="rect">
            <a:avLst/>
          </a:prstGeom>
          <a:noFill/>
        </p:spPr>
      </p:pic>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4216</TotalTime>
  <Words>2795</Words>
  <Application>Microsoft Office PowerPoint</Application>
  <PresentationFormat>On-screen Show (4:3)</PresentationFormat>
  <Paragraphs>321</Paragraphs>
  <Slides>41</Slides>
  <Notes>1</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41</vt:i4>
      </vt:variant>
    </vt:vector>
  </HeadingPairs>
  <TitlesOfParts>
    <vt:vector size="44" baseType="lpstr">
      <vt:lpstr>Arial</vt:lpstr>
      <vt:lpstr>Calibri</vt:lpstr>
      <vt:lpstr>Office Theme</vt:lpstr>
      <vt:lpstr>Imaging of specific GIT diseases </vt:lpstr>
      <vt:lpstr>Objectives:</vt:lpstr>
      <vt:lpstr>Peptic ulcer disease</vt:lpstr>
      <vt:lpstr>Small bowel obstruction</vt:lpstr>
      <vt:lpstr>Radiological features</vt:lpstr>
      <vt:lpstr>PowerPoint Presentation</vt:lpstr>
      <vt:lpstr>PowerPoint Presentation</vt:lpstr>
      <vt:lpstr>2- CT SCAN</vt:lpstr>
      <vt:lpstr>PowerPoint Presentation</vt:lpstr>
      <vt:lpstr>Large bowel obstruction</vt:lpstr>
      <vt:lpstr>PowerPoint Presentation</vt:lpstr>
      <vt:lpstr>Investigations </vt:lpstr>
      <vt:lpstr>PowerPoint Presentation</vt:lpstr>
      <vt:lpstr>PowerPoint Presentation</vt:lpstr>
      <vt:lpstr>Sigmoid volvulus </vt:lpstr>
      <vt:lpstr>Appendicitis</vt:lpstr>
      <vt:lpstr>Radiographic features</vt:lpstr>
      <vt:lpstr>Ultrasound</vt:lpstr>
      <vt:lpstr>CT</vt:lpstr>
      <vt:lpstr>PowerPoint Presentation</vt:lpstr>
      <vt:lpstr>Inflammatory bowel disease</vt:lpstr>
      <vt:lpstr>Radiological features</vt:lpstr>
      <vt:lpstr>Crohn disease  </vt:lpstr>
      <vt:lpstr>PowerPoint Presentation</vt:lpstr>
      <vt:lpstr>Toxic mega colon</vt:lpstr>
      <vt:lpstr>PowerPoint Presentation</vt:lpstr>
      <vt:lpstr>Colorectal cancer</vt:lpstr>
      <vt:lpstr>Radiological features</vt:lpstr>
      <vt:lpstr>PowerPoint Presentation</vt:lpstr>
      <vt:lpstr>Gastric cancer</vt:lpstr>
      <vt:lpstr>PowerPoint Presentation</vt:lpstr>
      <vt:lpstr>Acute pancreatitis</vt:lpstr>
      <vt:lpstr>CT scan</vt:lpstr>
      <vt:lpstr>PowerPoint Presentation</vt:lpstr>
      <vt:lpstr>Gallstones disease</vt:lpstr>
      <vt:lpstr>PowerPoint Presentation</vt:lpstr>
      <vt:lpstr>CT scan </vt:lpstr>
      <vt:lpstr>PowerPoint Presentation</vt:lpstr>
      <vt:lpstr>Acute cholecystitis</vt:lpstr>
      <vt:lpstr>CT</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Imaging of specific GIT diseases</dc:title>
  <dc:creator>admin</dc:creator>
  <cp:lastModifiedBy>shaymaa khalid</cp:lastModifiedBy>
  <cp:revision>100</cp:revision>
  <dcterms:created xsi:type="dcterms:W3CDTF">2006-08-16T00:00:00Z</dcterms:created>
  <dcterms:modified xsi:type="dcterms:W3CDTF">2024-11-09T06:26:11Z</dcterms:modified>
</cp:coreProperties>
</file>