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EF8D03-4E40-4810-B158-B667775D2901}" type="doc">
      <dgm:prSet loTypeId="urn:microsoft.com/office/officeart/2009/3/layout/FramedTextPicture" loCatId="picture" qsTypeId="urn:microsoft.com/office/officeart/2005/8/quickstyle/3d9" qsCatId="3D" csTypeId="urn:microsoft.com/office/officeart/2005/8/colors/accent1_2" csCatId="accent1" phldr="1"/>
      <dgm:spPr/>
      <dgm:t>
        <a:bodyPr/>
        <a:lstStyle/>
        <a:p>
          <a:endParaRPr lang="en-US"/>
        </a:p>
      </dgm:t>
    </dgm:pt>
    <dgm:pt modelId="{AF79BFD4-D7D0-4ADF-8E98-02E07D6B4250}">
      <dgm:prSet phldrT="[Tex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شكرا لاصغائكم</a:t>
          </a: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7F981806-F7E7-4AD0-A69C-980FE48A80EC}" type="parTrans" cxnId="{070C3881-F7F5-4CAB-954A-FB7BE6E4A7F9}">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E5F12116-F33E-4AA9-945E-35E2C4FC2C53}" type="sibTrans" cxnId="{070C3881-F7F5-4CAB-954A-FB7BE6E4A7F9}">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3D3734E2-4F99-44FC-86C5-8E505C45C03E}" type="pres">
      <dgm:prSet presAssocID="{89EF8D03-4E40-4810-B158-B667775D2901}" presName="Name0" presStyleCnt="0">
        <dgm:presLayoutVars>
          <dgm:chMax/>
          <dgm:chPref/>
          <dgm:dir/>
        </dgm:presLayoutVars>
      </dgm:prSet>
      <dgm:spPr/>
    </dgm:pt>
    <dgm:pt modelId="{D96BAB51-00A3-4866-B3F4-CE04AE999ECE}" type="pres">
      <dgm:prSet presAssocID="{AF79BFD4-D7D0-4ADF-8E98-02E07D6B4250}" presName="composite" presStyleCnt="0">
        <dgm:presLayoutVars>
          <dgm:chMax/>
          <dgm:chPref/>
        </dgm:presLayoutVars>
      </dgm:prSet>
      <dgm:spPr/>
    </dgm:pt>
    <dgm:pt modelId="{40283A4F-7E4E-473D-9EB0-F0F84CEAED32}" type="pres">
      <dgm:prSet presAssocID="{AF79BFD4-D7D0-4ADF-8E98-02E07D6B4250}" presName="Image" presStyleLbl="bgImgPlace1" presStyleIdx="0" presStyleCnt="1" custFlipVert="1" custFlipHor="1" custScaleX="2750" custScaleY="3789" custLinFactNeighborX="-1621" custLinFactNeighborY="-10994"/>
      <dgm:spPr/>
    </dgm:pt>
    <dgm:pt modelId="{280D3420-1250-4436-8326-39034E0AE73A}" type="pres">
      <dgm:prSet presAssocID="{AF79BFD4-D7D0-4ADF-8E98-02E07D6B4250}" presName="ParentText" presStyleLbl="revTx" presStyleIdx="0" presStyleCnt="1" custScaleX="83050" custLinFactNeighborX="-6032" custLinFactNeighborY="-19334">
        <dgm:presLayoutVars>
          <dgm:chMax val="0"/>
          <dgm:chPref val="0"/>
          <dgm:bulletEnabled val="1"/>
        </dgm:presLayoutVars>
      </dgm:prSet>
      <dgm:spPr/>
    </dgm:pt>
    <dgm:pt modelId="{DDE148A3-BA67-4BC1-B41F-07B0E831DE83}" type="pres">
      <dgm:prSet presAssocID="{AF79BFD4-D7D0-4ADF-8E98-02E07D6B4250}" presName="tlFrame" presStyleLbl="node1" presStyleIdx="0" presStyleCnt="4" custLinFactNeighborX="2095" custLinFactNeighborY="-22541"/>
      <dgm:spPr/>
    </dgm:pt>
    <dgm:pt modelId="{83E0B36A-490A-4241-B403-1B9118A4AF52}" type="pres">
      <dgm:prSet presAssocID="{AF79BFD4-D7D0-4ADF-8E98-02E07D6B4250}" presName="trFrame" presStyleLbl="node1" presStyleIdx="1" presStyleCnt="4" custLinFactNeighborX="-76258" custLinFactNeighborY="-32066"/>
      <dgm:spPr/>
    </dgm:pt>
    <dgm:pt modelId="{31147E00-BF59-40FB-BE6A-17D18FC49D3D}" type="pres">
      <dgm:prSet presAssocID="{AF79BFD4-D7D0-4ADF-8E98-02E07D6B4250}" presName="blFrame" presStyleLbl="node1" presStyleIdx="2" presStyleCnt="4" custLinFactNeighborX="2095" custLinFactNeighborY="-53089"/>
      <dgm:spPr/>
    </dgm:pt>
    <dgm:pt modelId="{07FB7216-94B8-4110-86DF-ADFE8C3C10F7}" type="pres">
      <dgm:prSet presAssocID="{AF79BFD4-D7D0-4ADF-8E98-02E07D6B4250}" presName="brFrame" presStyleLbl="node1" presStyleIdx="3" presStyleCnt="4" custLinFactNeighborX="-76258" custLinFactNeighborY="-53089"/>
      <dgm:spPr/>
    </dgm:pt>
  </dgm:ptLst>
  <dgm:cxnLst>
    <dgm:cxn modelId="{92342F15-1B4C-407A-A5C4-C36BE2B6A2A2}" type="presOf" srcId="{AF79BFD4-D7D0-4ADF-8E98-02E07D6B4250}" destId="{280D3420-1250-4436-8326-39034E0AE73A}" srcOrd="0" destOrd="0" presId="urn:microsoft.com/office/officeart/2009/3/layout/FramedTextPicture"/>
    <dgm:cxn modelId="{C380004A-42AA-4B8D-8552-8AD6CDC3B198}" type="presOf" srcId="{89EF8D03-4E40-4810-B158-B667775D2901}" destId="{3D3734E2-4F99-44FC-86C5-8E505C45C03E}" srcOrd="0" destOrd="0" presId="urn:microsoft.com/office/officeart/2009/3/layout/FramedTextPicture"/>
    <dgm:cxn modelId="{070C3881-F7F5-4CAB-954A-FB7BE6E4A7F9}" srcId="{89EF8D03-4E40-4810-B158-B667775D2901}" destId="{AF79BFD4-D7D0-4ADF-8E98-02E07D6B4250}" srcOrd="0" destOrd="0" parTransId="{7F981806-F7E7-4AD0-A69C-980FE48A80EC}" sibTransId="{E5F12116-F33E-4AA9-945E-35E2C4FC2C53}"/>
    <dgm:cxn modelId="{AF326CBB-EF40-4D85-9EDB-145510BEB790}" type="presParOf" srcId="{3D3734E2-4F99-44FC-86C5-8E505C45C03E}" destId="{D96BAB51-00A3-4866-B3F4-CE04AE999ECE}" srcOrd="0" destOrd="0" presId="urn:microsoft.com/office/officeart/2009/3/layout/FramedTextPicture"/>
    <dgm:cxn modelId="{EFB76412-6D63-401A-855D-88B9D7E650AA}" type="presParOf" srcId="{D96BAB51-00A3-4866-B3F4-CE04AE999ECE}" destId="{40283A4F-7E4E-473D-9EB0-F0F84CEAED32}" srcOrd="0" destOrd="0" presId="urn:microsoft.com/office/officeart/2009/3/layout/FramedTextPicture"/>
    <dgm:cxn modelId="{0AF119D1-FA9F-429E-8CD5-F9E4CE447A14}" type="presParOf" srcId="{D96BAB51-00A3-4866-B3F4-CE04AE999ECE}" destId="{280D3420-1250-4436-8326-39034E0AE73A}" srcOrd="1" destOrd="0" presId="urn:microsoft.com/office/officeart/2009/3/layout/FramedTextPicture"/>
    <dgm:cxn modelId="{EE001D6C-4821-4FCF-966B-8ED3EE333F11}" type="presParOf" srcId="{D96BAB51-00A3-4866-B3F4-CE04AE999ECE}" destId="{DDE148A3-BA67-4BC1-B41F-07B0E831DE83}" srcOrd="2" destOrd="0" presId="urn:microsoft.com/office/officeart/2009/3/layout/FramedTextPicture"/>
    <dgm:cxn modelId="{1E0F3774-CD57-429F-AD68-1E24532809F1}" type="presParOf" srcId="{D96BAB51-00A3-4866-B3F4-CE04AE999ECE}" destId="{83E0B36A-490A-4241-B403-1B9118A4AF52}" srcOrd="3" destOrd="0" presId="urn:microsoft.com/office/officeart/2009/3/layout/FramedTextPicture"/>
    <dgm:cxn modelId="{A1D83D95-E271-460A-8FBD-96542D120421}" type="presParOf" srcId="{D96BAB51-00A3-4866-B3F4-CE04AE999ECE}" destId="{31147E00-BF59-40FB-BE6A-17D18FC49D3D}" srcOrd="4" destOrd="0" presId="urn:microsoft.com/office/officeart/2009/3/layout/FramedTextPicture"/>
    <dgm:cxn modelId="{83910218-6E96-422C-A368-520CAA59A0EC}" type="presParOf" srcId="{D96BAB51-00A3-4866-B3F4-CE04AE999ECE}" destId="{07FB7216-94B8-4110-86DF-ADFE8C3C10F7}" srcOrd="5" destOrd="0" presId="urn:microsoft.com/office/officeart/2009/3/layout/FramedText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83A4F-7E4E-473D-9EB0-F0F84CEAED32}">
      <dsp:nvSpPr>
        <dsp:cNvPr id="0" name=""/>
        <dsp:cNvSpPr/>
      </dsp:nvSpPr>
      <dsp:spPr>
        <a:xfrm flipH="1" flipV="1">
          <a:off x="533390" y="228602"/>
          <a:ext cx="64641" cy="59376"/>
        </a:xfrm>
        <a:prstGeom prst="rect">
          <a:avLst/>
        </a:prstGeom>
        <a:solidFill>
          <a:schemeClr val="accent1">
            <a:tint val="5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dsp:style>
    </dsp:sp>
    <dsp:sp modelId="{280D3420-1250-4436-8326-39034E0AE73A}">
      <dsp:nvSpPr>
        <dsp:cNvPr id="0" name=""/>
        <dsp:cNvSpPr/>
      </dsp:nvSpPr>
      <dsp:spPr>
        <a:xfrm>
          <a:off x="1958627" y="914396"/>
          <a:ext cx="2765768" cy="2057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lvl="0" indent="0" algn="ctr" defTabSz="2667000">
            <a:lnSpc>
              <a:spcPct val="90000"/>
            </a:lnSpc>
            <a:spcBef>
              <a:spcPct val="0"/>
            </a:spcBef>
            <a:spcAft>
              <a:spcPct val="35000"/>
            </a:spcAft>
            <a:buNone/>
          </a:pPr>
          <a:r>
            <a:rPr lang="ar-IQ" sz="60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شكرا لاصغائكم</a:t>
          </a:r>
          <a:endParaRPr lang="en-US" sz="60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sp:txBody>
      <dsp:txXfrm>
        <a:off x="1958627" y="914396"/>
        <a:ext cx="2765768" cy="2057033"/>
      </dsp:txXfrm>
    </dsp:sp>
    <dsp:sp modelId="{DDE148A3-BA67-4BC1-B41F-07B0E831DE83}">
      <dsp:nvSpPr>
        <dsp:cNvPr id="0" name=""/>
        <dsp:cNvSpPr/>
      </dsp:nvSpPr>
      <dsp:spPr>
        <a:xfrm>
          <a:off x="1600197" y="838199"/>
          <a:ext cx="799795" cy="800002"/>
        </a:xfrm>
        <a:prstGeom prst="halfFrame">
          <a:avLst>
            <a:gd name="adj1" fmla="val 25770"/>
            <a:gd name="adj2" fmla="val 25770"/>
          </a:avLst>
        </a:prstGeom>
        <a:solidFill>
          <a:schemeClr val="accent1">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83E0B36A-490A-4241-B403-1B9118A4AF52}">
      <dsp:nvSpPr>
        <dsp:cNvPr id="0" name=""/>
        <dsp:cNvSpPr/>
      </dsp:nvSpPr>
      <dsp:spPr>
        <a:xfrm rot="5400000">
          <a:off x="4114699" y="762102"/>
          <a:ext cx="800002" cy="799795"/>
        </a:xfrm>
        <a:prstGeom prst="halfFrame">
          <a:avLst>
            <a:gd name="adj1" fmla="val 25770"/>
            <a:gd name="adj2" fmla="val 25770"/>
          </a:avLst>
        </a:prstGeom>
        <a:solidFill>
          <a:schemeClr val="accent1">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31147E00-BF59-40FB-BE6A-17D18FC49D3D}">
      <dsp:nvSpPr>
        <dsp:cNvPr id="0" name=""/>
        <dsp:cNvSpPr/>
      </dsp:nvSpPr>
      <dsp:spPr>
        <a:xfrm rot="16200000">
          <a:off x="1600094" y="2438501"/>
          <a:ext cx="800002" cy="799795"/>
        </a:xfrm>
        <a:prstGeom prst="halfFrame">
          <a:avLst>
            <a:gd name="adj1" fmla="val 25770"/>
            <a:gd name="adj2" fmla="val 25770"/>
          </a:avLst>
        </a:prstGeom>
        <a:solidFill>
          <a:schemeClr val="accent1">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07FB7216-94B8-4110-86DF-ADFE8C3C10F7}">
      <dsp:nvSpPr>
        <dsp:cNvPr id="0" name=""/>
        <dsp:cNvSpPr/>
      </dsp:nvSpPr>
      <dsp:spPr>
        <a:xfrm rot="10800000">
          <a:off x="4114803" y="2438398"/>
          <a:ext cx="799795" cy="800002"/>
        </a:xfrm>
        <a:prstGeom prst="halfFrame">
          <a:avLst>
            <a:gd name="adj1" fmla="val 25770"/>
            <a:gd name="adj2" fmla="val 25770"/>
          </a:avLst>
        </a:prstGeom>
        <a:solidFill>
          <a:schemeClr val="accent1">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F8F03A-C51F-44E1-9253-60428F97B9C9}" type="datetimeFigureOut">
              <a:rPr lang="en-US" smtClean="0"/>
              <a:t>3/5/2024</a:t>
            </a:fld>
            <a:endParaRPr lang="en-US"/>
          </a:p>
        </p:txBody>
      </p:sp>
      <p:sp>
        <p:nvSpPr>
          <p:cNvPr id="8" name="Slide Number Placeholder 7"/>
          <p:cNvSpPr>
            <a:spLocks noGrp="1"/>
          </p:cNvSpPr>
          <p:nvPr>
            <p:ph type="sldNum" sz="quarter" idx="11"/>
          </p:nvPr>
        </p:nvSpPr>
        <p:spPr/>
        <p:txBody>
          <a:bodyPr/>
          <a:lstStyle/>
          <a:p>
            <a:fld id="{28AC1EC1-7AFA-47EF-B68E-CE6D7F85C4E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F8F03A-C51F-44E1-9253-60428F97B9C9}"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F8F03A-C51F-44E1-9253-60428F97B9C9}"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F8F03A-C51F-44E1-9253-60428F97B9C9}"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F8F03A-C51F-44E1-9253-60428F97B9C9}"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F8F03A-C51F-44E1-9253-60428F97B9C9}"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C1EC1-7AFA-47EF-B68E-CE6D7F85C4E3}"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CF8F03A-C51F-44E1-9253-60428F97B9C9}" type="datetimeFigureOut">
              <a:rPr lang="en-US" smtClean="0"/>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C1EC1-7AFA-47EF-B68E-CE6D7F85C4E3}"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F8F03A-C51F-44E1-9253-60428F97B9C9}" type="datetimeFigureOut">
              <a:rPr lang="en-US" smtClean="0"/>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8F03A-C51F-44E1-9253-60428F97B9C9}" type="datetimeFigureOut">
              <a:rPr lang="en-US" smtClean="0"/>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F8F03A-C51F-44E1-9253-60428F97B9C9}"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F8F03A-C51F-44E1-9253-60428F97B9C9}"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C1EC1-7AFA-47EF-B68E-CE6D7F85C4E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3CF8F03A-C51F-44E1-9253-60428F97B9C9}" type="datetimeFigureOut">
              <a:rPr lang="en-US" smtClean="0"/>
              <a:t>3/5/2024</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28AC1EC1-7AFA-47EF-B68E-CE6D7F85C4E3}"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2.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 Id="rId4" Type="http://schemas.openxmlformats.org/officeDocument/2006/relationships/image" Target="../media/image4.jpeg" /></Relationships>
</file>

<file path=ppt/slides/_rels/slide3.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1.xml" /><Relationship Id="rId4" Type="http://schemas.openxmlformats.org/officeDocument/2006/relationships/image" Target="../media/image9.jpeg" /></Relationships>
</file>

<file path=ppt/slides/_rels/slide5.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image" Target="../media/image10.jpeg"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14.jpeg" /><Relationship Id="rId2" Type="http://schemas.openxmlformats.org/officeDocument/2006/relationships/image" Target="../media/image13.jpeg"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16.jpeg" /><Relationship Id="rId2" Type="http://schemas.openxmlformats.org/officeDocument/2006/relationships/image" Target="../media/image15.jpeg" /><Relationship Id="rId1" Type="http://schemas.openxmlformats.org/officeDocument/2006/relationships/slideLayout" Target="../slideLayouts/slideLayout1.xml" /><Relationship Id="rId4" Type="http://schemas.openxmlformats.org/officeDocument/2006/relationships/image" Target="../media/image17.jpeg" /></Relationships>
</file>

<file path=ppt/slides/_rels/slide9.xml.rels><?xml version="1.0" encoding="UTF-8" standalone="yes"?>
<Relationships xmlns="http://schemas.openxmlformats.org/package/2006/relationships"><Relationship Id="rId3" Type="http://schemas.openxmlformats.org/officeDocument/2006/relationships/image" Target="../media/image19.gif" /><Relationship Id="rId2" Type="http://schemas.openxmlformats.org/officeDocument/2006/relationships/image" Target="../media/image18.jpeg" /><Relationship Id="rId1" Type="http://schemas.openxmlformats.org/officeDocument/2006/relationships/slideLayout" Target="../slideLayouts/slideLayout1.xml" /><Relationship Id="rId4" Type="http://schemas.openxmlformats.org/officeDocument/2006/relationships/image" Target="../media/image20.gi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57400"/>
            <a:ext cx="7772400" cy="1241425"/>
          </a:xfrm>
        </p:spPr>
        <p:txBody>
          <a:bodyPr/>
          <a:lstStyle/>
          <a:p>
            <a:pPr algn="ctr"/>
            <a:r>
              <a:rPr lang="ar-IQ" sz="4800" b="1" dirty="0"/>
              <a:t>القدرات البدنية والقدرات الحركية</a:t>
            </a:r>
            <a:endParaRPr lang="en-US" sz="4800" b="1" dirty="0"/>
          </a:p>
        </p:txBody>
      </p:sp>
      <p:sp>
        <p:nvSpPr>
          <p:cNvPr id="3" name="Subtitle 2"/>
          <p:cNvSpPr>
            <a:spLocks noGrp="1"/>
          </p:cNvSpPr>
          <p:nvPr>
            <p:ph type="subTitle" idx="1"/>
          </p:nvPr>
        </p:nvSpPr>
        <p:spPr>
          <a:xfrm>
            <a:off x="914400" y="4191000"/>
            <a:ext cx="7315200" cy="1144632"/>
          </a:xfrm>
        </p:spPr>
        <p:txBody>
          <a:bodyPr>
            <a:normAutofit fontScale="92500" lnSpcReduction="20000"/>
          </a:bodyPr>
          <a:lstStyle/>
          <a:p>
            <a:pPr algn="ctr"/>
            <a:r>
              <a:rPr lang="ar-IQ" sz="4000" dirty="0"/>
              <a:t> </a:t>
            </a:r>
          </a:p>
          <a:p>
            <a:pPr algn="ctr"/>
            <a:r>
              <a:rPr lang="ar-IQ" sz="3600" dirty="0"/>
              <a:t>النشاطات الطلابية / كلية اللغات</a:t>
            </a:r>
            <a:endParaRPr lang="en-US" sz="3600" dirty="0"/>
          </a:p>
        </p:txBody>
      </p:sp>
    </p:spTree>
    <p:extLst>
      <p:ext uri="{BB962C8B-B14F-4D97-AF65-F5344CB8AC3E}">
        <p14:creationId xmlns:p14="http://schemas.microsoft.com/office/powerpoint/2010/main" val="10069099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029943"/>
            <a:ext cx="7315200" cy="4502049"/>
          </a:xfrm>
        </p:spPr>
        <p:txBody>
          <a:bodyPr>
            <a:normAutofit fontScale="90000"/>
          </a:bodyPr>
          <a:lstStyle/>
          <a:p>
            <a:pPr lvl="0" algn="r" rtl="1"/>
            <a:br>
              <a:rPr lang="en-US" sz="3100" dirty="0"/>
            </a:br>
            <a:r>
              <a:rPr lang="ar-IQ" sz="3100" dirty="0"/>
              <a:t>هي المسارات الحركية المطلوبة للاداء الحركي. وتعتمد على ثلاثة عوامل:</a:t>
            </a:r>
            <a:br>
              <a:rPr lang="en-US" sz="3100" dirty="0"/>
            </a:br>
            <a:r>
              <a:rPr lang="ar-IQ" sz="3100" dirty="0"/>
              <a:t>عدد الوحدات الحركية المستثارة.</a:t>
            </a:r>
            <a:br>
              <a:rPr lang="en-US" sz="3100" dirty="0"/>
            </a:br>
            <a:r>
              <a:rPr lang="ar-IQ" sz="3100" dirty="0"/>
              <a:t>درجة الاستثارة.</a:t>
            </a:r>
            <a:br>
              <a:rPr lang="en-US" sz="3100" dirty="0"/>
            </a:br>
            <a:r>
              <a:rPr lang="ar-IQ" sz="3100" dirty="0"/>
              <a:t>زمن الاستثارة.</a:t>
            </a:r>
            <a:br>
              <a:rPr lang="en-US" sz="3100" dirty="0"/>
            </a:br>
            <a:r>
              <a:rPr lang="ar-IQ" sz="3100" dirty="0"/>
              <a:t>ويجب ان تتناغم هذه العوامل فيما بينها للوصول الى الهدف.وهذا بدوره يختلف من شخص الى اخر وبين الكبير والصغير ايضا.</a:t>
            </a:r>
            <a:br>
              <a:rPr lang="en-US" dirty="0"/>
            </a:br>
            <a:endParaRPr lang="en-US" dirty="0"/>
          </a:p>
        </p:txBody>
      </p:sp>
      <p:sp>
        <p:nvSpPr>
          <p:cNvPr id="3" name="Subtitle 2"/>
          <p:cNvSpPr>
            <a:spLocks noGrp="1"/>
          </p:cNvSpPr>
          <p:nvPr>
            <p:ph type="subTitle" idx="1"/>
          </p:nvPr>
        </p:nvSpPr>
        <p:spPr>
          <a:xfrm>
            <a:off x="1905000" y="5166530"/>
            <a:ext cx="6324600" cy="777070"/>
          </a:xfrm>
        </p:spPr>
        <p:txBody>
          <a:bodyPr>
            <a:normAutofit/>
          </a:bodyPr>
          <a:lstStyle/>
          <a:p>
            <a:pPr algn="r"/>
            <a:r>
              <a:rPr lang="ar-IQ" sz="2800" dirty="0"/>
              <a:t>وهذا بدوره يعتمد على التنسيق العصبي العضلي ايضا </a:t>
            </a:r>
            <a:endParaRPr lang="en-US" sz="2800" dirty="0"/>
          </a:p>
        </p:txBody>
      </p:sp>
      <p:sp>
        <p:nvSpPr>
          <p:cNvPr id="4" name="TextBox 3"/>
          <p:cNvSpPr txBox="1"/>
          <p:nvPr/>
        </p:nvSpPr>
        <p:spPr>
          <a:xfrm>
            <a:off x="5334000" y="609600"/>
            <a:ext cx="2743200" cy="58477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r"/>
            <a:r>
              <a:rPr lang="ar-IQ" sz="3200" b="1" dirty="0"/>
              <a:t>الدقة الحركية:</a:t>
            </a:r>
            <a:endParaRPr lang="en-US" sz="3200" dirty="0"/>
          </a:p>
        </p:txBody>
      </p:sp>
    </p:spTree>
    <p:extLst>
      <p:ext uri="{BB962C8B-B14F-4D97-AF65-F5344CB8AC3E}">
        <p14:creationId xmlns:p14="http://schemas.microsoft.com/office/powerpoint/2010/main" val="37723183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5356164"/>
              </p:ext>
            </p:extLst>
          </p:nvPr>
        </p:nvGraphicFramePr>
        <p:xfrm>
          <a:off x="762000" y="1433882"/>
          <a:ext cx="7575885" cy="5165099"/>
        </p:xfrm>
        <a:graphic>
          <a:graphicData uri="http://schemas.openxmlformats.org/drawingml/2006/table">
            <a:tbl>
              <a:tblPr rtl="1" firstRow="1" firstCol="1" bandRow="1">
                <a:tableStyleId>{21E4AEA4-8DFA-4A89-87EB-49C32662AFE0}</a:tableStyleId>
              </a:tblPr>
              <a:tblGrid>
                <a:gridCol w="372406">
                  <a:extLst>
                    <a:ext uri="{9D8B030D-6E8A-4147-A177-3AD203B41FA5}">
                      <a16:colId xmlns:a16="http://schemas.microsoft.com/office/drawing/2014/main" val="20000"/>
                    </a:ext>
                  </a:extLst>
                </a:gridCol>
                <a:gridCol w="3652443">
                  <a:extLst>
                    <a:ext uri="{9D8B030D-6E8A-4147-A177-3AD203B41FA5}">
                      <a16:colId xmlns:a16="http://schemas.microsoft.com/office/drawing/2014/main" val="20001"/>
                    </a:ext>
                  </a:extLst>
                </a:gridCol>
                <a:gridCol w="3551036">
                  <a:extLst>
                    <a:ext uri="{9D8B030D-6E8A-4147-A177-3AD203B41FA5}">
                      <a16:colId xmlns:a16="http://schemas.microsoft.com/office/drawing/2014/main" val="20002"/>
                    </a:ext>
                  </a:extLst>
                </a:gridCol>
              </a:tblGrid>
              <a:tr h="374485">
                <a:tc>
                  <a:txBody>
                    <a:bodyPr/>
                    <a:lstStyle/>
                    <a:p>
                      <a:pPr marL="0" marR="0" algn="just" rtl="1">
                        <a:lnSpc>
                          <a:spcPct val="115000"/>
                        </a:lnSpc>
                        <a:spcBef>
                          <a:spcPts val="0"/>
                        </a:spcBef>
                        <a:spcAft>
                          <a:spcPts val="0"/>
                        </a:spcAft>
                      </a:pPr>
                      <a:r>
                        <a:rPr lang="ar-IQ" sz="1400" dirty="0">
                          <a:ln>
                            <a:solidFill>
                              <a:schemeClr val="accent2">
                                <a:lumMod val="50000"/>
                              </a:schemeClr>
                            </a:solidFill>
                          </a:ln>
                          <a:effectLst/>
                        </a:rPr>
                        <a:t>ت</a:t>
                      </a:r>
                      <a:endParaRPr lang="en-US" sz="1100" dirty="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2800" dirty="0">
                          <a:ln>
                            <a:solidFill>
                              <a:schemeClr val="accent2">
                                <a:lumMod val="50000"/>
                              </a:schemeClr>
                            </a:solidFill>
                          </a:ln>
                          <a:effectLst/>
                        </a:rPr>
                        <a:t>القدرات الحركية</a:t>
                      </a:r>
                      <a:endParaRPr lang="en-US" sz="2800" dirty="0">
                        <a:ln>
                          <a:solidFill>
                            <a:schemeClr val="accent2">
                              <a:lumMod val="50000"/>
                            </a:schemeClr>
                          </a:solidFill>
                        </a:ln>
                        <a:effectLst/>
                        <a:latin typeface="Calibri"/>
                        <a:ea typeface="Calibri"/>
                        <a:cs typeface="Arial"/>
                      </a:endParaRPr>
                    </a:p>
                  </a:txBody>
                  <a:tcPr marL="68580" marR="68580" marT="0" marB="0">
                    <a:solidFill>
                      <a:schemeClr val="tx2"/>
                    </a:solidFill>
                  </a:tcPr>
                </a:tc>
                <a:tc>
                  <a:txBody>
                    <a:bodyPr/>
                    <a:lstStyle/>
                    <a:p>
                      <a:pPr marL="0" marR="0" algn="just" rtl="1">
                        <a:lnSpc>
                          <a:spcPct val="115000"/>
                        </a:lnSpc>
                        <a:spcBef>
                          <a:spcPts val="0"/>
                        </a:spcBef>
                        <a:spcAft>
                          <a:spcPts val="0"/>
                        </a:spcAft>
                      </a:pPr>
                      <a:r>
                        <a:rPr lang="ar-IQ" sz="2800" dirty="0">
                          <a:ln>
                            <a:solidFill>
                              <a:schemeClr val="accent2">
                                <a:lumMod val="50000"/>
                              </a:schemeClr>
                            </a:solidFill>
                          </a:ln>
                          <a:effectLst/>
                        </a:rPr>
                        <a:t>القدرات البدنية</a:t>
                      </a:r>
                      <a:endParaRPr lang="en-US" sz="2800" dirty="0">
                        <a:ln>
                          <a:solidFill>
                            <a:schemeClr val="accent2">
                              <a:lumMod val="50000"/>
                            </a:schemeClr>
                          </a:solidFill>
                        </a:ln>
                        <a:effectLst/>
                        <a:latin typeface="Calibri"/>
                        <a:ea typeface="Calibri"/>
                        <a:cs typeface="Arial"/>
                      </a:endParaRPr>
                    </a:p>
                  </a:txBody>
                  <a:tcPr marL="68580" marR="68580" marT="0" marB="0">
                    <a:solidFill>
                      <a:schemeClr val="tx2"/>
                    </a:solidFill>
                  </a:tcPr>
                </a:tc>
                <a:extLst>
                  <a:ext uri="{0D108BD9-81ED-4DB2-BD59-A6C34878D82A}">
                    <a16:rowId xmlns:a16="http://schemas.microsoft.com/office/drawing/2014/main" val="10000"/>
                  </a:ext>
                </a:extLst>
              </a:tr>
              <a:tr h="774763">
                <a:tc>
                  <a:txBody>
                    <a:bodyPr/>
                    <a:lstStyle/>
                    <a:p>
                      <a:pPr marL="0" marR="0" algn="just" rtl="1">
                        <a:lnSpc>
                          <a:spcPct val="115000"/>
                        </a:lnSpc>
                        <a:spcBef>
                          <a:spcPts val="0"/>
                        </a:spcBef>
                        <a:spcAft>
                          <a:spcPts val="0"/>
                        </a:spcAft>
                      </a:pPr>
                      <a:r>
                        <a:rPr lang="ar-IQ" sz="1400">
                          <a:ln>
                            <a:solidFill>
                              <a:schemeClr val="accent2">
                                <a:lumMod val="50000"/>
                              </a:schemeClr>
                            </a:solidFill>
                          </a:ln>
                          <a:effectLst/>
                        </a:rPr>
                        <a:t>1</a:t>
                      </a:r>
                      <a:endParaRPr lang="en-US" sz="11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dirty="0">
                          <a:ln>
                            <a:solidFill>
                              <a:schemeClr val="accent2">
                                <a:lumMod val="50000"/>
                              </a:schemeClr>
                            </a:solidFill>
                          </a:ln>
                          <a:effectLst/>
                        </a:rPr>
                        <a:t>تعتمد على سلامة الجهازين العصبيين المركزي والمحيطي</a:t>
                      </a:r>
                      <a:endParaRPr lang="en-US" sz="1800" dirty="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dirty="0">
                          <a:ln>
                            <a:solidFill>
                              <a:schemeClr val="accent2">
                                <a:lumMod val="50000"/>
                              </a:schemeClr>
                            </a:solidFill>
                          </a:ln>
                          <a:effectLst/>
                        </a:rPr>
                        <a:t>تعتمد بشكل اساسي على الاجهزة البدنية والوظيفية للجسم </a:t>
                      </a:r>
                      <a:endParaRPr lang="en-US" sz="1800" dirty="0">
                        <a:ln>
                          <a:solidFill>
                            <a:schemeClr val="accent2">
                              <a:lumMod val="50000"/>
                            </a:schemeClr>
                          </a:solidFill>
                        </a:ln>
                        <a:effectLst/>
                        <a:latin typeface="Calibri"/>
                        <a:ea typeface="Calibri"/>
                        <a:cs typeface="Arial"/>
                      </a:endParaRPr>
                    </a:p>
                  </a:txBody>
                  <a:tcPr marL="68580" marR="68580" marT="0" marB="0"/>
                </a:tc>
                <a:extLst>
                  <a:ext uri="{0D108BD9-81ED-4DB2-BD59-A6C34878D82A}">
                    <a16:rowId xmlns:a16="http://schemas.microsoft.com/office/drawing/2014/main" val="10001"/>
                  </a:ext>
                </a:extLst>
              </a:tr>
              <a:tr h="1175041">
                <a:tc>
                  <a:txBody>
                    <a:bodyPr/>
                    <a:lstStyle/>
                    <a:p>
                      <a:pPr marL="0" marR="0" algn="just" rtl="1">
                        <a:lnSpc>
                          <a:spcPct val="115000"/>
                        </a:lnSpc>
                        <a:spcBef>
                          <a:spcPts val="0"/>
                        </a:spcBef>
                        <a:spcAft>
                          <a:spcPts val="0"/>
                        </a:spcAft>
                      </a:pPr>
                      <a:r>
                        <a:rPr lang="ar-IQ" sz="1400">
                          <a:ln>
                            <a:solidFill>
                              <a:schemeClr val="accent2">
                                <a:lumMod val="50000"/>
                              </a:schemeClr>
                            </a:solidFill>
                          </a:ln>
                          <a:effectLst/>
                        </a:rPr>
                        <a:t>2</a:t>
                      </a:r>
                      <a:endParaRPr lang="en-US" sz="11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dirty="0">
                          <a:ln>
                            <a:solidFill>
                              <a:schemeClr val="accent2">
                                <a:lumMod val="50000"/>
                              </a:schemeClr>
                            </a:solidFill>
                          </a:ln>
                          <a:effectLst/>
                        </a:rPr>
                        <a:t>يؤثر الخوف والقلق والغضب على اداء الدقة والرشاقة والتوازن (القدرات الحركية) وهذا دليل على ارتباط هذة القدرات بالجهاز العصبي</a:t>
                      </a:r>
                      <a:endParaRPr lang="en-US" sz="1800" dirty="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dirty="0">
                          <a:ln>
                            <a:solidFill>
                              <a:schemeClr val="accent2">
                                <a:lumMod val="50000"/>
                              </a:schemeClr>
                            </a:solidFill>
                          </a:ln>
                          <a:effectLst/>
                        </a:rPr>
                        <a:t>لايؤثر الخوف والقلق...الخ على القوة والسرعة والتحمل بل على العكس قد تزداد من خلال استثارة هرمون الادرنالين </a:t>
                      </a:r>
                      <a:endParaRPr lang="en-US" sz="1800" dirty="0">
                        <a:ln>
                          <a:solidFill>
                            <a:schemeClr val="accent2">
                              <a:lumMod val="50000"/>
                            </a:schemeClr>
                          </a:solidFill>
                        </a:ln>
                        <a:effectLst/>
                        <a:latin typeface="Calibri"/>
                        <a:ea typeface="Calibri"/>
                        <a:cs typeface="Arial"/>
                      </a:endParaRPr>
                    </a:p>
                  </a:txBody>
                  <a:tcPr marL="68580" marR="68580" marT="0" marB="0"/>
                </a:tc>
                <a:extLst>
                  <a:ext uri="{0D108BD9-81ED-4DB2-BD59-A6C34878D82A}">
                    <a16:rowId xmlns:a16="http://schemas.microsoft.com/office/drawing/2014/main" val="10002"/>
                  </a:ext>
                </a:extLst>
              </a:tr>
              <a:tr h="774763">
                <a:tc>
                  <a:txBody>
                    <a:bodyPr/>
                    <a:lstStyle/>
                    <a:p>
                      <a:pPr marL="0" marR="0" algn="just" rtl="1">
                        <a:lnSpc>
                          <a:spcPct val="115000"/>
                        </a:lnSpc>
                        <a:spcBef>
                          <a:spcPts val="0"/>
                        </a:spcBef>
                        <a:spcAft>
                          <a:spcPts val="0"/>
                        </a:spcAft>
                      </a:pPr>
                      <a:r>
                        <a:rPr lang="ar-IQ" sz="1400">
                          <a:ln>
                            <a:solidFill>
                              <a:schemeClr val="accent2">
                                <a:lumMod val="50000"/>
                              </a:schemeClr>
                            </a:solidFill>
                          </a:ln>
                          <a:effectLst/>
                        </a:rPr>
                        <a:t>3</a:t>
                      </a:r>
                      <a:endParaRPr lang="en-US" sz="11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a:ln>
                            <a:solidFill>
                              <a:schemeClr val="accent2">
                                <a:lumMod val="50000"/>
                              </a:schemeClr>
                            </a:solidFill>
                          </a:ln>
                          <a:effectLst/>
                        </a:rPr>
                        <a:t>تعطى او تدرب هذه القدرات في الاعداد الخاص لانها خطوة متقدمة في الاعداد المهاري </a:t>
                      </a:r>
                      <a:endParaRPr lang="en-US" sz="18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a:ln>
                            <a:solidFill>
                              <a:schemeClr val="accent2">
                                <a:lumMod val="50000"/>
                              </a:schemeClr>
                            </a:solidFill>
                          </a:ln>
                          <a:effectLst/>
                        </a:rPr>
                        <a:t>تعطى في الاعداد العام</a:t>
                      </a:r>
                      <a:endParaRPr lang="en-US" sz="1800">
                        <a:ln>
                          <a:solidFill>
                            <a:schemeClr val="accent2">
                              <a:lumMod val="50000"/>
                            </a:schemeClr>
                          </a:solidFill>
                        </a:ln>
                        <a:effectLst/>
                        <a:latin typeface="Calibri"/>
                        <a:ea typeface="Calibri"/>
                        <a:cs typeface="Arial"/>
                      </a:endParaRPr>
                    </a:p>
                  </a:txBody>
                  <a:tcPr marL="68580" marR="68580" marT="0" marB="0"/>
                </a:tc>
                <a:extLst>
                  <a:ext uri="{0D108BD9-81ED-4DB2-BD59-A6C34878D82A}">
                    <a16:rowId xmlns:a16="http://schemas.microsoft.com/office/drawing/2014/main" val="10003"/>
                  </a:ext>
                </a:extLst>
              </a:tr>
              <a:tr h="774763">
                <a:tc>
                  <a:txBody>
                    <a:bodyPr/>
                    <a:lstStyle/>
                    <a:p>
                      <a:pPr marL="0" marR="0" algn="just" rtl="1">
                        <a:lnSpc>
                          <a:spcPct val="115000"/>
                        </a:lnSpc>
                        <a:spcBef>
                          <a:spcPts val="0"/>
                        </a:spcBef>
                        <a:spcAft>
                          <a:spcPts val="0"/>
                        </a:spcAft>
                      </a:pPr>
                      <a:r>
                        <a:rPr lang="ar-IQ" sz="1400">
                          <a:ln>
                            <a:solidFill>
                              <a:schemeClr val="accent2">
                                <a:lumMod val="50000"/>
                              </a:schemeClr>
                            </a:solidFill>
                          </a:ln>
                          <a:effectLst/>
                        </a:rPr>
                        <a:t>4</a:t>
                      </a:r>
                      <a:endParaRPr lang="en-US" sz="11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a:ln>
                            <a:solidFill>
                              <a:schemeClr val="accent2">
                                <a:lumMod val="50000"/>
                              </a:schemeClr>
                            </a:solidFill>
                          </a:ln>
                          <a:effectLst/>
                        </a:rPr>
                        <a:t>كل القدرات الحركية تكون تحت سيطرة الجهاز العصبي</a:t>
                      </a:r>
                      <a:endParaRPr lang="en-US" sz="18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a:ln>
                            <a:solidFill>
                              <a:schemeClr val="accent2">
                                <a:lumMod val="50000"/>
                              </a:schemeClr>
                            </a:solidFill>
                          </a:ln>
                          <a:effectLst/>
                        </a:rPr>
                        <a:t>لكل قدرة جهاز خاص يتحكم بها في اغلب الاحيان</a:t>
                      </a:r>
                      <a:endParaRPr lang="en-US" sz="1800">
                        <a:ln>
                          <a:solidFill>
                            <a:schemeClr val="accent2">
                              <a:lumMod val="50000"/>
                            </a:schemeClr>
                          </a:solidFill>
                        </a:ln>
                        <a:effectLst/>
                        <a:latin typeface="Calibri"/>
                        <a:ea typeface="Calibri"/>
                        <a:cs typeface="Arial"/>
                      </a:endParaRPr>
                    </a:p>
                  </a:txBody>
                  <a:tcPr marL="68580" marR="68580" marT="0" marB="0"/>
                </a:tc>
                <a:extLst>
                  <a:ext uri="{0D108BD9-81ED-4DB2-BD59-A6C34878D82A}">
                    <a16:rowId xmlns:a16="http://schemas.microsoft.com/office/drawing/2014/main" val="10004"/>
                  </a:ext>
                </a:extLst>
              </a:tr>
              <a:tr h="1175041">
                <a:tc>
                  <a:txBody>
                    <a:bodyPr/>
                    <a:lstStyle/>
                    <a:p>
                      <a:pPr marL="0" marR="0" algn="just" rtl="1">
                        <a:lnSpc>
                          <a:spcPct val="115000"/>
                        </a:lnSpc>
                        <a:spcBef>
                          <a:spcPts val="0"/>
                        </a:spcBef>
                        <a:spcAft>
                          <a:spcPts val="0"/>
                        </a:spcAft>
                      </a:pPr>
                      <a:r>
                        <a:rPr lang="ar-IQ" sz="1400">
                          <a:ln>
                            <a:solidFill>
                              <a:schemeClr val="accent2">
                                <a:lumMod val="50000"/>
                              </a:schemeClr>
                            </a:solidFill>
                          </a:ln>
                          <a:effectLst/>
                        </a:rPr>
                        <a:t>5</a:t>
                      </a:r>
                      <a:endParaRPr lang="en-US" sz="11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a:ln>
                            <a:solidFill>
                              <a:schemeClr val="accent2">
                                <a:lumMod val="50000"/>
                              </a:schemeClr>
                            </a:solidFill>
                          </a:ln>
                          <a:effectLst/>
                        </a:rPr>
                        <a:t>الارتباط بين القدرات الحركية مع بعضها تكون قوية </a:t>
                      </a:r>
                      <a:endParaRPr lang="en-US" sz="1800">
                        <a:ln>
                          <a:solidFill>
                            <a:schemeClr val="accent2">
                              <a:lumMod val="50000"/>
                            </a:schemeClr>
                          </a:solidFill>
                        </a:ln>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IQ" sz="1800" dirty="0">
                          <a:ln>
                            <a:solidFill>
                              <a:schemeClr val="accent2">
                                <a:lumMod val="50000"/>
                              </a:schemeClr>
                            </a:solidFill>
                          </a:ln>
                          <a:effectLst/>
                        </a:rPr>
                        <a:t>الارتباط بين القدرات البدنية مع بعضها يكون ضعيف اذ لكل قدرة اختبارها الخاص حيث تكون معزولة عن الاخرى</a:t>
                      </a:r>
                      <a:endParaRPr lang="en-US" sz="1800" dirty="0">
                        <a:ln>
                          <a:solidFill>
                            <a:schemeClr val="accent2">
                              <a:lumMod val="50000"/>
                            </a:schemeClr>
                          </a:solidFill>
                        </a:ln>
                        <a:effectLst/>
                        <a:latin typeface="Calibri"/>
                        <a:ea typeface="Calibri"/>
                        <a:cs typeface="Arial"/>
                      </a:endParaRPr>
                    </a:p>
                  </a:txBody>
                  <a:tcPr marL="68580" marR="68580" marT="0" marB="0"/>
                </a:tc>
                <a:extLst>
                  <a:ext uri="{0D108BD9-81ED-4DB2-BD59-A6C34878D82A}">
                    <a16:rowId xmlns:a16="http://schemas.microsoft.com/office/drawing/2014/main" val="10005"/>
                  </a:ext>
                </a:extLst>
              </a:tr>
            </a:tbl>
          </a:graphicData>
        </a:graphic>
      </p:graphicFrame>
      <p:sp>
        <p:nvSpPr>
          <p:cNvPr id="3" name="Rectangle 1"/>
          <p:cNvSpPr>
            <a:spLocks noChangeArrowheads="1"/>
          </p:cNvSpPr>
          <p:nvPr/>
        </p:nvSpPr>
        <p:spPr bwMode="auto">
          <a:xfrm>
            <a:off x="1752600" y="609600"/>
            <a:ext cx="6337822" cy="800219"/>
          </a:xfrm>
          <a:prstGeom prst="rect">
            <a:avLst/>
          </a:prstGeom>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a:ln>
                  <a:noFill/>
                </a:ln>
                <a:solidFill>
                  <a:schemeClr val="tx1"/>
                </a:solidFill>
                <a:effectLst/>
                <a:latin typeface="Calibri" pitchFamily="34" charset="0"/>
                <a:ea typeface="Calibri" pitchFamily="34" charset="0"/>
                <a:cs typeface="Arial" pitchFamily="34" charset="0"/>
              </a:rPr>
              <a:t>مقارنة بين القدرات الحركية والقدرات البدنية:</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245214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717612"/>
          </a:xfrm>
        </p:spPr>
        <p:txBody>
          <a:bodyPr>
            <a:normAutofit/>
          </a:bodyPr>
          <a:lstStyle/>
          <a:p>
            <a:pPr algn="r"/>
            <a:r>
              <a:rPr lang="ar-IQ" dirty="0"/>
              <a:t>ذوي الاحتياجات الخاصة (متلازمة داون)</a:t>
            </a:r>
            <a:endParaRPr lang="en-US" dirty="0"/>
          </a:p>
        </p:txBody>
      </p:sp>
      <p:sp>
        <p:nvSpPr>
          <p:cNvPr id="3" name="Subtitle 2"/>
          <p:cNvSpPr txBox="1">
            <a:spLocks/>
          </p:cNvSpPr>
          <p:nvPr/>
        </p:nvSpPr>
        <p:spPr>
          <a:xfrm>
            <a:off x="1937084" y="2277979"/>
            <a:ext cx="6324600" cy="1828800"/>
          </a:xfrm>
          <a:prstGeom prst="rect">
            <a:avLst/>
          </a:prstGeom>
        </p:spPr>
        <p:txBody>
          <a:bodyPr>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algn="r"/>
            <a:r>
              <a:rPr lang="ar-IQ" sz="2800" dirty="0"/>
              <a:t>نرى ان هؤلاء </a:t>
            </a:r>
            <a:r>
              <a:rPr lang="ar-IQ" sz="2800"/>
              <a:t>الاشخاص لديهم </a:t>
            </a:r>
            <a:r>
              <a:rPr lang="ar-IQ" sz="2800" dirty="0"/>
              <a:t>كل القدرات البدنية حيث تودى بشكل كبير ومقارب الى حد ما للشخص الطبيعي ولكن المشكلة تكمن في القدرات الحركية حيث تعتمد على الجهاز العصبي </a:t>
            </a:r>
            <a:endParaRPr lang="en-US" sz="2800" dirty="0"/>
          </a:p>
        </p:txBody>
      </p:sp>
    </p:spTree>
    <p:extLst>
      <p:ext uri="{BB962C8B-B14F-4D97-AF65-F5344CB8AC3E}">
        <p14:creationId xmlns:p14="http://schemas.microsoft.com/office/powerpoint/2010/main" val="95019054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41250479"/>
              </p:ext>
            </p:extLst>
          </p:nvPr>
        </p:nvGraphicFramePr>
        <p:xfrm>
          <a:off x="1447800" y="1447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21679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57200" y="990600"/>
            <a:ext cx="7772400" cy="1470025"/>
          </a:xfrm>
        </p:spPr>
        <p:txBody>
          <a:bodyPr>
            <a:normAutofit fontScale="90000"/>
          </a:bodyPr>
          <a:lstStyle/>
          <a:p>
            <a:pPr algn="r" rtl="1"/>
            <a:r>
              <a:rPr lang="ar-IQ" b="1" dirty="0"/>
              <a:t>القدرات البدنية:</a:t>
            </a:r>
            <a:br>
              <a:rPr lang="en-US" dirty="0"/>
            </a:br>
            <a:r>
              <a:rPr lang="ar-IQ" sz="4000" dirty="0"/>
              <a:t>هي القدرات التي لها علاقة في الحالة الفسلجية لمختلف اجهزة الجسم .</a:t>
            </a:r>
            <a:endParaRPr lang="en-US" sz="4000" dirty="0"/>
          </a:p>
        </p:txBody>
      </p:sp>
      <p:sp>
        <p:nvSpPr>
          <p:cNvPr id="2" name="Subtitle 1"/>
          <p:cNvSpPr>
            <a:spLocks noGrp="1"/>
          </p:cNvSpPr>
          <p:nvPr>
            <p:ph type="subTitle" idx="1"/>
          </p:nvPr>
        </p:nvSpPr>
        <p:spPr>
          <a:xfrm>
            <a:off x="4523874" y="3200400"/>
            <a:ext cx="4612105" cy="2322095"/>
          </a:xfrm>
        </p:spPr>
        <p:txBody>
          <a:bodyPr>
            <a:normAutofit/>
          </a:bodyPr>
          <a:lstStyle/>
          <a:p>
            <a:pPr lvl="0" algn="just" rtl="1"/>
            <a:r>
              <a:rPr lang="ar-IQ" sz="2400" b="1" dirty="0">
                <a:solidFill>
                  <a:srgbClr val="92D050"/>
                </a:solidFill>
              </a:rPr>
              <a:t>المرونة (السعة الحركية للمفاصل):</a:t>
            </a:r>
            <a:endParaRPr lang="en-US" sz="2400" dirty="0">
              <a:solidFill>
                <a:srgbClr val="92D050"/>
              </a:solidFill>
            </a:endParaRPr>
          </a:p>
          <a:p>
            <a:pPr algn="just" rtl="1"/>
            <a:r>
              <a:rPr lang="ar-IQ" sz="2400" dirty="0"/>
              <a:t>وتعتمد</a:t>
            </a:r>
            <a:r>
              <a:rPr lang="en-US" sz="2400"/>
              <a:t> </a:t>
            </a:r>
            <a:r>
              <a:rPr lang="ar-IQ" sz="2400"/>
              <a:t>على </a:t>
            </a:r>
            <a:r>
              <a:rPr lang="ar-IQ" sz="2400" dirty="0"/>
              <a:t>درجة مطاطية الانسجة حول المفاصل. وتطوير هذه الصفة يعتمد على تمارين تمطية الانسجة حول المفصل بما يطور من السعة الحركية.</a:t>
            </a:r>
            <a:endParaRPr lang="en-US" sz="2400" dirty="0"/>
          </a:p>
          <a:p>
            <a:endParaRPr lang="en-US" dirty="0"/>
          </a:p>
        </p:txBody>
      </p:sp>
      <p:sp>
        <p:nvSpPr>
          <p:cNvPr id="4" name="TextBox 3"/>
          <p:cNvSpPr txBox="1"/>
          <p:nvPr/>
        </p:nvSpPr>
        <p:spPr>
          <a:xfrm>
            <a:off x="5105400" y="2527012"/>
            <a:ext cx="3918531" cy="584775"/>
          </a:xfrm>
          <a:prstGeom prst="rect">
            <a:avLst/>
          </a:prstGeom>
          <a:solidFill>
            <a:schemeClr val="accent2"/>
          </a:solidFill>
          <a:ln>
            <a:solidFill>
              <a:schemeClr val="accent1"/>
            </a:solidFill>
          </a:ln>
        </p:spPr>
        <p:txBody>
          <a:bodyPr wrap="square" rtlCol="0">
            <a:spAutoFit/>
          </a:bodyPr>
          <a:lstStyle/>
          <a:p>
            <a:pPr algn="ctr" rtl="1"/>
            <a:r>
              <a:rPr lang="ar-IQ" sz="3200" b="1" dirty="0">
                <a:solidFill>
                  <a:schemeClr val="bg2">
                    <a:lumMod val="25000"/>
                    <a:lumOff val="75000"/>
                  </a:schemeClr>
                </a:solidFill>
              </a:rPr>
              <a:t>انواع القدرات البدنية:</a:t>
            </a:r>
            <a:endParaRPr lang="en-US" sz="3200" dirty="0">
              <a:solidFill>
                <a:schemeClr val="bg2">
                  <a:lumMod val="25000"/>
                  <a:lumOff val="75000"/>
                </a:schemeClr>
              </a:solidFill>
            </a:endParaRPr>
          </a:p>
        </p:txBody>
      </p:sp>
      <p:pic>
        <p:nvPicPr>
          <p:cNvPr id="5" name="Picture 4" descr="Unmatched Fitness | دليلك للياقة البدنيةتمارين Phraktured لمرونة ..."/>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572000"/>
            <a:ext cx="2057400" cy="1828800"/>
          </a:xfrm>
          <a:prstGeom prst="rect">
            <a:avLst/>
          </a:prstGeom>
          <a:noFill/>
          <a:ln>
            <a:noFill/>
          </a:ln>
        </p:spPr>
      </p:pic>
      <p:pic>
        <p:nvPicPr>
          <p:cNvPr id="7" name="Picture 6" descr="إطالة عضلات الجذع السفلي – طبيب"/>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0"/>
            <a:ext cx="2057400" cy="1828800"/>
          </a:xfrm>
          <a:prstGeom prst="rect">
            <a:avLst/>
          </a:prstGeom>
          <a:noFill/>
          <a:ln>
            <a:noFill/>
          </a:ln>
        </p:spPr>
      </p:pic>
      <p:pic>
        <p:nvPicPr>
          <p:cNvPr id="8" name="Picture 7" descr="اللياقة البدنية من أجل الصحة ::"/>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057400"/>
            <a:ext cx="2514600" cy="1877926"/>
          </a:xfrm>
          <a:prstGeom prst="rect">
            <a:avLst/>
          </a:prstGeom>
          <a:noFill/>
          <a:ln>
            <a:noFill/>
          </a:ln>
        </p:spPr>
      </p:pic>
    </p:spTree>
    <p:extLst>
      <p:ext uri="{BB962C8B-B14F-4D97-AF65-F5344CB8AC3E}">
        <p14:creationId xmlns:p14="http://schemas.microsoft.com/office/powerpoint/2010/main" val="322045097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543800" cy="3276600"/>
          </a:xfrm>
        </p:spPr>
        <p:txBody>
          <a:bodyPr>
            <a:normAutofit fontScale="90000"/>
          </a:bodyPr>
          <a:lstStyle/>
          <a:p>
            <a:pPr lvl="0" algn="r" rtl="1"/>
            <a:r>
              <a:rPr lang="ar-IQ" b="1" dirty="0"/>
              <a:t>السرعة: </a:t>
            </a:r>
            <a:br>
              <a:rPr lang="en-US" dirty="0"/>
            </a:br>
            <a:r>
              <a:rPr lang="ar-IQ" sz="2400" dirty="0"/>
              <a:t>وهي سرعة الانقباض والانبساط العضلي اذ يعتمد على نوع الالياف العضلية فهناك الياف بطيئة </a:t>
            </a:r>
            <a:r>
              <a:rPr lang="ar-IQ" sz="2400" b="1" dirty="0"/>
              <a:t>(الالياف الحمراء)</a:t>
            </a:r>
            <a:r>
              <a:rPr lang="ar-IQ" sz="2400" dirty="0"/>
              <a:t> وتمتاز ببطء انقباضها وتعمل لفترة طويلة . والياف سريعة </a:t>
            </a:r>
            <a:r>
              <a:rPr lang="ar-IQ" sz="2400" b="1" dirty="0"/>
              <a:t>(الالياف البيضاء) </a:t>
            </a:r>
            <a:r>
              <a:rPr lang="ar-IQ" sz="2400" dirty="0"/>
              <a:t>وتمتاز بسرعة انقباضها وقلة تحملها. </a:t>
            </a:r>
            <a:br>
              <a:rPr lang="en-US" sz="3100" dirty="0"/>
            </a:br>
            <a:br>
              <a:rPr lang="en-US" dirty="0"/>
            </a:br>
            <a:endParaRPr lang="en-US" dirty="0"/>
          </a:p>
        </p:txBody>
      </p:sp>
      <p:sp>
        <p:nvSpPr>
          <p:cNvPr id="3" name="Subtitle 2"/>
          <p:cNvSpPr>
            <a:spLocks noGrp="1"/>
          </p:cNvSpPr>
          <p:nvPr>
            <p:ph type="subTitle" idx="1"/>
          </p:nvPr>
        </p:nvSpPr>
        <p:spPr>
          <a:xfrm>
            <a:off x="1219200" y="2133600"/>
            <a:ext cx="7315200" cy="2043962"/>
          </a:xfrm>
        </p:spPr>
        <p:txBody>
          <a:bodyPr>
            <a:normAutofit/>
          </a:bodyPr>
          <a:lstStyle/>
          <a:p>
            <a:pPr algn="r"/>
            <a:r>
              <a:rPr lang="ar-IQ" sz="2400" dirty="0"/>
              <a:t>علما ان الالياف كلاهما موجود لدى اي فرد ولكن بنسب متفاوتة فالفرد الذي لديه الياف بيضاء اكثر من الحمراء يمتاز بسرعة الحركة وسرعة التعب والعكس صحيح.</a:t>
            </a:r>
            <a:br>
              <a:rPr lang="en-US" sz="2400" dirty="0"/>
            </a:br>
            <a:r>
              <a:rPr lang="ar-IQ" sz="2400" dirty="0"/>
              <a:t>ومن ثم يمكن تقسيم كل فرد واللعبة او الفعالية المناسبة له سواء كانت تحتاج الى تحمل او سرعة.</a:t>
            </a:r>
            <a:endParaRPr lang="en-US" dirty="0"/>
          </a:p>
        </p:txBody>
      </p:sp>
      <p:pic>
        <p:nvPicPr>
          <p:cNvPr id="4" name="Picture 3" descr="Fast and Slow Twitch Muscle Fibers - TheHubEdu.com"/>
          <p:cNvPicPr/>
          <p:nvPr/>
        </p:nvPicPr>
        <p:blipFill>
          <a:blip r:embed="rId2">
            <a:extLst>
              <a:ext uri="{28A0092B-C50C-407E-A947-70E740481C1C}">
                <a14:useLocalDpi xmlns:a14="http://schemas.microsoft.com/office/drawing/2010/main" val="0"/>
              </a:ext>
            </a:extLst>
          </a:blip>
          <a:srcRect/>
          <a:stretch>
            <a:fillRect/>
          </a:stretch>
        </p:blipFill>
        <p:spPr bwMode="auto">
          <a:xfrm>
            <a:off x="1074820" y="4406063"/>
            <a:ext cx="3039979" cy="1828801"/>
          </a:xfrm>
          <a:prstGeom prst="rect">
            <a:avLst/>
          </a:prstGeom>
          <a:noFill/>
          <a:ln>
            <a:noFill/>
          </a:ln>
        </p:spPr>
      </p:pic>
      <p:pic>
        <p:nvPicPr>
          <p:cNvPr id="5" name="Picture 4" descr="Slow vs Fast Twitch | BioNinja"/>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410074"/>
            <a:ext cx="3048000" cy="1828801"/>
          </a:xfrm>
          <a:prstGeom prst="rect">
            <a:avLst/>
          </a:prstGeom>
          <a:noFill/>
          <a:ln>
            <a:noFill/>
          </a:ln>
        </p:spPr>
      </p:pic>
    </p:spTree>
    <p:extLst>
      <p:ext uri="{BB962C8B-B14F-4D97-AF65-F5344CB8AC3E}">
        <p14:creationId xmlns:p14="http://schemas.microsoft.com/office/powerpoint/2010/main" val="286009381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yrian Bodybuilding Group: أنواع الألياف العضلية و دورها و طريقة ..."/>
          <p:cNvPicPr/>
          <p:nvPr/>
        </p:nvPicPr>
        <p:blipFill>
          <a:blip r:embed="rId2">
            <a:extLst>
              <a:ext uri="{28A0092B-C50C-407E-A947-70E740481C1C}">
                <a14:useLocalDpi xmlns:a14="http://schemas.microsoft.com/office/drawing/2010/main" val="0"/>
              </a:ext>
            </a:extLst>
          </a:blip>
          <a:srcRect/>
          <a:stretch>
            <a:fillRect/>
          </a:stretch>
        </p:blipFill>
        <p:spPr bwMode="auto">
          <a:xfrm>
            <a:off x="1624263" y="533400"/>
            <a:ext cx="5943600" cy="3120390"/>
          </a:xfrm>
          <a:prstGeom prst="rect">
            <a:avLst/>
          </a:prstGeom>
          <a:noFill/>
          <a:ln>
            <a:noFill/>
          </a:ln>
        </p:spPr>
      </p:pic>
      <p:pic>
        <p:nvPicPr>
          <p:cNvPr id="5" name="Picture 4" descr="RELEVANCE OF SLOW OR FAST TWITCH MUSCLE FIBERS | Steadfast Nutrition"/>
          <p:cNvPicPr/>
          <p:nvPr/>
        </p:nvPicPr>
        <p:blipFill>
          <a:blip r:embed="rId3">
            <a:extLst>
              <a:ext uri="{28A0092B-C50C-407E-A947-70E740481C1C}">
                <a14:useLocalDpi xmlns:a14="http://schemas.microsoft.com/office/drawing/2010/main" val="0"/>
              </a:ext>
            </a:extLst>
          </a:blip>
          <a:srcRect/>
          <a:stretch>
            <a:fillRect/>
          </a:stretch>
        </p:blipFill>
        <p:spPr bwMode="auto">
          <a:xfrm>
            <a:off x="4685297" y="3962400"/>
            <a:ext cx="2914650" cy="1571625"/>
          </a:xfrm>
          <a:prstGeom prst="rect">
            <a:avLst/>
          </a:prstGeom>
          <a:noFill/>
          <a:ln>
            <a:noFill/>
          </a:ln>
        </p:spPr>
      </p:pic>
      <p:pic>
        <p:nvPicPr>
          <p:cNvPr id="6" name="Picture 5" descr="Why Can't I understand key muscle fibre types - different muscle ..."/>
          <p:cNvPicPr/>
          <p:nvPr/>
        </p:nvPicPr>
        <p:blipFill>
          <a:blip r:embed="rId4">
            <a:extLst>
              <a:ext uri="{28A0092B-C50C-407E-A947-70E740481C1C}">
                <a14:useLocalDpi xmlns:a14="http://schemas.microsoft.com/office/drawing/2010/main" val="0"/>
              </a:ext>
            </a:extLst>
          </a:blip>
          <a:srcRect/>
          <a:stretch>
            <a:fillRect/>
          </a:stretch>
        </p:blipFill>
        <p:spPr bwMode="auto">
          <a:xfrm>
            <a:off x="1657851" y="3962400"/>
            <a:ext cx="2962275" cy="1543050"/>
          </a:xfrm>
          <a:prstGeom prst="rect">
            <a:avLst/>
          </a:prstGeom>
          <a:noFill/>
          <a:ln>
            <a:noFill/>
          </a:ln>
        </p:spPr>
      </p:pic>
    </p:spTree>
    <p:extLst>
      <p:ext uri="{BB962C8B-B14F-4D97-AF65-F5344CB8AC3E}">
        <p14:creationId xmlns:p14="http://schemas.microsoft.com/office/powerpoint/2010/main" val="18699158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533400"/>
            <a:ext cx="3657600" cy="5943600"/>
          </a:xfrm>
        </p:spPr>
        <p:txBody>
          <a:bodyPr>
            <a:normAutofit fontScale="90000"/>
          </a:bodyPr>
          <a:lstStyle/>
          <a:p>
            <a:pPr lvl="0" algn="just" rtl="1"/>
            <a:r>
              <a:rPr lang="ar-IQ" sz="3100" b="1" dirty="0"/>
              <a:t>التحمل:</a:t>
            </a:r>
            <a:br>
              <a:rPr lang="en-US" sz="3100" dirty="0"/>
            </a:br>
            <a:r>
              <a:rPr lang="ar-IQ" sz="3100" dirty="0"/>
              <a:t>ويعتمد على كفاءة القلب والجهاز الدوري التنفسي ومدى استثمار الالياف للاوكسجين.</a:t>
            </a:r>
            <a:br>
              <a:rPr lang="en-US" sz="3100" dirty="0"/>
            </a:br>
            <a:r>
              <a:rPr lang="ar-IQ" sz="3100" dirty="0"/>
              <a:t>فالتدريب لفترة طويلة يحدث تكيفا في تلك الاجهزة .حيث يحدث التدريب الاوكسجيني (تدريب التحمل) اي لفترات طويلة زيادة في تجويف القلب مما يؤثر ايجابا على كمية الدم في النبضة الواحدة وبالتالي على كمية الاوكسجين في تزويد العضلات العاملة.</a:t>
            </a:r>
            <a:br>
              <a:rPr lang="en-US" sz="3100" dirty="0"/>
            </a:br>
            <a:endParaRPr lang="en-US" sz="3100" dirty="0"/>
          </a:p>
        </p:txBody>
      </p:sp>
      <p:pic>
        <p:nvPicPr>
          <p:cNvPr id="4" name="Picture 3" descr="القلب تشريح القلب - التدريب الرياضي وأثره على القلب هشام هنداوي هويدي"/>
          <p:cNvPicPr/>
          <p:nvPr/>
        </p:nvPicPr>
        <p:blipFill>
          <a:blip r:embed="rId2">
            <a:extLst>
              <a:ext uri="{28A0092B-C50C-407E-A947-70E740481C1C}">
                <a14:useLocalDpi xmlns:a14="http://schemas.microsoft.com/office/drawing/2010/main" val="0"/>
              </a:ext>
            </a:extLst>
          </a:blip>
          <a:srcRect/>
          <a:stretch>
            <a:fillRect/>
          </a:stretch>
        </p:blipFill>
        <p:spPr bwMode="auto">
          <a:xfrm>
            <a:off x="1177289" y="1066800"/>
            <a:ext cx="2736783" cy="1889760"/>
          </a:xfrm>
          <a:prstGeom prst="rect">
            <a:avLst/>
          </a:prstGeom>
          <a:noFill/>
          <a:ln>
            <a:noFill/>
          </a:ln>
        </p:spPr>
      </p:pic>
      <p:pic>
        <p:nvPicPr>
          <p:cNvPr id="8" name="Picture 7" descr="ممارسة التمارين الرياضية ومرضى القلب / مرام الفقهاء"/>
          <p:cNvPicPr/>
          <p:nvPr/>
        </p:nvPicPr>
        <p:blipFill>
          <a:blip r:embed="rId3">
            <a:extLst>
              <a:ext uri="{28A0092B-C50C-407E-A947-70E740481C1C}">
                <a14:useLocalDpi xmlns:a14="http://schemas.microsoft.com/office/drawing/2010/main" val="0"/>
              </a:ext>
            </a:extLst>
          </a:blip>
          <a:srcRect/>
          <a:stretch>
            <a:fillRect/>
          </a:stretch>
        </p:blipFill>
        <p:spPr bwMode="auto">
          <a:xfrm>
            <a:off x="1201353" y="3352800"/>
            <a:ext cx="2712720" cy="1684020"/>
          </a:xfrm>
          <a:prstGeom prst="rect">
            <a:avLst/>
          </a:prstGeom>
          <a:noFill/>
          <a:ln>
            <a:noFill/>
          </a:ln>
        </p:spPr>
      </p:pic>
    </p:spTree>
    <p:extLst>
      <p:ext uri="{BB962C8B-B14F-4D97-AF65-F5344CB8AC3E}">
        <p14:creationId xmlns:p14="http://schemas.microsoft.com/office/powerpoint/2010/main" val="359949230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3400" y="1447800"/>
            <a:ext cx="3886200" cy="3581399"/>
          </a:xfrm>
        </p:spPr>
        <p:txBody>
          <a:bodyPr>
            <a:normAutofit fontScale="90000"/>
          </a:bodyPr>
          <a:lstStyle/>
          <a:p>
            <a:pPr lvl="0" algn="r" rtl="1"/>
            <a:r>
              <a:rPr lang="ar-IQ" sz="4000" b="1" dirty="0"/>
              <a:t>القوة</a:t>
            </a:r>
            <a:br>
              <a:rPr lang="en-US" sz="4000" b="1" dirty="0"/>
            </a:br>
            <a:br>
              <a:rPr lang="en-US" sz="4000" dirty="0"/>
            </a:br>
            <a:r>
              <a:rPr lang="ar-IQ" sz="3600" dirty="0"/>
              <a:t>وتعتمد في الغالب على المقطع العرضي للعضلة وعلى عدد الوحدات الحركية العاملة</a:t>
            </a:r>
            <a:r>
              <a:rPr lang="en-US" sz="3600" dirty="0"/>
              <a:t> </a:t>
            </a:r>
            <a:r>
              <a:rPr lang="ar-IQ" sz="3600" dirty="0"/>
              <a:t>في مقاومة معينة. </a:t>
            </a:r>
            <a:br>
              <a:rPr lang="en-US" sz="3600" dirty="0"/>
            </a:br>
            <a:br>
              <a:rPr lang="en-US" dirty="0"/>
            </a:br>
            <a:endParaRPr lang="en-US" dirty="0"/>
          </a:p>
        </p:txBody>
      </p:sp>
      <p:pic>
        <p:nvPicPr>
          <p:cNvPr id="4" name="Picture 3" descr="all-exercise: أنواع تدريبات القوة العضلية"/>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28800"/>
            <a:ext cx="2819400" cy="2438400"/>
          </a:xfrm>
          <a:prstGeom prst="rect">
            <a:avLst/>
          </a:prstGeom>
          <a:noFill/>
          <a:ln>
            <a:noFill/>
          </a:ln>
        </p:spPr>
      </p:pic>
    </p:spTree>
    <p:extLst>
      <p:ext uri="{BB962C8B-B14F-4D97-AF65-F5344CB8AC3E}">
        <p14:creationId xmlns:p14="http://schemas.microsoft.com/office/powerpoint/2010/main" val="20878989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81000"/>
            <a:ext cx="7315200" cy="2595025"/>
          </a:xfrm>
        </p:spPr>
        <p:txBody>
          <a:bodyPr>
            <a:normAutofit fontScale="90000"/>
          </a:bodyPr>
          <a:lstStyle/>
          <a:p>
            <a:pPr algn="r" rtl="1"/>
            <a:r>
              <a:rPr lang="ar-IQ" b="1" dirty="0"/>
              <a:t>القدرات الحركية:</a:t>
            </a:r>
            <a:br>
              <a:rPr lang="en-US" dirty="0"/>
            </a:br>
            <a:r>
              <a:rPr lang="ar-IQ" sz="3600" dirty="0"/>
              <a:t>هي القدرات التي لها علاقة بالجهاز العصبي المركزي والمحيطي لاجل التحكم .</a:t>
            </a:r>
            <a:br>
              <a:rPr lang="en-US" dirty="0"/>
            </a:br>
            <a:endParaRPr lang="en-US" dirty="0"/>
          </a:p>
        </p:txBody>
      </p:sp>
      <p:pic>
        <p:nvPicPr>
          <p:cNvPr id="6" name="Picture 5" descr="الجهاز العصبي المركزي"/>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667000"/>
            <a:ext cx="2752725" cy="2895600"/>
          </a:xfrm>
          <a:prstGeom prst="rect">
            <a:avLst/>
          </a:prstGeom>
          <a:noFill/>
          <a:ln>
            <a:noFill/>
          </a:ln>
        </p:spPr>
      </p:pic>
      <p:pic>
        <p:nvPicPr>
          <p:cNvPr id="7" name="Picture 6" descr="الجهاز العصبي... حقائق هامة عليك معرفتها | طقس العرب"/>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671011"/>
            <a:ext cx="2772778" cy="2895600"/>
          </a:xfrm>
          <a:prstGeom prst="rect">
            <a:avLst/>
          </a:prstGeom>
          <a:noFill/>
          <a:ln>
            <a:noFill/>
          </a:ln>
        </p:spPr>
      </p:pic>
    </p:spTree>
    <p:extLst>
      <p:ext uri="{BB962C8B-B14F-4D97-AF65-F5344CB8AC3E}">
        <p14:creationId xmlns:p14="http://schemas.microsoft.com/office/powerpoint/2010/main" val="18509033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4800" y="609600"/>
            <a:ext cx="4147131" cy="58477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rtl="1"/>
            <a:r>
              <a:rPr lang="ar-IQ" sz="3200" b="1" dirty="0"/>
              <a:t>بعض انواع القدرات الحركية:</a:t>
            </a:r>
            <a:endParaRPr lang="en-US" sz="3200" dirty="0"/>
          </a:p>
        </p:txBody>
      </p:sp>
      <p:pic>
        <p:nvPicPr>
          <p:cNvPr id="6" name="Picture 5" descr="٥ نصائح لتوازن أفضل عند ممارسة اليوغا! – Fatima Yoga"/>
          <p:cNvPicPr/>
          <p:nvPr/>
        </p:nvPicPr>
        <p:blipFill>
          <a:blip r:embed="rId2">
            <a:extLst>
              <a:ext uri="{28A0092B-C50C-407E-A947-70E740481C1C}">
                <a14:useLocalDpi xmlns:a14="http://schemas.microsoft.com/office/drawing/2010/main" val="0"/>
              </a:ext>
            </a:extLst>
          </a:blip>
          <a:srcRect/>
          <a:stretch>
            <a:fillRect/>
          </a:stretch>
        </p:blipFill>
        <p:spPr bwMode="auto">
          <a:xfrm>
            <a:off x="677026" y="623201"/>
            <a:ext cx="2143125" cy="1967599"/>
          </a:xfrm>
          <a:prstGeom prst="rect">
            <a:avLst/>
          </a:prstGeom>
          <a:noFill/>
          <a:ln>
            <a:noFill/>
          </a:ln>
        </p:spPr>
      </p:pic>
      <p:pic>
        <p:nvPicPr>
          <p:cNvPr id="7" name="Picture 6" descr="التوازن - مدرب الجمباز"/>
          <p:cNvPicPr/>
          <p:nvPr/>
        </p:nvPicPr>
        <p:blipFill>
          <a:blip r:embed="rId3">
            <a:extLst>
              <a:ext uri="{28A0092B-C50C-407E-A947-70E740481C1C}">
                <a14:useLocalDpi xmlns:a14="http://schemas.microsoft.com/office/drawing/2010/main" val="0"/>
              </a:ext>
            </a:extLst>
          </a:blip>
          <a:srcRect/>
          <a:stretch>
            <a:fillRect/>
          </a:stretch>
        </p:blipFill>
        <p:spPr bwMode="auto">
          <a:xfrm>
            <a:off x="677026" y="2590800"/>
            <a:ext cx="2143125" cy="1946042"/>
          </a:xfrm>
          <a:prstGeom prst="rect">
            <a:avLst/>
          </a:prstGeom>
          <a:noFill/>
          <a:ln>
            <a:noFill/>
          </a:ln>
        </p:spPr>
      </p:pic>
      <p:sp>
        <p:nvSpPr>
          <p:cNvPr id="9" name="Subtitle 1"/>
          <p:cNvSpPr>
            <a:spLocks noGrp="1"/>
          </p:cNvSpPr>
          <p:nvPr>
            <p:ph type="subTitle" idx="1"/>
          </p:nvPr>
        </p:nvSpPr>
        <p:spPr>
          <a:xfrm>
            <a:off x="3353047" y="1799882"/>
            <a:ext cx="4953000" cy="4477436"/>
          </a:xfrm>
        </p:spPr>
        <p:txBody>
          <a:bodyPr>
            <a:normAutofit/>
          </a:bodyPr>
          <a:lstStyle/>
          <a:p>
            <a:pPr algn="r" rtl="1"/>
            <a:endParaRPr lang="en-US" dirty="0"/>
          </a:p>
          <a:p>
            <a:pPr algn="r" rtl="1"/>
            <a:r>
              <a:rPr lang="ar-IQ" sz="2800" dirty="0"/>
              <a:t>يعتمد التوازن على العلاقة بين مركز الثقل وقاعدة الاستناد عند الثبات والحركة. وهذا نابع من قدرة الجهاز العصبي المركزي والمحيطي على التحكم في كمية الاستثارات الموجهة الى مختلف المجاميع العضلية للوصول الى حالة التوازن .(الاحساس الحركي)</a:t>
            </a:r>
            <a:endParaRPr lang="en-US" sz="2800" dirty="0"/>
          </a:p>
          <a:p>
            <a:pPr algn="r" rtl="1"/>
            <a:r>
              <a:rPr lang="ar-IQ" sz="2800" dirty="0"/>
              <a:t>وهنك نوعين من التوازن (الثابت والمتحرك).</a:t>
            </a:r>
            <a:endParaRPr lang="en-US" sz="2800" dirty="0"/>
          </a:p>
          <a:p>
            <a:endParaRPr lang="en-US" dirty="0"/>
          </a:p>
        </p:txBody>
      </p:sp>
      <p:sp>
        <p:nvSpPr>
          <p:cNvPr id="2" name="TextBox 1"/>
          <p:cNvSpPr txBox="1"/>
          <p:nvPr/>
        </p:nvSpPr>
        <p:spPr>
          <a:xfrm>
            <a:off x="6224584" y="1371599"/>
            <a:ext cx="2057400" cy="646331"/>
          </a:xfrm>
          <a:prstGeom prst="rect">
            <a:avLst/>
          </a:prstGeom>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r" rtl="1"/>
            <a:r>
              <a:rPr lang="ar-IQ" sz="3600" b="1" dirty="0">
                <a:solidFill>
                  <a:schemeClr val="tx1"/>
                </a:solidFill>
              </a:rPr>
              <a:t>التوازن:</a:t>
            </a:r>
            <a:endParaRPr lang="en-US" sz="3600" b="1" dirty="0">
              <a:solidFill>
                <a:schemeClr val="tx1"/>
              </a:solidFill>
            </a:endParaRPr>
          </a:p>
        </p:txBody>
      </p:sp>
      <p:pic>
        <p:nvPicPr>
          <p:cNvPr id="8" name="Picture 7" descr="Captain Club for Special Needs - Posts | Facebook"/>
          <p:cNvPicPr/>
          <p:nvPr/>
        </p:nvPicPr>
        <p:blipFill>
          <a:blip r:embed="rId4">
            <a:extLst>
              <a:ext uri="{28A0092B-C50C-407E-A947-70E740481C1C}">
                <a14:useLocalDpi xmlns:a14="http://schemas.microsoft.com/office/drawing/2010/main" val="0"/>
              </a:ext>
            </a:extLst>
          </a:blip>
          <a:srcRect/>
          <a:stretch>
            <a:fillRect/>
          </a:stretch>
        </p:blipFill>
        <p:spPr bwMode="auto">
          <a:xfrm>
            <a:off x="666548" y="4536842"/>
            <a:ext cx="2164080" cy="2016358"/>
          </a:xfrm>
          <a:prstGeom prst="rect">
            <a:avLst/>
          </a:prstGeom>
          <a:noFill/>
          <a:ln>
            <a:noFill/>
          </a:ln>
        </p:spPr>
      </p:pic>
    </p:spTree>
    <p:extLst>
      <p:ext uri="{BB962C8B-B14F-4D97-AF65-F5344CB8AC3E}">
        <p14:creationId xmlns:p14="http://schemas.microsoft.com/office/powerpoint/2010/main" val="425083857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9131" y="1524000"/>
            <a:ext cx="3352800" cy="4343400"/>
          </a:xfrm>
        </p:spPr>
        <p:txBody>
          <a:bodyPr>
            <a:normAutofit fontScale="90000"/>
          </a:bodyPr>
          <a:lstStyle/>
          <a:p>
            <a:pPr lvl="0" algn="r" rtl="1"/>
            <a:br>
              <a:rPr lang="en-US" sz="3100" dirty="0"/>
            </a:br>
            <a:r>
              <a:rPr lang="ar-IQ" sz="3100" dirty="0"/>
              <a:t>وهي القدرة على التغيير والتحكم في حركة الجسم بكل انسيابية .</a:t>
            </a:r>
            <a:br>
              <a:rPr lang="en-US" sz="3100" dirty="0"/>
            </a:br>
            <a:r>
              <a:rPr lang="ar-IQ" sz="3100" dirty="0"/>
              <a:t>وهذا يعني ان الجهازين المركزي والمحيطي يعملان في استثارة بعض المجاميع العضلية وكبح عمل مجاميع اخرى من اجل تغيير الحركة. </a:t>
            </a:r>
            <a:br>
              <a:rPr lang="en-US" dirty="0"/>
            </a:br>
            <a:endParaRPr lang="en-US" dirty="0"/>
          </a:p>
        </p:txBody>
      </p:sp>
      <p:pic>
        <p:nvPicPr>
          <p:cNvPr id="4" name="Picture 3" descr="عناصر اللياقة البدنية الخاصة بلاعب التنس | الباحث أيمن فؤاد"/>
          <p:cNvPicPr/>
          <p:nvPr/>
        </p:nvPicPr>
        <p:blipFill>
          <a:blip r:embed="rId2">
            <a:extLst>
              <a:ext uri="{28A0092B-C50C-407E-A947-70E740481C1C}">
                <a14:useLocalDpi xmlns:a14="http://schemas.microsoft.com/office/drawing/2010/main" val="0"/>
              </a:ext>
            </a:extLst>
          </a:blip>
          <a:srcRect/>
          <a:stretch>
            <a:fillRect/>
          </a:stretch>
        </p:blipFill>
        <p:spPr bwMode="auto">
          <a:xfrm>
            <a:off x="673768" y="4038600"/>
            <a:ext cx="2690462" cy="1800927"/>
          </a:xfrm>
          <a:prstGeom prst="rect">
            <a:avLst/>
          </a:prstGeom>
          <a:noFill/>
          <a:ln>
            <a:noFill/>
          </a:ln>
        </p:spPr>
      </p:pic>
      <p:sp>
        <p:nvSpPr>
          <p:cNvPr id="7" name="Subtitle 6"/>
          <p:cNvSpPr>
            <a:spLocks noGrp="1"/>
          </p:cNvSpPr>
          <p:nvPr>
            <p:ph type="subTitle" idx="1"/>
          </p:nvPr>
        </p:nvSpPr>
        <p:spPr/>
        <p:txBody>
          <a:bodyPr/>
          <a:lstStyle/>
          <a:p>
            <a:pPr algn="r"/>
            <a:r>
              <a:rPr lang="ar-IQ" dirty="0"/>
              <a:t>نشاهد الكثير من الحركات تودى بشكل متقطع وبدون انسيابية والسبب عدم التوافق بين الايعاز والاستجابة فضلا عن عدم التوافق العصبي العضلي حيث تعمل عضلات لايجوز ان تعمل في حركة ما </a:t>
            </a:r>
            <a:endParaRPr lang="en-US" dirty="0"/>
          </a:p>
        </p:txBody>
      </p:sp>
      <p:sp>
        <p:nvSpPr>
          <p:cNvPr id="8" name="TextBox 7"/>
          <p:cNvSpPr txBox="1"/>
          <p:nvPr/>
        </p:nvSpPr>
        <p:spPr>
          <a:xfrm>
            <a:off x="5715000" y="597187"/>
            <a:ext cx="2546931" cy="584775"/>
          </a:xfrm>
          <a:prstGeom prst="rect">
            <a:avLst/>
          </a:prstGeom>
          <a:solidFill>
            <a:schemeClr val="tx2"/>
          </a:solidFill>
        </p:spPr>
        <p:txBody>
          <a:bodyPr wrap="square" rtlCol="0">
            <a:spAutoFit/>
          </a:bodyPr>
          <a:lstStyle/>
          <a:p>
            <a:pPr algn="r"/>
            <a:r>
              <a:rPr lang="ar-IQ" sz="3200" b="1" dirty="0"/>
              <a:t>الرشاقة:</a:t>
            </a:r>
            <a:endParaRPr lang="en-US" sz="3200" dirty="0"/>
          </a:p>
        </p:txBody>
      </p:sp>
      <p:pic>
        <p:nvPicPr>
          <p:cNvPr id="9" name="Picture 8" descr="Illinois agility test modified"/>
          <p:cNvPicPr/>
          <p:nvPr/>
        </p:nvPicPr>
        <p:blipFill>
          <a:blip r:embed="rId3">
            <a:extLst>
              <a:ext uri="{28A0092B-C50C-407E-A947-70E740481C1C}">
                <a14:useLocalDpi xmlns:a14="http://schemas.microsoft.com/office/drawing/2010/main" val="0"/>
              </a:ext>
            </a:extLst>
          </a:blip>
          <a:srcRect/>
          <a:stretch>
            <a:fillRect/>
          </a:stretch>
        </p:blipFill>
        <p:spPr bwMode="auto">
          <a:xfrm>
            <a:off x="685800" y="621250"/>
            <a:ext cx="2678430" cy="1661160"/>
          </a:xfrm>
          <a:prstGeom prst="rect">
            <a:avLst/>
          </a:prstGeom>
          <a:noFill/>
          <a:ln>
            <a:noFill/>
          </a:ln>
        </p:spPr>
      </p:pic>
      <p:pic>
        <p:nvPicPr>
          <p:cNvPr id="10" name="Picture 9" descr="Illinois Agility Test"/>
          <p:cNvPicPr/>
          <p:nvPr/>
        </p:nvPicPr>
        <p:blipFill>
          <a:blip r:embed="rId4">
            <a:extLst>
              <a:ext uri="{28A0092B-C50C-407E-A947-70E740481C1C}">
                <a14:useLocalDpi xmlns:a14="http://schemas.microsoft.com/office/drawing/2010/main" val="0"/>
              </a:ext>
            </a:extLst>
          </a:blip>
          <a:srcRect/>
          <a:stretch>
            <a:fillRect/>
          </a:stretch>
        </p:blipFill>
        <p:spPr bwMode="auto">
          <a:xfrm>
            <a:off x="673768" y="2362200"/>
            <a:ext cx="2690462" cy="1600200"/>
          </a:xfrm>
          <a:prstGeom prst="rect">
            <a:avLst/>
          </a:prstGeom>
          <a:noFill/>
          <a:ln>
            <a:noFill/>
          </a:ln>
        </p:spPr>
      </p:pic>
    </p:spTree>
    <p:extLst>
      <p:ext uri="{BB962C8B-B14F-4D97-AF65-F5344CB8AC3E}">
        <p14:creationId xmlns:p14="http://schemas.microsoft.com/office/powerpoint/2010/main" val="38233354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230</TotalTime>
  <Words>599</Words>
  <Application>Microsoft Office PowerPoint</Application>
  <PresentationFormat>عرض على الشاشة (4:3)</PresentationFormat>
  <Paragraphs>45</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Perspective</vt:lpstr>
      <vt:lpstr>القدرات البدنية والقدرات الحركية</vt:lpstr>
      <vt:lpstr>القدرات البدنية: هي القدرات التي لها علاقة في الحالة الفسلجية لمختلف اجهزة الجسم .</vt:lpstr>
      <vt:lpstr>السرعة:  وهي سرعة الانقباض والانبساط العضلي اذ يعتمد على نوع الالياف العضلية فهناك الياف بطيئة (الالياف الحمراء) وتمتاز ببطء انقباضها وتعمل لفترة طويلة . والياف سريعة (الالياف البيضاء) وتمتاز بسرعة انقباضها وقلة تحملها.   </vt:lpstr>
      <vt:lpstr>عرض تقديمي في PowerPoint</vt:lpstr>
      <vt:lpstr>التحمل: ويعتمد على كفاءة القلب والجهاز الدوري التنفسي ومدى استثمار الالياف للاوكسجين. فالتدريب لفترة طويلة يحدث تكيفا في تلك الاجهزة .حيث يحدث التدريب الاوكسجيني (تدريب التحمل) اي لفترات طويلة زيادة في تجويف القلب مما يؤثر ايجابا على كمية الدم في النبضة الواحدة وبالتالي على كمية الاوكسجين في تزويد العضلات العاملة. </vt:lpstr>
      <vt:lpstr>القوة  وتعتمد في الغالب على المقطع العرضي للعضلة وعلى عدد الوحدات الحركية العاملة في مقاومة معينة.   </vt:lpstr>
      <vt:lpstr>القدرات الحركية: هي القدرات التي لها علاقة بالجهاز العصبي المركزي والمحيطي لاجل التحكم . </vt:lpstr>
      <vt:lpstr>عرض تقديمي في PowerPoint</vt:lpstr>
      <vt:lpstr> وهي القدرة على التغيير والتحكم في حركة الجسم بكل انسيابية . وهذا يعني ان الجهازين المركزي والمحيطي يعملان في استثارة بعض المجاميع العضلية وكبح عمل مجاميع اخرى من اجل تغيير الحركة.  </vt:lpstr>
      <vt:lpstr> هي المسارات الحركية المطلوبة للاداء الحركي. وتعتمد على ثلاثة عوامل: عدد الوحدات الحركية المستثارة. درجة الاستثارة. زمن الاستثارة. ويجب ان تتناغم هذه العوامل فيما بينها للوصول الى الهدف.وهذا بدوره يختلف من شخص الى اخر وبين الكبير والصغير ايضا. </vt:lpstr>
      <vt:lpstr>عرض تقديمي في PowerPoint</vt:lpstr>
      <vt:lpstr>ذوي الاحتياجات الخاصة (متلازمة داون)</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القدرات البدنية والقدرات الحركية</dc:title>
  <dc:creator>DR.Ahmed Saker</dc:creator>
  <cp:lastModifiedBy>Ismael7qasim@gmail.com</cp:lastModifiedBy>
  <cp:revision>49</cp:revision>
  <dcterms:created xsi:type="dcterms:W3CDTF">2020-05-16T00:51:40Z</dcterms:created>
  <dcterms:modified xsi:type="dcterms:W3CDTF">2024-03-05T05:37:16Z</dcterms:modified>
</cp:coreProperties>
</file>