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Histology lectures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7543800" cy="1752600"/>
          </a:xfrm>
        </p:spPr>
        <p:txBody>
          <a:bodyPr/>
          <a:lstStyle/>
          <a:p>
            <a:pPr algn="l"/>
            <a:r>
              <a:rPr lang="en-US" b="1" dirty="0" smtClean="0"/>
              <a:t>Lecture 2                  lymphatic  organs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اللوزات </a:t>
            </a:r>
            <a:r>
              <a:rPr lang="en-US" b="1" dirty="0" smtClean="0"/>
              <a:t> tonsils</a:t>
            </a:r>
            <a:r>
              <a:rPr lang="ar-IQ" b="1" dirty="0" smtClean="0"/>
              <a:t> :</a:t>
            </a:r>
            <a:endParaRPr lang="en-US" dirty="0"/>
          </a:p>
        </p:txBody>
      </p:sp>
      <p:pic>
        <p:nvPicPr>
          <p:cNvPr id="8194" name="Picture 2" descr="C:\Users\Firas\OneDrive\Desktop\زوزو\tons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28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>اللوزات الحنكية </a:t>
            </a:r>
            <a:r>
              <a:rPr lang="en-US" b="1" dirty="0" smtClean="0"/>
              <a:t>palatine tonsils</a:t>
            </a:r>
            <a:r>
              <a:rPr lang="ar-IQ" b="1" dirty="0" smtClean="0"/>
              <a:t>1-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170" name="Picture 2" descr="C:\Users\Firas\OneDrive\Desktop\زوزو\platin tons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اللوزات اللسانية </a:t>
            </a:r>
            <a:r>
              <a:rPr lang="en-US" dirty="0" smtClean="0"/>
              <a:t>lingual tonsils </a:t>
            </a:r>
            <a:r>
              <a:rPr lang="ar-IQ" dirty="0" smtClean="0"/>
              <a:t>2-</a:t>
            </a:r>
            <a:endParaRPr lang="en-US" dirty="0"/>
          </a:p>
        </p:txBody>
      </p:sp>
      <p:pic>
        <p:nvPicPr>
          <p:cNvPr id="9218" name="Picture 2" descr="C:\Users\Firas\OneDrive\Desktop\زوزو\tonsil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465" b="67792"/>
          <a:stretch>
            <a:fillRect/>
          </a:stretch>
        </p:blipFill>
        <p:spPr bwMode="auto">
          <a:xfrm>
            <a:off x="2209800" y="1371600"/>
            <a:ext cx="3886200" cy="492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اللوزة البلعومية </a:t>
            </a:r>
            <a:r>
              <a:rPr lang="en-US" dirty="0" smtClean="0"/>
              <a:t>pharyngeal tonsils-3</a:t>
            </a:r>
            <a:endParaRPr lang="en-US" dirty="0"/>
          </a:p>
        </p:txBody>
      </p:sp>
      <p:pic>
        <p:nvPicPr>
          <p:cNvPr id="10242" name="Picture 2" descr="C:\Users\Firas\OneDrive\Desktop\زوزو\tonsil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223" t="63354"/>
          <a:stretch>
            <a:fillRect/>
          </a:stretch>
        </p:blipFill>
        <p:spPr bwMode="auto">
          <a:xfrm>
            <a:off x="1905000" y="1676400"/>
            <a:ext cx="4419600" cy="463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اللوزات الانبوبية </a:t>
            </a:r>
            <a:r>
              <a:rPr lang="en-US" dirty="0" smtClean="0"/>
              <a:t> tubal tonsils -4</a:t>
            </a:r>
            <a:endParaRPr lang="en-US" dirty="0"/>
          </a:p>
        </p:txBody>
      </p:sp>
      <p:pic>
        <p:nvPicPr>
          <p:cNvPr id="11266" name="Picture 2" descr="C:\Users\Firas\OneDrive\Desktop\زوزو\tub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59" t="67359" r="39216" b="4749"/>
          <a:stretch>
            <a:fillRect/>
          </a:stretch>
        </p:blipFill>
        <p:spPr bwMode="auto">
          <a:xfrm>
            <a:off x="304800" y="1524000"/>
            <a:ext cx="4495800" cy="3429000"/>
          </a:xfrm>
          <a:prstGeom prst="rect">
            <a:avLst/>
          </a:prstGeom>
          <a:noFill/>
        </p:spPr>
      </p:pic>
      <p:pic>
        <p:nvPicPr>
          <p:cNvPr id="11267" name="Picture 3" descr="C:\Users\Firas\OneDrive\Desktop\زوزو\tubal2.png"/>
          <p:cNvPicPr>
            <a:picLocks noChangeAspect="1" noChangeArrowheads="1"/>
          </p:cNvPicPr>
          <p:nvPr/>
        </p:nvPicPr>
        <p:blipFill>
          <a:blip r:embed="rId3"/>
          <a:srcRect t="65894" r="45833" b="18212"/>
          <a:stretch>
            <a:fillRect/>
          </a:stretch>
        </p:blipFill>
        <p:spPr bwMode="auto">
          <a:xfrm>
            <a:off x="4495800" y="4876800"/>
            <a:ext cx="3810000" cy="17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/>
              <a:t>الطحال </a:t>
            </a:r>
            <a:r>
              <a:rPr lang="en-US" b="1" dirty="0" smtClean="0"/>
              <a:t>spleen</a:t>
            </a:r>
            <a:r>
              <a:rPr lang="ar-IQ" b="1" dirty="0" smtClean="0"/>
              <a:t> : </a:t>
            </a:r>
            <a:endParaRPr lang="en-US" dirty="0"/>
          </a:p>
        </p:txBody>
      </p:sp>
      <p:pic>
        <p:nvPicPr>
          <p:cNvPr id="12290" name="Picture 2" descr="C:\Users\Firas\OneDrive\Desktop\زوزو\spleen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543800" cy="5244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الطحال </a:t>
            </a:r>
            <a:r>
              <a:rPr lang="en-US" b="1" dirty="0" smtClean="0"/>
              <a:t>spleen</a:t>
            </a:r>
            <a:r>
              <a:rPr lang="ar-IQ" b="1" dirty="0" smtClean="0"/>
              <a:t> : </a:t>
            </a:r>
            <a:endParaRPr lang="en-US" dirty="0"/>
          </a:p>
        </p:txBody>
      </p:sp>
      <p:pic>
        <p:nvPicPr>
          <p:cNvPr id="13314" name="Picture 2" descr="C:\Users\Firas\OneDrive\Desktop\زوزو\splee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269843" cy="2768672"/>
          </a:xfrm>
          <a:prstGeom prst="rect">
            <a:avLst/>
          </a:prstGeom>
          <a:noFill/>
        </p:spPr>
      </p:pic>
      <p:pic>
        <p:nvPicPr>
          <p:cNvPr id="13315" name="Picture 3" descr="C:\Users\Firas\OneDrive\Desktop\زوزو\spl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79063"/>
            <a:ext cx="4457700" cy="337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الطحال </a:t>
            </a:r>
            <a:r>
              <a:rPr lang="en-US" b="1" dirty="0" smtClean="0"/>
              <a:t>spleen</a:t>
            </a:r>
            <a:r>
              <a:rPr lang="ar-IQ" b="1" dirty="0" smtClean="0"/>
              <a:t> : </a:t>
            </a:r>
            <a:endParaRPr lang="en-US" dirty="0"/>
          </a:p>
        </p:txBody>
      </p:sp>
      <p:pic>
        <p:nvPicPr>
          <p:cNvPr id="14338" name="Picture 2" descr="C:\Users\Firas\OneDrive\Desktop\زوزو\splee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039" y="1828800"/>
            <a:ext cx="8408509" cy="43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العقد اللمفية </a:t>
            </a:r>
            <a:r>
              <a:rPr lang="en-US" dirty="0" smtClean="0"/>
              <a:t>lymph nodes </a:t>
            </a:r>
            <a:r>
              <a:rPr lang="ar-IQ" dirty="0" smtClean="0"/>
              <a:t> </a:t>
            </a:r>
            <a:endParaRPr lang="en-US" dirty="0" smtClean="0"/>
          </a:p>
          <a:p>
            <a:pPr algn="r" rtl="1"/>
            <a:r>
              <a:rPr lang="ar-IQ" dirty="0" smtClean="0"/>
              <a:t>الطحال </a:t>
            </a:r>
            <a:r>
              <a:rPr lang="en-US" dirty="0" smtClean="0"/>
              <a:t>spleen </a:t>
            </a:r>
            <a:r>
              <a:rPr lang="ar-IQ" dirty="0" smtClean="0"/>
              <a:t> </a:t>
            </a:r>
            <a:endParaRPr lang="en-US" dirty="0" smtClean="0"/>
          </a:p>
          <a:p>
            <a:pPr algn="r" rtl="1"/>
            <a:r>
              <a:rPr lang="ar-IQ" dirty="0" smtClean="0"/>
              <a:t>اللوزات </a:t>
            </a:r>
            <a:r>
              <a:rPr lang="en-US" dirty="0" smtClean="0"/>
              <a:t>tonsils</a:t>
            </a:r>
            <a:r>
              <a:rPr lang="ar-IQ" dirty="0" smtClean="0"/>
              <a:t> </a:t>
            </a:r>
            <a:endParaRPr lang="en-US" dirty="0" smtClean="0"/>
          </a:p>
          <a:p>
            <a:pPr algn="r" rtl="1"/>
            <a:r>
              <a:rPr lang="ar-IQ" dirty="0" smtClean="0"/>
              <a:t>التوتة </a:t>
            </a:r>
            <a:r>
              <a:rPr lang="en-US" dirty="0" smtClean="0"/>
              <a:t>thymus 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ar-IQ" dirty="0" smtClean="0"/>
              <a:t>النسيج اللمفي المنتشر </a:t>
            </a:r>
            <a:r>
              <a:rPr lang="en-US" dirty="0" smtClean="0"/>
              <a:t>diffuse lymphoid tissue </a:t>
            </a:r>
            <a:r>
              <a:rPr lang="ar-IQ" dirty="0" smtClean="0"/>
              <a:t> </a:t>
            </a:r>
            <a:endParaRPr lang="en-US" dirty="0" smtClean="0"/>
          </a:p>
          <a:p>
            <a:pPr algn="r" rtl="1">
              <a:buNone/>
            </a:pPr>
            <a:r>
              <a:rPr lang="ar-IQ" dirty="0" smtClean="0"/>
              <a:t>عقيدات لمفية </a:t>
            </a:r>
            <a:r>
              <a:rPr lang="en-US" dirty="0" smtClean="0"/>
              <a:t>lymph nodules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عقيدات لمفية </a:t>
            </a:r>
            <a:r>
              <a:rPr lang="en-US" dirty="0" smtClean="0"/>
              <a:t>lymph nodules </a:t>
            </a:r>
            <a:endParaRPr lang="en-US" dirty="0"/>
          </a:p>
        </p:txBody>
      </p:sp>
      <p:pic>
        <p:nvPicPr>
          <p:cNvPr id="1026" name="Picture 2" descr="C:\Users\Firas\OneDrive\Desktop\زوزو\nod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191000" cy="3352800"/>
          </a:xfrm>
          <a:prstGeom prst="rect">
            <a:avLst/>
          </a:prstGeom>
          <a:noFill/>
        </p:spPr>
      </p:pic>
      <p:pic>
        <p:nvPicPr>
          <p:cNvPr id="1027" name="Picture 3" descr="C:\Users\Firas\OneDrive\Desktop\زوزو\nod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43993"/>
            <a:ext cx="4648200" cy="301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ar-IQ" b="1" dirty="0" smtClean="0"/>
              <a:t>العقد اللمفية </a:t>
            </a:r>
            <a:r>
              <a:rPr lang="en-US" b="1" dirty="0" smtClean="0"/>
              <a:t>   lymph nodes</a:t>
            </a:r>
            <a:r>
              <a:rPr lang="ar-IQ" b="1" dirty="0" smtClean="0"/>
              <a:t> :</a:t>
            </a:r>
            <a:endParaRPr lang="en-US" dirty="0"/>
          </a:p>
        </p:txBody>
      </p:sp>
      <p:pic>
        <p:nvPicPr>
          <p:cNvPr id="2050" name="Picture 2" descr="C:\Users\Firas\OneDrive\Desktop\زوزو\node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906" y="1600200"/>
            <a:ext cx="77561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العقد اللمفية </a:t>
            </a:r>
            <a:r>
              <a:rPr lang="en-US" b="1" dirty="0" smtClean="0"/>
              <a:t>  lymph nodes</a:t>
            </a:r>
            <a:r>
              <a:rPr lang="ar-IQ" b="1" dirty="0" smtClean="0"/>
              <a:t> :</a:t>
            </a:r>
            <a:endParaRPr lang="en-US" dirty="0"/>
          </a:p>
        </p:txBody>
      </p:sp>
      <p:pic>
        <p:nvPicPr>
          <p:cNvPr id="3074" name="Picture 2" descr="C:\Users\Firas\OneDrive\Desktop\زوزو\nod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95928"/>
            <a:ext cx="2743200" cy="2862072"/>
          </a:xfrm>
          <a:prstGeom prst="rect">
            <a:avLst/>
          </a:prstGeom>
          <a:noFill/>
        </p:spPr>
      </p:pic>
      <p:pic>
        <p:nvPicPr>
          <p:cNvPr id="3075" name="Picture 3" descr="C:\Users\Firas\OneDrive\Desktop\زوزو\node7.jpg"/>
          <p:cNvPicPr>
            <a:picLocks noChangeAspect="1" noChangeArrowheads="1"/>
          </p:cNvPicPr>
          <p:nvPr/>
        </p:nvPicPr>
        <p:blipFill>
          <a:blip r:embed="rId3"/>
          <a:srcRect l="52878"/>
          <a:stretch>
            <a:fillRect/>
          </a:stretch>
        </p:blipFill>
        <p:spPr bwMode="auto">
          <a:xfrm>
            <a:off x="5341999" y="1295400"/>
            <a:ext cx="3802001" cy="5253147"/>
          </a:xfrm>
          <a:prstGeom prst="rect">
            <a:avLst/>
          </a:prstGeom>
          <a:noFill/>
        </p:spPr>
      </p:pic>
      <p:pic>
        <p:nvPicPr>
          <p:cNvPr id="3076" name="Picture 4" descr="C:\Users\Firas\OneDrive\Desktop\زوزو\node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33020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/>
              <a:t>التوتة </a:t>
            </a:r>
            <a:r>
              <a:rPr lang="en-US" b="1" dirty="0" smtClean="0"/>
              <a:t>thymus </a:t>
            </a:r>
            <a:r>
              <a:rPr lang="ar-IQ" b="1" dirty="0" smtClean="0"/>
              <a:t>:</a:t>
            </a:r>
            <a:endParaRPr lang="en-US" dirty="0"/>
          </a:p>
        </p:txBody>
      </p:sp>
      <p:pic>
        <p:nvPicPr>
          <p:cNvPr id="4098" name="Picture 2" descr="C:\Users\Firas\OneDrive\Desktop\زوزو\thym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9" t="23571" r="9593" b="9084"/>
          <a:stretch>
            <a:fillRect/>
          </a:stretch>
        </p:blipFill>
        <p:spPr bwMode="auto">
          <a:xfrm>
            <a:off x="0" y="1219200"/>
            <a:ext cx="4953000" cy="2895600"/>
          </a:xfrm>
          <a:prstGeom prst="rect">
            <a:avLst/>
          </a:prstGeom>
          <a:noFill/>
        </p:spPr>
      </p:pic>
      <p:pic>
        <p:nvPicPr>
          <p:cNvPr id="4099" name="Picture 3" descr="C:\Users\Firas\OneDrive\Desktop\زوزو\thymus2.jpg"/>
          <p:cNvPicPr>
            <a:picLocks noChangeAspect="1" noChangeArrowheads="1"/>
          </p:cNvPicPr>
          <p:nvPr/>
        </p:nvPicPr>
        <p:blipFill>
          <a:blip r:embed="rId3"/>
          <a:srcRect l="4110" r="4110" b="18401"/>
          <a:stretch>
            <a:fillRect/>
          </a:stretch>
        </p:blipFill>
        <p:spPr bwMode="auto">
          <a:xfrm>
            <a:off x="4038600" y="3581400"/>
            <a:ext cx="5105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Firas\OneDrive\Desktop\زوزو\thymus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Firas\OneDrive\Desktop\زوزو\thymus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4698045" cy="3124200"/>
          </a:xfrm>
          <a:prstGeom prst="rect">
            <a:avLst/>
          </a:prstGeom>
          <a:noFill/>
        </p:spPr>
      </p:pic>
      <p:pic>
        <p:nvPicPr>
          <p:cNvPr id="6147" name="Picture 3" descr="C:\Users\Firas\OneDrive\Desktop\زوزو\thymus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898900" cy="389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79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Histology lectures </vt:lpstr>
      <vt:lpstr>Lymphatic vascular system</vt:lpstr>
      <vt:lpstr>عقيدات لمفية lymph nodules </vt:lpstr>
      <vt:lpstr> العقد اللمفية    lymph nodes :</vt:lpstr>
      <vt:lpstr>العقد اللمفية   lymph nodes :</vt:lpstr>
      <vt:lpstr>التوتة thymus :</vt:lpstr>
      <vt:lpstr>PowerPoint Presentation</vt:lpstr>
      <vt:lpstr>PowerPoint Presentation</vt:lpstr>
      <vt:lpstr>PowerPoint Presentation</vt:lpstr>
      <vt:lpstr>اللوزات  tonsils :</vt:lpstr>
      <vt:lpstr>اللوزات الحنكية palatine tonsils1-  </vt:lpstr>
      <vt:lpstr>اللوزات اللسانية lingual tonsils 2-</vt:lpstr>
      <vt:lpstr>اللوزة البلعومية pharyngeal tonsils-3</vt:lpstr>
      <vt:lpstr>اللوزات الانبوبية  tubal tonsils -4</vt:lpstr>
      <vt:lpstr>الطحال spleen : </vt:lpstr>
      <vt:lpstr>الطحال spleen : </vt:lpstr>
      <vt:lpstr>الطحال spleen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lectures</dc:title>
  <dc:creator>Firas</dc:creator>
  <cp:lastModifiedBy>Mukhtar</cp:lastModifiedBy>
  <cp:revision>120</cp:revision>
  <dcterms:created xsi:type="dcterms:W3CDTF">2006-08-16T00:00:00Z</dcterms:created>
  <dcterms:modified xsi:type="dcterms:W3CDTF">2021-10-26T09:18:51Z</dcterms:modified>
</cp:coreProperties>
</file>