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Histology Lec3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nail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Nail body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Free edge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Nail root </a:t>
            </a:r>
            <a:endParaRPr lang="en-US" dirty="0"/>
          </a:p>
        </p:txBody>
      </p:sp>
      <p:pic>
        <p:nvPicPr>
          <p:cNvPr id="9218" name="Picture 2" descr="C:\Users\Firas\OneDrive\Desktop\زوزو\nai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1" y="1403850"/>
            <a:ext cx="6629400" cy="4785221"/>
          </a:xfrm>
          <a:prstGeom prst="rect">
            <a:avLst/>
          </a:prstGeom>
          <a:noFill/>
        </p:spPr>
      </p:pic>
      <p:pic>
        <p:nvPicPr>
          <p:cNvPr id="9219" name="Picture 3" descr="C:\Users\Firas\OneDrive\Desktop\زوزو\nail1.jpg"/>
          <p:cNvPicPr>
            <a:picLocks noChangeAspect="1" noChangeArrowheads="1"/>
          </p:cNvPicPr>
          <p:nvPr/>
        </p:nvPicPr>
        <p:blipFill>
          <a:blip r:embed="rId3"/>
          <a:srcRect l="4385" t="19392" r="60532" b="17443"/>
          <a:stretch>
            <a:fillRect/>
          </a:stretch>
        </p:blipFill>
        <p:spPr bwMode="auto">
          <a:xfrm>
            <a:off x="228600" y="3263900"/>
            <a:ext cx="21336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hair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47800"/>
            <a:ext cx="3008313" cy="469106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Shaft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Root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Hair bulb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Hair papillae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Arrector</a:t>
            </a:r>
            <a:r>
              <a:rPr lang="en-US" dirty="0" smtClean="0"/>
              <a:t> </a:t>
            </a:r>
            <a:r>
              <a:rPr lang="en-US" dirty="0" err="1" smtClean="0"/>
              <a:t>pili</a:t>
            </a:r>
            <a:r>
              <a:rPr lang="en-US" dirty="0" smtClean="0"/>
              <a:t> muscle</a:t>
            </a:r>
            <a:endParaRPr lang="en-US" dirty="0"/>
          </a:p>
        </p:txBody>
      </p:sp>
      <p:pic>
        <p:nvPicPr>
          <p:cNvPr id="10242" name="Picture 2" descr="C:\Users\Firas\OneDrive\Desktop\زوزو\hai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828800"/>
            <a:ext cx="7162800" cy="456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Dermal root sheath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External root sheath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Inner root sheath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Henles</a:t>
            </a:r>
            <a:r>
              <a:rPr lang="en-US" dirty="0" smtClean="0"/>
              <a:t> layer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Huxleys</a:t>
            </a:r>
            <a:r>
              <a:rPr lang="en-US" dirty="0" smtClean="0"/>
              <a:t> layer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Cuticle of the </a:t>
            </a:r>
          </a:p>
          <a:p>
            <a:pPr marL="342900" indent="-342900"/>
            <a:r>
              <a:rPr lang="en-US" dirty="0" smtClean="0"/>
              <a:t>inner root sheath </a:t>
            </a:r>
            <a:endParaRPr lang="en-US" dirty="0"/>
          </a:p>
        </p:txBody>
      </p:sp>
      <p:pic>
        <p:nvPicPr>
          <p:cNvPr id="11266" name="Picture 2" descr="C:\Users\Firas\OneDrive\Desktop\زوزو\ha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5313" y="924877"/>
            <a:ext cx="5981486" cy="532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skin glands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Sebaceous gland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Sweat gland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Merocrine</a:t>
            </a:r>
            <a:r>
              <a:rPr lang="en-US" dirty="0" smtClean="0"/>
              <a:t> gland</a:t>
            </a:r>
          </a:p>
          <a:p>
            <a:pPr marL="342900" indent="-342900"/>
            <a:r>
              <a:rPr lang="en-US" dirty="0" smtClean="0"/>
              <a:t>          (</a:t>
            </a:r>
            <a:r>
              <a:rPr lang="en-US" dirty="0" err="1" smtClean="0"/>
              <a:t>eccrine</a:t>
            </a:r>
            <a:r>
              <a:rPr lang="en-US" dirty="0" smtClean="0"/>
              <a:t> gland)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Apocrine</a:t>
            </a:r>
            <a:r>
              <a:rPr lang="en-US" dirty="0" smtClean="0"/>
              <a:t> gland</a:t>
            </a:r>
            <a:endParaRPr lang="en-US" dirty="0"/>
          </a:p>
        </p:txBody>
      </p:sp>
      <p:pic>
        <p:nvPicPr>
          <p:cNvPr id="12291" name="Picture 3" descr="C:\Users\Firas\OneDrive\Desktop\زوزو\hair4.jpg"/>
          <p:cNvPicPr>
            <a:picLocks noChangeAspect="1" noChangeArrowheads="1"/>
          </p:cNvPicPr>
          <p:nvPr/>
        </p:nvPicPr>
        <p:blipFill>
          <a:blip r:embed="rId2"/>
          <a:srcRect t="19532"/>
          <a:stretch>
            <a:fillRect/>
          </a:stretch>
        </p:blipFill>
        <p:spPr bwMode="auto">
          <a:xfrm>
            <a:off x="2325882" y="990600"/>
            <a:ext cx="6818118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Firas\OneDrive\الصور\Screenshots\2021-10-30 (6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957" t="18211" r="28323" b="28072"/>
          <a:stretch>
            <a:fillRect/>
          </a:stretch>
        </p:blipFill>
        <p:spPr bwMode="auto">
          <a:xfrm>
            <a:off x="0" y="152400"/>
            <a:ext cx="6400800" cy="4322697"/>
          </a:xfrm>
          <a:prstGeom prst="rect">
            <a:avLst/>
          </a:prstGeom>
          <a:noFill/>
        </p:spPr>
      </p:pic>
      <p:pic>
        <p:nvPicPr>
          <p:cNvPr id="13314" name="Picture 2" descr="C:\Users\Firas\OneDrive\Desktop\زوزو\hair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0"/>
            <a:ext cx="2857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skin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1- epidermis</a:t>
            </a:r>
            <a:br>
              <a:rPr lang="en-US" sz="3200" dirty="0" smtClean="0"/>
            </a:br>
            <a:r>
              <a:rPr lang="en-US" sz="3200" dirty="0" smtClean="0"/>
              <a:t>2- Dermis or (corium)</a:t>
            </a:r>
            <a:endParaRPr lang="en-US" sz="3200" dirty="0"/>
          </a:p>
        </p:txBody>
      </p:sp>
      <p:pic>
        <p:nvPicPr>
          <p:cNvPr id="1030" name="Picture 6" descr="C:\Users\Firas\OneDrive\Desktop\زوزو\skin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6888" y="2057400"/>
            <a:ext cx="669851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 skin epidermis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Stratum </a:t>
            </a:r>
            <a:r>
              <a:rPr lang="en-US" dirty="0" err="1" smtClean="0"/>
              <a:t>germinativum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Stratum </a:t>
            </a:r>
            <a:r>
              <a:rPr lang="en-US" dirty="0" err="1" smtClean="0"/>
              <a:t>spinosum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Stratum </a:t>
            </a:r>
            <a:r>
              <a:rPr lang="en-US" dirty="0" err="1" smtClean="0"/>
              <a:t>granulosum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Stratum </a:t>
            </a:r>
            <a:r>
              <a:rPr lang="en-US" dirty="0" err="1" smtClean="0"/>
              <a:t>lucidum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Stratum </a:t>
            </a:r>
            <a:r>
              <a:rPr lang="en-US" dirty="0" err="1" smtClean="0"/>
              <a:t>corneum</a:t>
            </a:r>
            <a:r>
              <a:rPr lang="en-US" dirty="0" smtClean="0"/>
              <a:t> 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/>
              <a:t>Fingerprints </a:t>
            </a:r>
            <a:endParaRPr lang="en-US" dirty="0"/>
          </a:p>
        </p:txBody>
      </p:sp>
      <p:pic>
        <p:nvPicPr>
          <p:cNvPr id="2051" name="Picture 3" descr="C:\Users\Firas\OneDrive\الصور\Screenshots\2021-10-30 (3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6083" y="685800"/>
            <a:ext cx="6397917" cy="5903533"/>
          </a:xfrm>
          <a:prstGeom prst="rect">
            <a:avLst/>
          </a:prstGeom>
          <a:noFill/>
        </p:spPr>
      </p:pic>
      <p:pic>
        <p:nvPicPr>
          <p:cNvPr id="11" name="Picture 2" descr="C:\Users\Firas\OneDrive\الصور\Screenshots\2021-10-30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24400"/>
            <a:ext cx="2695349" cy="181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Stratum </a:t>
            </a:r>
            <a:r>
              <a:rPr lang="en-US" dirty="0" err="1" smtClean="0"/>
              <a:t>spinosum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(intracellular bridges)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C:\Users\Firas\OneDrive\Desktop\زوزو\skin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2246" y="304800"/>
            <a:ext cx="4128080" cy="3886200"/>
          </a:xfrm>
          <a:prstGeom prst="rect">
            <a:avLst/>
          </a:prstGeom>
          <a:noFill/>
        </p:spPr>
      </p:pic>
      <p:pic>
        <p:nvPicPr>
          <p:cNvPr id="4099" name="Picture 3" descr="C:\Users\Firas\OneDrive\Desktop\زوزو\ski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3886200" cy="436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Stratum </a:t>
            </a:r>
            <a:r>
              <a:rPr lang="en-US" dirty="0" err="1" smtClean="0"/>
              <a:t>granulosum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keratohyalin</a:t>
            </a:r>
            <a:r>
              <a:rPr lang="en-US" dirty="0" smtClean="0"/>
              <a:t> granules)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Firas\OneDrive\Desktop\زوزو\skin10.jpg"/>
          <p:cNvPicPr>
            <a:picLocks noChangeAspect="1" noChangeArrowheads="1"/>
          </p:cNvPicPr>
          <p:nvPr/>
        </p:nvPicPr>
        <p:blipFill>
          <a:blip r:embed="rId2"/>
          <a:srcRect r="8587"/>
          <a:stretch>
            <a:fillRect/>
          </a:stretch>
        </p:blipFill>
        <p:spPr bwMode="auto">
          <a:xfrm>
            <a:off x="4707255" y="838200"/>
            <a:ext cx="4055745" cy="5181600"/>
          </a:xfrm>
          <a:prstGeom prst="rect">
            <a:avLst/>
          </a:prstGeom>
          <a:noFill/>
        </p:spPr>
      </p:pic>
      <p:pic>
        <p:nvPicPr>
          <p:cNvPr id="3076" name="Picture 4" descr="C:\Users\Firas\OneDrive\Desktop\زوزو\skin9.jpg"/>
          <p:cNvPicPr>
            <a:picLocks noChangeAspect="1" noChangeArrowheads="1"/>
          </p:cNvPicPr>
          <p:nvPr/>
        </p:nvPicPr>
        <p:blipFill>
          <a:blip r:embed="rId3"/>
          <a:srcRect b="8235"/>
          <a:stretch>
            <a:fillRect/>
          </a:stretch>
        </p:blipFill>
        <p:spPr bwMode="auto">
          <a:xfrm>
            <a:off x="457200" y="1143000"/>
            <a:ext cx="38862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Firas\OneDrive\Desktop\زوزو\skin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7925252" cy="5135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Epidermis cells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Keratinocyte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Melanocyte</a:t>
            </a:r>
            <a:r>
              <a:rPr lang="en-US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Langerhans</a:t>
            </a:r>
            <a:r>
              <a:rPr lang="en-US" dirty="0" smtClean="0"/>
              <a:t> cell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Merkel cell </a:t>
            </a:r>
            <a:endParaRPr lang="en-US" dirty="0"/>
          </a:p>
        </p:txBody>
      </p:sp>
      <p:pic>
        <p:nvPicPr>
          <p:cNvPr id="6146" name="Picture 2" descr="C:\Users\Firas\OneDrive\الصور\Screenshots\2021-10-30 (5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33400"/>
            <a:ext cx="5410200" cy="5757007"/>
          </a:xfrm>
          <a:prstGeom prst="rect">
            <a:avLst/>
          </a:prstGeom>
          <a:noFill/>
        </p:spPr>
      </p:pic>
      <p:pic>
        <p:nvPicPr>
          <p:cNvPr id="6147" name="Picture 3" descr="C:\Users\Firas\OneDrive\Desktop\زوزو\skin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0"/>
            <a:ext cx="3124200" cy="381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Melanin formation </a:t>
            </a:r>
            <a:endParaRPr lang="en-US" dirty="0"/>
          </a:p>
        </p:txBody>
      </p:sp>
      <p:pic>
        <p:nvPicPr>
          <p:cNvPr id="7170" name="Picture 2" descr="C:\Users\Firas\OneDrive\Desktop\زوزو\skin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38600"/>
            <a:ext cx="3533867" cy="2629694"/>
          </a:xfrm>
          <a:prstGeom prst="rect">
            <a:avLst/>
          </a:prstGeom>
          <a:noFill/>
        </p:spPr>
      </p:pic>
      <p:pic>
        <p:nvPicPr>
          <p:cNvPr id="7171" name="Picture 3" descr="C:\Users\Firas\OneDrive\Desktop\زوزو\skin15.png"/>
          <p:cNvPicPr>
            <a:picLocks noChangeAspect="1" noChangeArrowheads="1"/>
          </p:cNvPicPr>
          <p:nvPr/>
        </p:nvPicPr>
        <p:blipFill>
          <a:blip r:embed="rId3"/>
          <a:srcRect l="11679" r="48613"/>
          <a:stretch>
            <a:fillRect/>
          </a:stretch>
        </p:blipFill>
        <p:spPr bwMode="auto">
          <a:xfrm>
            <a:off x="0" y="1066800"/>
            <a:ext cx="2590800" cy="2733675"/>
          </a:xfrm>
          <a:prstGeom prst="rect">
            <a:avLst/>
          </a:prstGeom>
          <a:noFill/>
        </p:spPr>
      </p:pic>
      <p:pic>
        <p:nvPicPr>
          <p:cNvPr id="7172" name="Picture 4" descr="C:\Users\Firas\OneDrive\Desktop\زوزو\skin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648589"/>
            <a:ext cx="5334000" cy="4209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Dermis </a:t>
            </a:r>
            <a:endParaRPr lang="en-US" dirty="0"/>
          </a:p>
        </p:txBody>
      </p:sp>
      <p:pic>
        <p:nvPicPr>
          <p:cNvPr id="8194" name="Picture 2" descr="C:\Users\Firas\OneDrive\Desktop\زوزو\skin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838"/>
          <a:stretch>
            <a:fillRect/>
          </a:stretch>
        </p:blipFill>
        <p:spPr bwMode="auto">
          <a:xfrm>
            <a:off x="2269066" y="1370806"/>
            <a:ext cx="6300259" cy="4496594"/>
          </a:xfrm>
          <a:prstGeom prst="rect">
            <a:avLst/>
          </a:prstGeom>
          <a:noFill/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Papillary layer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Reticular layer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93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Histology Lec3</vt:lpstr>
      <vt:lpstr>The skin</vt:lpstr>
      <vt:lpstr>Thick skin epidermis </vt:lpstr>
      <vt:lpstr>Stratum spinosum (intracellular bridges) </vt:lpstr>
      <vt:lpstr>Stratum granulosum (keratohyalin granules) </vt:lpstr>
      <vt:lpstr>PowerPoint Presentation</vt:lpstr>
      <vt:lpstr>Epidermis cells </vt:lpstr>
      <vt:lpstr>Melanin formation </vt:lpstr>
      <vt:lpstr>Dermis </vt:lpstr>
      <vt:lpstr>The nail </vt:lpstr>
      <vt:lpstr>The hair </vt:lpstr>
      <vt:lpstr>Dermal root sheath </vt:lpstr>
      <vt:lpstr>The skin glands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Firas</dc:creator>
  <cp:lastModifiedBy>Mukhtar</cp:lastModifiedBy>
  <cp:revision>202</cp:revision>
  <dcterms:created xsi:type="dcterms:W3CDTF">2006-08-16T00:00:00Z</dcterms:created>
  <dcterms:modified xsi:type="dcterms:W3CDTF">2021-11-02T19:34:53Z</dcterms:modified>
</cp:coreProperties>
</file>