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9" d="100"/>
          <a:sy n="69" d="100"/>
        </p:scale>
        <p:origin x="-1194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sz="2700" dirty="0"/>
              <a:t>العوامل البيئية المؤثرة في التنوع الاحيائي </a:t>
            </a:r>
            <a:br>
              <a:rPr lang="ar-IQ" sz="2700" dirty="0"/>
            </a:br>
            <a:r>
              <a:rPr lang="ar-IQ" sz="2700" dirty="0"/>
              <a:t>اولا : العوامل الاولية ( الجغرافية والفيزيائية) </a:t>
            </a:r>
            <a:br>
              <a:rPr lang="ar-IQ" sz="2700" dirty="0"/>
            </a:br>
            <a:r>
              <a:rPr lang="ar-IQ" sz="2700" dirty="0"/>
              <a:t>	</a:t>
            </a:r>
            <a:r>
              <a:rPr lang="ar-SA" sz="2700" dirty="0" smtClean="0"/>
              <a:t>1 – عمر وتاريخ الارض </a:t>
            </a:r>
            <a:r>
              <a:rPr lang="en-US" sz="2700" dirty="0" smtClean="0"/>
              <a:t>Pangaea</a:t>
            </a:r>
            <a:r>
              <a:rPr lang="en-US" sz="3600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Pangaea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33601" y="1524000"/>
            <a:ext cx="7010400" cy="838199"/>
          </a:xfrm>
        </p:spPr>
        <p:txBody>
          <a:bodyPr>
            <a:normAutofit fontScale="70000" lnSpcReduction="20000"/>
          </a:bodyPr>
          <a:lstStyle/>
          <a:p>
            <a:pPr algn="r"/>
            <a:endParaRPr lang="ar-SA" dirty="0" smtClean="0"/>
          </a:p>
          <a:p>
            <a:pPr algn="r"/>
            <a:r>
              <a:rPr lang="ar-SA" dirty="0" smtClean="0"/>
              <a:t>الرجاء </a:t>
            </a:r>
            <a:r>
              <a:rPr lang="ar-SA" dirty="0"/>
              <a:t>زيارة الرابط التالي للحصول على معلومات اكثر</a:t>
            </a:r>
            <a:endParaRPr lang="en-US" dirty="0"/>
          </a:p>
          <a:p>
            <a:r>
              <a:rPr lang="en-US" dirty="0"/>
              <a:t>https://www.youtube.com/watch?v=tvFguvP2gXg</a:t>
            </a:r>
          </a:p>
          <a:p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21" y="2401166"/>
            <a:ext cx="5046358" cy="4495800"/>
          </a:xfrm>
        </p:spPr>
      </p:pic>
      <p:pic>
        <p:nvPicPr>
          <p:cNvPr id="1026" name="Picture 2" descr="F:\Biodiversity\العوامل البيئية\pangaea\800px-Pangaea_continents.sv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3475"/>
            <a:ext cx="4038599" cy="445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457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11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928"/>
    </mc:Choice>
    <mc:Fallback xmlns="">
      <p:transition spd="slow" advTm="466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IQ" sz="3100" dirty="0"/>
              <a:t>العوامل البيئية المؤثرة في التنوع الاحيائي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ar-IQ" sz="3100" dirty="0"/>
              <a:t>اولا : العوامل الاولية ( الجغرافية والفيزيائية)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ar-IQ" sz="3100" dirty="0"/>
              <a:t>	</a:t>
            </a:r>
            <a:r>
              <a:rPr lang="ar-SA" sz="3100" dirty="0" smtClean="0"/>
              <a:t> </a:t>
            </a:r>
            <a:r>
              <a:rPr lang="en-US" sz="3100" dirty="0" smtClean="0"/>
              <a:t>Gradient </a:t>
            </a:r>
            <a:r>
              <a:rPr lang="ar-IQ" sz="3100" dirty="0" smtClean="0"/>
              <a:t>التدرج</a:t>
            </a:r>
            <a:r>
              <a:rPr lang="en-US" sz="3100" dirty="0" smtClean="0"/>
              <a:t> </a:t>
            </a:r>
            <a:r>
              <a:rPr lang="ar-SA" sz="3100" dirty="0" smtClean="0"/>
              <a:t>2 -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Regular gradient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                           Resource gradient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F:\Biodiversity\العوامل البيئية\gradient\arcticmarinefoodweb-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00274"/>
            <a:ext cx="3602210" cy="465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482" y="2232932"/>
            <a:ext cx="1935458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11" y="4648200"/>
            <a:ext cx="2286000" cy="220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210" y="2232932"/>
            <a:ext cx="3255789" cy="439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8473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779"/>
    </mc:Choice>
    <mc:Fallback xmlns="">
      <p:transition spd="slow" advTm="353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SA" sz="3100" dirty="0"/>
              <a:t>العوامل البيئية المؤثرة في التنوع الاحيائي </a:t>
            </a:r>
            <a:br>
              <a:rPr lang="ar-SA" sz="3100" dirty="0"/>
            </a:br>
            <a:r>
              <a:rPr lang="ar-SA" sz="3100" dirty="0" smtClean="0"/>
              <a:t>ثانيا </a:t>
            </a:r>
            <a:r>
              <a:rPr lang="ar-SA" sz="3100" dirty="0"/>
              <a:t>: العوامل </a:t>
            </a:r>
            <a:r>
              <a:rPr lang="ar-SA" sz="3100" dirty="0" smtClean="0"/>
              <a:t>ال</a:t>
            </a:r>
            <a:r>
              <a:rPr lang="ar-IQ" sz="3100" dirty="0" smtClean="0"/>
              <a:t>ا</a:t>
            </a:r>
            <a:r>
              <a:rPr lang="ar-SA" sz="3100" dirty="0" smtClean="0"/>
              <a:t>قليمية </a:t>
            </a:r>
            <a:r>
              <a:rPr lang="en-US" sz="3100" dirty="0" smtClean="0"/>
              <a:t>Regional factors</a:t>
            </a:r>
            <a:r>
              <a:rPr lang="ar-SA" sz="3100" dirty="0"/>
              <a:t/>
            </a:r>
            <a:br>
              <a:rPr lang="ar-SA" sz="3100" dirty="0"/>
            </a:br>
            <a:r>
              <a:rPr lang="ar-SA" dirty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 – Productivity </a:t>
            </a:r>
            <a:r>
              <a:rPr lang="ar-SA" dirty="0" smtClean="0"/>
              <a:t>الانتاجية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4909" y="1477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5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97"/>
    </mc:Choice>
    <mc:Fallback xmlns="">
      <p:transition spd="slow" advTm="22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dirty="0"/>
              <a:t>العوامل البيئية المؤثرة في التنوع الاحيائي </a:t>
            </a:r>
            <a:br>
              <a:rPr lang="ar-IQ" dirty="0"/>
            </a:br>
            <a:r>
              <a:rPr lang="ar-IQ" dirty="0"/>
              <a:t>ثانيا : العوامل </a:t>
            </a:r>
            <a:r>
              <a:rPr lang="ar-IQ" dirty="0" smtClean="0"/>
              <a:t>الاقليمية </a:t>
            </a:r>
            <a:r>
              <a:rPr lang="en-US" dirty="0" smtClean="0"/>
              <a:t>Regional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en-US" dirty="0" smtClean="0"/>
              <a:t>3 – Habitat heterogeneity</a:t>
            </a:r>
            <a:r>
              <a:rPr lang="ar-SA" dirty="0" smtClean="0"/>
              <a:t>تنوع المواطن    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14600"/>
            <a:ext cx="4114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5049982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05800" y="1417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1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41"/>
    </mc:Choice>
    <mc:Fallback xmlns="">
      <p:transition spd="slow" advTm="207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dirty="0"/>
              <a:t>العوامل البيئية المؤثرة في التنوع الاحيائي </a:t>
            </a:r>
            <a:br>
              <a:rPr lang="ar-IQ" dirty="0"/>
            </a:br>
            <a:r>
              <a:rPr lang="ar-IQ" dirty="0"/>
              <a:t>ثانيا : العوامل </a:t>
            </a:r>
            <a:r>
              <a:rPr lang="ar-IQ" dirty="0" smtClean="0"/>
              <a:t>الاقليمية </a:t>
            </a:r>
            <a:r>
              <a:rPr lang="en-US" dirty="0" smtClean="0"/>
              <a:t>Regional factors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639762"/>
          </a:xfrm>
        </p:spPr>
        <p:txBody>
          <a:bodyPr>
            <a:normAutofit/>
          </a:bodyPr>
          <a:lstStyle/>
          <a:p>
            <a:r>
              <a:rPr lang="ar-SA" dirty="0" smtClean="0"/>
              <a:t>                  </a:t>
            </a:r>
            <a:r>
              <a:rPr lang="en-US" dirty="0" smtClean="0"/>
              <a:t>Habitat complexity </a:t>
            </a:r>
            <a:r>
              <a:rPr lang="ar-SA" dirty="0" smtClean="0"/>
              <a:t>تعقيد المواطن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9600" y="1362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126"/>
    </mc:Choice>
    <mc:Fallback xmlns="">
      <p:transition spd="slow" advTm="228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IQ" sz="3100" dirty="0"/>
              <a:t>العوامل البيئية المؤثرة في التنوع الاحيائي 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ar-SA" sz="3100" dirty="0" smtClean="0"/>
              <a:t>ثالثا: </a:t>
            </a:r>
            <a:r>
              <a:rPr lang="ar-IQ" sz="3100" dirty="0" smtClean="0"/>
              <a:t>العوامل </a:t>
            </a:r>
            <a:r>
              <a:rPr lang="ar-IQ" sz="3100" dirty="0"/>
              <a:t>المكانية </a:t>
            </a:r>
            <a:r>
              <a:rPr lang="ar-IQ" sz="3100" dirty="0" smtClean="0"/>
              <a:t>والزمانية</a:t>
            </a:r>
            <a:r>
              <a:rPr lang="ar-SA" sz="3100" dirty="0" smtClean="0"/>
              <a:t> </a:t>
            </a:r>
            <a:r>
              <a:rPr lang="en-US" sz="3100" dirty="0" smtClean="0"/>
              <a:t>Spatial and temporal</a:t>
            </a:r>
            <a:r>
              <a:rPr lang="en-US" dirty="0" smtClean="0"/>
              <a:t> </a:t>
            </a:r>
            <a:r>
              <a:rPr lang="en-US" sz="3100" dirty="0" smtClean="0"/>
              <a:t>factors</a:t>
            </a: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1 - Succession </a:t>
            </a:r>
            <a:r>
              <a:rPr lang="ar-SA" dirty="0" smtClean="0"/>
              <a:t>التعاقب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1"/>
            <a:ext cx="914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1"/>
            <a:ext cx="91440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3400" y="1417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764"/>
    </mc:Choice>
    <mc:Fallback xmlns="">
      <p:transition spd="slow" advTm="34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4859</TotalTime>
  <Words>72</Words>
  <Application>Microsoft Office PowerPoint</Application>
  <PresentationFormat>On-screen Show (4:3)</PresentationFormat>
  <Paragraphs>16</Paragraphs>
  <Slides>6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العوامل البيئية المؤثرة في التنوع الاحيائي  اولا : العوامل الاولية ( الجغرافية والفيزيائية)   1 – عمر وتاريخ الارض Pangaea </vt:lpstr>
      <vt:lpstr>العوامل البيئية المؤثرة في التنوع الاحيائي  اولا : العوامل الاولية ( الجغرافية والفيزيائية)    Gradient التدرج 2 -</vt:lpstr>
      <vt:lpstr>العوامل البيئية المؤثرة في التنوع الاحيائي  ثانيا : العوامل الاقليمية Regional factors  </vt:lpstr>
      <vt:lpstr>العوامل البيئية المؤثرة في التنوع الاحيائي  ثانيا : العوامل الاقليمية Regional factors</vt:lpstr>
      <vt:lpstr>العوامل البيئية المؤثرة في التنوع الاحيائي  ثانيا : العوامل الاقليمية Regional factors</vt:lpstr>
      <vt:lpstr>العوامل البيئية المؤثرة في التنوع الاحيائي  ثالثا: العوامل المكانية والزمانية Spatial and temporal factors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Maher</cp:lastModifiedBy>
  <cp:revision>27</cp:revision>
  <dcterms:created xsi:type="dcterms:W3CDTF">2006-08-16T00:00:00Z</dcterms:created>
  <dcterms:modified xsi:type="dcterms:W3CDTF">2021-05-24T05:52:02Z</dcterms:modified>
</cp:coreProperties>
</file>