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7" r:id="rId8"/>
    <p:sldId id="261" r:id="rId9"/>
    <p:sldId id="265" r:id="rId10"/>
    <p:sldId id="262" r:id="rId11"/>
    <p:sldId id="263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Histology lecture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Circulatory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2514600"/>
          </a:xfrm>
        </p:spPr>
        <p:txBody>
          <a:bodyPr/>
          <a:lstStyle/>
          <a:p>
            <a:r>
              <a:rPr lang="en-US" dirty="0"/>
              <a:t>The heart wall consist of three layers : </a:t>
            </a:r>
          </a:p>
          <a:p>
            <a:pPr marL="514350" indent="-514350">
              <a:buAutoNum type="arabicPeriod"/>
            </a:pPr>
            <a:r>
              <a:rPr lang="en-US" dirty="0" err="1"/>
              <a:t>Endocardium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Myocardium </a:t>
            </a:r>
          </a:p>
          <a:p>
            <a:pPr marL="514350" indent="-514350">
              <a:buAutoNum type="arabicPeriod"/>
            </a:pPr>
            <a:r>
              <a:rPr lang="en-US" dirty="0" err="1"/>
              <a:t>Epicardium</a:t>
            </a:r>
            <a:r>
              <a:rPr lang="en-US" dirty="0"/>
              <a:t> 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7171" name="Picture 3" descr="C:\Users\Firas\OneDrive\Desktop\زوزو\978-1-60327-372-5_5_Fig6_HT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29000"/>
            <a:ext cx="7790656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Lymphatic vesicular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lymphatic capillaries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 Lymphatic collecting vessels </a:t>
            </a:r>
          </a:p>
          <a:p>
            <a:pPr marL="514350" indent="-514350">
              <a:buAutoNum type="arabicPeriod"/>
            </a:pPr>
            <a:r>
              <a:rPr lang="en-US" dirty="0"/>
              <a:t>Main lymphatic vessels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Firas\OneDrive\الصور\Screenshots\2021-10-17.png"/>
          <p:cNvPicPr>
            <a:picLocks noChangeAspect="1" noChangeArrowheads="1"/>
          </p:cNvPicPr>
          <p:nvPr/>
        </p:nvPicPr>
        <p:blipFill>
          <a:blip r:embed="rId2"/>
          <a:srcRect l="14977" t="20203" r="36748" b="19186"/>
          <a:stretch>
            <a:fillRect/>
          </a:stretch>
        </p:blipFill>
        <p:spPr bwMode="auto">
          <a:xfrm>
            <a:off x="3200400" y="2662518"/>
            <a:ext cx="5943600" cy="4195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09600" y="457200"/>
            <a:ext cx="4267200" cy="1447800"/>
          </a:xfrm>
        </p:spPr>
        <p:txBody>
          <a:bodyPr>
            <a:noAutofit/>
          </a:bodyPr>
          <a:lstStyle/>
          <a:p>
            <a:r>
              <a:rPr lang="en-US" sz="2400" dirty="0"/>
              <a:t>The circulatory system consist of: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Blood vascular system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Lymph vascular system</a:t>
            </a:r>
          </a:p>
        </p:txBody>
      </p:sp>
      <p:pic>
        <p:nvPicPr>
          <p:cNvPr id="2050" name="Picture 2" descr="C:\Users\Firas\OneDrive\Desktop\زوزو\Overview-of-how-the-circulatory-system-and-lymphatic-system-work-in-tandem-The-lymphati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8352860" cy="3734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3008313" cy="476250"/>
          </a:xfrm>
        </p:spPr>
        <p:txBody>
          <a:bodyPr>
            <a:normAutofit/>
          </a:bodyPr>
          <a:lstStyle/>
          <a:p>
            <a:r>
              <a:rPr lang="en-US" dirty="0"/>
              <a:t>Blood vascular system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57200"/>
            <a:ext cx="3008313" cy="1536700"/>
          </a:xfrm>
        </p:spPr>
        <p:txBody>
          <a:bodyPr>
            <a:normAutofit/>
          </a:bodyPr>
          <a:lstStyle/>
          <a:p>
            <a:r>
              <a:rPr lang="en-US" sz="1800" dirty="0"/>
              <a:t>Blood capillaries </a:t>
            </a:r>
          </a:p>
          <a:p>
            <a:pPr marL="514350" indent="-514350">
              <a:buAutoNum type="arabicPeriod"/>
            </a:pPr>
            <a:r>
              <a:rPr lang="en-US" sz="1800" dirty="0"/>
              <a:t>Continuous capillaries </a:t>
            </a:r>
          </a:p>
          <a:p>
            <a:pPr marL="514350" indent="-514350">
              <a:buAutoNum type="arabicPeriod"/>
            </a:pPr>
            <a:r>
              <a:rPr lang="en-US" sz="1800" dirty="0"/>
              <a:t>Fenestrated capillaries </a:t>
            </a:r>
          </a:p>
          <a:p>
            <a:pPr marL="514350" indent="-514350">
              <a:buAutoNum type="arabicPeriod"/>
            </a:pPr>
            <a:r>
              <a:rPr lang="en-US" sz="1800" dirty="0"/>
              <a:t>Sinusoidal capillaries </a:t>
            </a:r>
          </a:p>
          <a:p>
            <a:endParaRPr lang="en-US" sz="1800" dirty="0"/>
          </a:p>
        </p:txBody>
      </p:sp>
      <p:pic>
        <p:nvPicPr>
          <p:cNvPr id="1027" name="Picture 3" descr="C:\Users\Firas\OneDrive\Desktop\زوزو\capillari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47722"/>
            <a:ext cx="7391400" cy="4796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arteries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/>
              <a:t>Vessels has Three tunics :</a:t>
            </a:r>
          </a:p>
          <a:p>
            <a:pPr marL="514350" indent="-514350">
              <a:buAutoNum type="arabicPeriod"/>
            </a:pPr>
            <a:r>
              <a:rPr lang="en-US" dirty="0"/>
              <a:t>Tunica </a:t>
            </a:r>
            <a:r>
              <a:rPr lang="en-US" dirty="0" err="1"/>
              <a:t>interna</a:t>
            </a:r>
            <a:r>
              <a:rPr lang="en-US" dirty="0"/>
              <a:t> ( tunica </a:t>
            </a:r>
            <a:r>
              <a:rPr lang="en-US" dirty="0" err="1"/>
              <a:t>intima</a:t>
            </a:r>
            <a:r>
              <a:rPr lang="en-US" dirty="0"/>
              <a:t> )</a:t>
            </a:r>
          </a:p>
          <a:p>
            <a:pPr marL="514350" indent="-514350">
              <a:buAutoNum type="arabicPeriod"/>
            </a:pPr>
            <a:r>
              <a:rPr lang="en-US" dirty="0"/>
              <a:t>Tunica media </a:t>
            </a:r>
          </a:p>
          <a:p>
            <a:pPr marL="514350" indent="-514350">
              <a:buAutoNum type="arabicPeriod"/>
            </a:pPr>
            <a:r>
              <a:rPr lang="en-US" dirty="0"/>
              <a:t>Tunica adventitia </a:t>
            </a:r>
          </a:p>
          <a:p>
            <a:pPr marL="514350" indent="-514350">
              <a:buNone/>
            </a:pPr>
            <a:r>
              <a:rPr lang="en-US" dirty="0"/>
              <a:t>      (tunica </a:t>
            </a:r>
            <a:r>
              <a:rPr lang="en-US" dirty="0" err="1"/>
              <a:t>externa</a:t>
            </a:r>
            <a:r>
              <a:rPr lang="en-US" dirty="0"/>
              <a:t>) 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5" name="Picture 2" descr="C:\Users\Firas\OneDrive\Desktop\زوزو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686844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arteries :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1600" dirty="0"/>
              <a:t>Arterioles</a:t>
            </a:r>
          </a:p>
          <a:p>
            <a:pPr marL="514350" indent="-514350">
              <a:buAutoNum type="arabicParenR"/>
            </a:pPr>
            <a:r>
              <a:rPr lang="en-US" sz="1600" dirty="0"/>
              <a:t>Small and medium sized arteries </a:t>
            </a:r>
          </a:p>
          <a:p>
            <a:pPr marL="514350" indent="-514350">
              <a:buAutoNum type="arabicParenR"/>
            </a:pPr>
            <a:r>
              <a:rPr lang="en-US" sz="1600" dirty="0"/>
              <a:t>Large arteries </a:t>
            </a:r>
          </a:p>
          <a:p>
            <a:endParaRPr lang="en-US" sz="1600" dirty="0"/>
          </a:p>
        </p:txBody>
      </p:sp>
      <p:pic>
        <p:nvPicPr>
          <p:cNvPr id="3076" name="Picture 4" descr="C:\Users\Firas\OneDrive\Desktop\زوزو\2103_Muscular_and_Elastic_Artery_Arterio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8546134" cy="2175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3008313" cy="596900"/>
          </a:xfrm>
        </p:spPr>
        <p:txBody>
          <a:bodyPr>
            <a:normAutofit/>
          </a:bodyPr>
          <a:lstStyle/>
          <a:p>
            <a:r>
              <a:rPr lang="en-US" dirty="0"/>
              <a:t>The veins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/>
              <a:t>Three types of veins :</a:t>
            </a:r>
          </a:p>
          <a:p>
            <a:pPr marL="514350" indent="-514350">
              <a:buAutoNum type="arabicPeriod"/>
            </a:pPr>
            <a:r>
              <a:rPr lang="en-US" sz="1800" dirty="0" err="1"/>
              <a:t>Venules</a:t>
            </a:r>
            <a:r>
              <a:rPr lang="en-US" sz="1800" dirty="0"/>
              <a:t> </a:t>
            </a:r>
          </a:p>
          <a:p>
            <a:pPr marL="514350" indent="-514350">
              <a:buAutoNum type="arabicPeriod"/>
            </a:pPr>
            <a:r>
              <a:rPr lang="en-US" sz="1800" dirty="0"/>
              <a:t>Small and medium sized veins </a:t>
            </a:r>
          </a:p>
          <a:p>
            <a:pPr marL="514350" indent="-514350">
              <a:buAutoNum type="arabicPeriod"/>
            </a:pPr>
            <a:r>
              <a:rPr lang="en-US" sz="1800" dirty="0"/>
              <a:t>Large veins </a:t>
            </a:r>
          </a:p>
          <a:p>
            <a:endParaRPr lang="en-US" dirty="0"/>
          </a:p>
        </p:txBody>
      </p:sp>
      <p:pic>
        <p:nvPicPr>
          <p:cNvPr id="4098" name="Picture 2" descr="C:\Users\Firas\OneDrive\Desktop\زوزو\2106_Large_Medium_Vein_Venu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0050" y="178190"/>
            <a:ext cx="4933950" cy="6679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iras\OneDrive\Desktop\زوزو\cSFMaW7VQvjkUZngCbxysw_m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5791200" cy="4343400"/>
          </a:xfrm>
          <a:prstGeom prst="rect">
            <a:avLst/>
          </a:prstGeom>
          <a:noFill/>
        </p:spPr>
      </p:pic>
      <p:pic>
        <p:nvPicPr>
          <p:cNvPr id="1027" name="Picture 3" descr="C:\Users\Firas\OneDrive\Desktop\زوزو\ca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533900" y="3780378"/>
            <a:ext cx="4610100" cy="3077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008313" cy="444500"/>
          </a:xfrm>
        </p:spPr>
        <p:txBody>
          <a:bodyPr/>
          <a:lstStyle/>
          <a:p>
            <a:r>
              <a:rPr lang="en-US" dirty="0"/>
              <a:t>The valves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1800" dirty="0"/>
              <a:t>Venous valves</a:t>
            </a:r>
          </a:p>
          <a:p>
            <a:pPr marL="514350" indent="-514350">
              <a:buAutoNum type="arabicPeriod"/>
            </a:pPr>
            <a:r>
              <a:rPr lang="en-US" sz="1800" dirty="0"/>
              <a:t>Cardiac valves </a:t>
            </a:r>
          </a:p>
          <a:p>
            <a:pPr marL="514350" indent="-514350">
              <a:buAutoNum type="arabicPeriod"/>
            </a:pPr>
            <a:r>
              <a:rPr lang="en-US" sz="1800" dirty="0"/>
              <a:t>Lymphatic valves </a:t>
            </a:r>
          </a:p>
          <a:p>
            <a:endParaRPr lang="en-US" sz="1800" dirty="0"/>
          </a:p>
        </p:txBody>
      </p:sp>
      <p:pic>
        <p:nvPicPr>
          <p:cNvPr id="5123" name="Picture 3" descr="C:\Users\Firas\OneDrive\Desktop\زوزو\CVS_one_way_valves_veins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0"/>
            <a:ext cx="2460625" cy="3075781"/>
          </a:xfrm>
          <a:prstGeom prst="rect">
            <a:avLst/>
          </a:prstGeom>
          <a:noFill/>
        </p:spPr>
      </p:pic>
      <p:pic>
        <p:nvPicPr>
          <p:cNvPr id="5124" name="Picture 4" descr="C:\Users\Firas\OneDrive\Desktop\زوزو\Heart-valves-and-chamb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3810000" cy="2857500"/>
          </a:xfrm>
          <a:prstGeom prst="rect">
            <a:avLst/>
          </a:prstGeom>
          <a:noFill/>
        </p:spPr>
      </p:pic>
      <p:pic>
        <p:nvPicPr>
          <p:cNvPr id="5125" name="Picture 5" descr="C:\Users\Firas\OneDrive\Desktop\زوزو\8e046a16-776e-4203-a5b7-6b5ff67e8af31735926624029803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657600"/>
            <a:ext cx="2828925" cy="2947428"/>
          </a:xfrm>
          <a:prstGeom prst="rect">
            <a:avLst/>
          </a:prstGeom>
          <a:noFill/>
        </p:spPr>
      </p:pic>
      <p:pic>
        <p:nvPicPr>
          <p:cNvPr id="5126" name="Picture 6" descr="C:\Users\Firas\OneDrive\Desktop\زوزو\internal-structure-lymph-vessel-260nw-1267135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04800"/>
            <a:ext cx="29337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pPr marL="514350" indent="-514350"/>
            <a:r>
              <a:rPr lang="en-US" dirty="0" err="1"/>
              <a:t>Arteriovenous</a:t>
            </a:r>
            <a:r>
              <a:rPr lang="en-US" dirty="0"/>
              <a:t> </a:t>
            </a:r>
            <a:r>
              <a:rPr lang="en-US" dirty="0" err="1"/>
              <a:t>anastomosus</a:t>
            </a:r>
            <a:r>
              <a:rPr lang="en-US" dirty="0"/>
              <a:t> </a:t>
            </a:r>
          </a:p>
          <a:p>
            <a:pPr marL="514350" indent="-514350"/>
            <a:r>
              <a:rPr lang="en-US" dirty="0" err="1"/>
              <a:t>Vasa</a:t>
            </a:r>
            <a:r>
              <a:rPr lang="en-US" dirty="0"/>
              <a:t> </a:t>
            </a:r>
            <a:r>
              <a:rPr lang="en-US" dirty="0" err="1"/>
              <a:t>vasorum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147" name="Picture 3" descr="C:\Users\Firas\OneDrive\Desktop\زوزو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09800"/>
            <a:ext cx="3995737" cy="4348849"/>
          </a:xfrm>
          <a:prstGeom prst="rect">
            <a:avLst/>
          </a:prstGeom>
          <a:noFill/>
        </p:spPr>
      </p:pic>
      <p:pic>
        <p:nvPicPr>
          <p:cNvPr id="6148" name="Picture 4" descr="C:\Users\Firas\OneDrive\Desktop\زوزو\vasa_vasorum_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29000"/>
            <a:ext cx="3911600" cy="293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115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Histology lecture 1</vt:lpstr>
      <vt:lpstr>PowerPoint Presentation</vt:lpstr>
      <vt:lpstr>Blood vascular system </vt:lpstr>
      <vt:lpstr>The arteries </vt:lpstr>
      <vt:lpstr>Three types of arteries : </vt:lpstr>
      <vt:lpstr>The veins </vt:lpstr>
      <vt:lpstr>PowerPoint Presentation</vt:lpstr>
      <vt:lpstr>The valves </vt:lpstr>
      <vt:lpstr>PowerPoint Presentation</vt:lpstr>
      <vt:lpstr>The heart </vt:lpstr>
      <vt:lpstr>Lymphatic vesicular system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Firas</dc:creator>
  <cp:lastModifiedBy>Mukhtar</cp:lastModifiedBy>
  <cp:revision>113</cp:revision>
  <dcterms:created xsi:type="dcterms:W3CDTF">2006-08-16T00:00:00Z</dcterms:created>
  <dcterms:modified xsi:type="dcterms:W3CDTF">2021-10-20T20:05:30Z</dcterms:modified>
</cp:coreProperties>
</file>