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70" r:id="rId6"/>
    <p:sldId id="267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0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2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7FDF-61CC-4A16-80AF-547B9ECBE630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D0BF1-C600-43A6-86CD-354348F7C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705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Lap  2</a:t>
            </a:r>
          </a:p>
          <a:p>
            <a:pPr algn="ctr"/>
            <a:r>
              <a:rPr lang="en-US" sz="12800" b="1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Cyanophyta</a:t>
            </a:r>
            <a:r>
              <a:rPr lang="ar-AE" sz="1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1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(Blue green algae)</a:t>
            </a:r>
          </a:p>
          <a:p>
            <a:pPr marL="0" marR="4420235" indent="0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None/>
            </a:pPr>
            <a:endParaRPr lang="en-US" sz="740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L="0" marR="4420235" indent="0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Division: </a:t>
            </a:r>
            <a:r>
              <a:rPr lang="en-US" sz="7400" b="1" dirty="0" err="1" smtClean="0">
                <a:solidFill>
                  <a:srgbClr val="001F5F"/>
                </a:solidFill>
                <a:effectLst/>
                <a:latin typeface="Times New Roman"/>
                <a:ea typeface="Times New Roman"/>
                <a:cs typeface="+mj-cs"/>
              </a:rPr>
              <a:t>cyanophyta</a:t>
            </a:r>
            <a:r>
              <a:rPr lang="en-US" sz="7400" b="1" dirty="0" smtClean="0">
                <a:solidFill>
                  <a:srgbClr val="001F5F"/>
                </a:solidFill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dirty="0" err="1" smtClean="0">
                <a:effectLst/>
                <a:latin typeface="Times New Roman"/>
                <a:ea typeface="Times New Roman"/>
                <a:cs typeface="+mj-cs"/>
              </a:rPr>
              <a:t>Class:cyanophyceae</a:t>
            </a:r>
            <a:endParaRPr lang="en-US" sz="7400" dirty="0">
              <a:latin typeface="Times New Roman"/>
              <a:ea typeface="Times New Roman"/>
              <a:cs typeface="+mj-cs"/>
            </a:endParaRPr>
          </a:p>
          <a:p>
            <a:pPr marL="0" marR="4420235" indent="0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1-order:Chroococale</a:t>
            </a:r>
            <a:r>
              <a:rPr lang="en-US" sz="7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+mj-cs"/>
              </a:rPr>
              <a:t>s</a:t>
            </a:r>
          </a:p>
          <a:p>
            <a:pPr marL="0" marR="4420235" indent="0">
              <a:lnSpc>
                <a:spcPct val="12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7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Genus: </a:t>
            </a:r>
            <a:r>
              <a:rPr lang="en-US" sz="74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Merismopedia</a:t>
            </a:r>
            <a:endParaRPr lang="en-US" sz="740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L="0" marR="4317365" lvl="0" indent="0">
              <a:lnSpc>
                <a:spcPct val="120000"/>
              </a:lnSpc>
              <a:spcBef>
                <a:spcPts val="0"/>
              </a:spcBef>
              <a:buSzPts val="1400"/>
              <a:buNone/>
              <a:tabLst>
                <a:tab pos="257810" algn="l"/>
              </a:tabLst>
            </a:pPr>
            <a:r>
              <a:rPr lang="en-US" sz="7400" spc="0" dirty="0" smtClean="0">
                <a:effectLst/>
                <a:latin typeface="Times New Roman"/>
                <a:ea typeface="Times New Roman"/>
                <a:cs typeface="+mj-cs"/>
              </a:rPr>
              <a:t>2- order:</a:t>
            </a:r>
            <a:r>
              <a:rPr lang="en-US" sz="7400" spc="-60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spc="0" dirty="0" err="1" smtClean="0">
                <a:effectLst/>
                <a:latin typeface="Times New Roman"/>
                <a:ea typeface="Times New Roman"/>
                <a:cs typeface="+mj-cs"/>
              </a:rPr>
              <a:t>Oscillatoriales</a:t>
            </a:r>
            <a:r>
              <a:rPr lang="en-US" sz="7400" spc="0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</a:p>
          <a:p>
            <a:pPr marL="0" marR="4317365" lvl="0" indent="0">
              <a:lnSpc>
                <a:spcPct val="120000"/>
              </a:lnSpc>
              <a:spcBef>
                <a:spcPts val="0"/>
              </a:spcBef>
              <a:buSzPts val="1400"/>
              <a:buNone/>
              <a:tabLst>
                <a:tab pos="257810" algn="l"/>
              </a:tabLst>
            </a:pPr>
            <a:r>
              <a:rPr lang="en-US" sz="7400" spc="0" dirty="0" smtClean="0">
                <a:effectLst/>
                <a:latin typeface="Times New Roman"/>
                <a:ea typeface="Times New Roman"/>
                <a:cs typeface="+mj-cs"/>
              </a:rPr>
              <a:t>Genus:</a:t>
            </a:r>
            <a:r>
              <a:rPr lang="en-US" sz="7400" spc="-5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b="1" i="1" spc="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Oscillatoria</a:t>
            </a:r>
            <a:r>
              <a:rPr lang="en-US" sz="7400" b="1" i="1" spc="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,  </a:t>
            </a:r>
            <a:r>
              <a:rPr lang="en-US" sz="7400" b="1" i="1" spc="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spirulina</a:t>
            </a:r>
            <a:endParaRPr lang="en-US" sz="7400" spc="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1400"/>
              <a:buNone/>
              <a:tabLst>
                <a:tab pos="257810" algn="l"/>
              </a:tabLst>
            </a:pPr>
            <a:r>
              <a:rPr lang="en-US" sz="7400" spc="0" dirty="0" smtClean="0">
                <a:effectLst/>
                <a:latin typeface="Times New Roman"/>
                <a:ea typeface="Times New Roman"/>
                <a:cs typeface="+mj-cs"/>
              </a:rPr>
              <a:t>3- order: </a:t>
            </a:r>
            <a:r>
              <a:rPr lang="en-US" sz="7400" spc="0" dirty="0" err="1" smtClean="0">
                <a:effectLst/>
                <a:latin typeface="Times New Roman"/>
                <a:ea typeface="Times New Roman"/>
                <a:cs typeface="+mj-cs"/>
              </a:rPr>
              <a:t>Nostocales</a:t>
            </a:r>
            <a:endParaRPr lang="en-US" sz="7400" spc="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L="0" marR="3841115" indent="0">
              <a:lnSpc>
                <a:spcPct val="120000"/>
              </a:lnSpc>
              <a:spcBef>
                <a:spcPts val="1025"/>
              </a:spcBef>
              <a:spcAft>
                <a:spcPts val="0"/>
              </a:spcAft>
              <a:buNone/>
              <a:tabLst>
                <a:tab pos="1416685" algn="l"/>
              </a:tabLst>
            </a:pP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Genus:</a:t>
            </a:r>
            <a:r>
              <a:rPr lang="en-US" sz="7400" spc="-5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7400" b="1" i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Nostoc</a:t>
            </a:r>
            <a:endParaRPr lang="en-US" sz="7400" i="1" dirty="0">
              <a:latin typeface="Times New Roman"/>
              <a:ea typeface="Times New Roman"/>
              <a:cs typeface="+mj-cs"/>
            </a:endParaRPr>
          </a:p>
          <a:p>
            <a:pPr marL="0" marR="3841115" indent="0">
              <a:lnSpc>
                <a:spcPct val="120000"/>
              </a:lnSpc>
              <a:spcBef>
                <a:spcPts val="1025"/>
              </a:spcBef>
              <a:spcAft>
                <a:spcPts val="0"/>
              </a:spcAft>
              <a:buNone/>
              <a:tabLst>
                <a:tab pos="1416685" algn="l"/>
              </a:tabLst>
            </a:pPr>
            <a:r>
              <a:rPr lang="en-US" sz="7400" spc="-15" dirty="0" smtClean="0">
                <a:latin typeface="Times New Roman"/>
                <a:ea typeface="Times New Roman"/>
                <a:cs typeface="+mj-cs"/>
              </a:rPr>
              <a:t>4</a:t>
            </a:r>
            <a:r>
              <a:rPr lang="en-US" sz="7400" i="1" spc="-15" dirty="0" smtClean="0">
                <a:latin typeface="Times New Roman"/>
                <a:ea typeface="Times New Roman"/>
                <a:cs typeface="+mj-cs"/>
              </a:rPr>
              <a:t>-</a:t>
            </a: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 order: </a:t>
            </a:r>
            <a:r>
              <a:rPr lang="en-US" sz="7400" dirty="0" err="1" smtClean="0">
                <a:effectLst/>
                <a:latin typeface="Times New Roman"/>
                <a:ea typeface="Times New Roman"/>
                <a:cs typeface="+mj-cs"/>
              </a:rPr>
              <a:t>Scytonematales</a:t>
            </a: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  </a:t>
            </a:r>
          </a:p>
          <a:p>
            <a:pPr marL="0" marR="3841115" indent="0">
              <a:lnSpc>
                <a:spcPct val="120000"/>
              </a:lnSpc>
              <a:spcBef>
                <a:spcPts val="1025"/>
              </a:spcBef>
              <a:spcAft>
                <a:spcPts val="0"/>
              </a:spcAft>
              <a:buNone/>
              <a:tabLst>
                <a:tab pos="1416685" algn="l"/>
              </a:tabLst>
            </a:pPr>
            <a:r>
              <a:rPr lang="en-US" sz="7400" dirty="0" smtClean="0">
                <a:effectLst/>
                <a:latin typeface="Times New Roman"/>
                <a:ea typeface="Times New Roman"/>
                <a:cs typeface="+mj-cs"/>
              </a:rPr>
              <a:t>Genus :</a:t>
            </a:r>
            <a:r>
              <a:rPr lang="en-US" sz="7400" b="1" i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Scytonema</a:t>
            </a:r>
            <a:endParaRPr lang="en-US" sz="7400" dirty="0" smtClean="0">
              <a:effectLst/>
              <a:latin typeface="Times New Roman"/>
              <a:ea typeface="Times New Roman"/>
              <a:cs typeface="+mj-cs"/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5821363"/>
          </a:xfrm>
        </p:spPr>
        <p:txBody>
          <a:bodyPr>
            <a:normAutofit fontScale="25000" lnSpcReduction="20000"/>
          </a:bodyPr>
          <a:lstStyle/>
          <a:p>
            <a:pPr marL="63500" marR="0" algn="ctr">
              <a:spcBef>
                <a:spcPts val="55"/>
              </a:spcBef>
              <a:spcAft>
                <a:spcPts val="0"/>
              </a:spcAft>
            </a:pPr>
            <a:r>
              <a:rPr lang="en-US" sz="14400" b="1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General characteristics of </a:t>
            </a:r>
            <a:r>
              <a:rPr lang="en-US" sz="14400" b="1" kern="0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cyanophyta</a:t>
            </a:r>
            <a:r>
              <a:rPr lang="en-US" sz="14400" b="1" kern="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 (blue-green algae):</a:t>
            </a:r>
          </a:p>
          <a:p>
            <a:pPr marR="238125" lvl="0">
              <a:lnSpc>
                <a:spcPct val="150000"/>
              </a:lnSpc>
              <a:spcBef>
                <a:spcPts val="1045"/>
              </a:spcBef>
              <a:buFont typeface="+mj-lt"/>
              <a:buAutoNum type="arabicPeriod"/>
            </a:pPr>
            <a:r>
              <a:rPr lang="en-US" sz="9600" dirty="0">
                <a:latin typeface="Times New Roman"/>
                <a:ea typeface="Times New Roman"/>
                <a:cs typeface="+mj-cs"/>
              </a:rPr>
              <a:t>The individual cells are 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prokaryotic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, The simplest morphology in the cyanobacteria is that of </a:t>
            </a:r>
            <a:r>
              <a:rPr lang="en-US" sz="9600" dirty="0" err="1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unicells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( </a:t>
            </a:r>
            <a:r>
              <a:rPr lang="en-US" sz="9600" dirty="0" err="1">
                <a:latin typeface="Times New Roman"/>
                <a:ea typeface="Times New Roman"/>
                <a:cs typeface="+mj-cs"/>
              </a:rPr>
              <a:t>freeliving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), 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or enclosed within a mucilaginous 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envelope as </a:t>
            </a:r>
            <a:r>
              <a:rPr lang="en-US" sz="96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colonial </a:t>
            </a:r>
            <a:r>
              <a:rPr lang="en-US" sz="96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forms</a:t>
            </a:r>
            <a:r>
              <a:rPr lang="en-US" sz="9600" dirty="0" smtClean="0"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or occurring 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as </a:t>
            </a:r>
            <a:r>
              <a:rPr lang="en-US" sz="96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filamentous</a:t>
            </a:r>
            <a:r>
              <a:rPr lang="en-US" sz="9600" spc="-100" dirty="0" smtClean="0">
                <a:effectLst/>
                <a:latin typeface="Times New Roman"/>
                <a:ea typeface="Times New Roman"/>
                <a:cs typeface="+mj-cs"/>
              </a:rPr>
              <a:t>  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form. </a:t>
            </a:r>
            <a:endParaRPr lang="en-US" sz="9600" dirty="0" smtClean="0">
              <a:effectLst/>
              <a:latin typeface="Times New Roman"/>
              <a:ea typeface="Times New Roman"/>
              <a:cs typeface="+mj-cs"/>
            </a:endParaRPr>
          </a:p>
          <a:p>
            <a:pPr marR="238125" lvl="0">
              <a:lnSpc>
                <a:spcPct val="150000"/>
              </a:lnSpc>
              <a:spcBef>
                <a:spcPts val="1045"/>
              </a:spcBef>
              <a:buFont typeface="+mj-lt"/>
              <a:buAutoNum type="arabicPeriod"/>
            </a:pP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C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nt</a:t>
            </a:r>
            <a:r>
              <a:rPr lang="en-US" sz="9600" spc="-15" dirty="0" smtClean="0">
                <a:effectLst/>
                <a:latin typeface="Times New Roman"/>
                <a:ea typeface="Times New Roman"/>
                <a:cs typeface="+mj-cs"/>
              </a:rPr>
              <a:t>a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i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n</a:t>
            </a:r>
            <a:r>
              <a:rPr lang="en-US" sz="9600" spc="-80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ch</a:t>
            </a:r>
            <a:r>
              <a:rPr lang="en-US" sz="9600" b="1" spc="-10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b="1" spc="-15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r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op</a:t>
            </a:r>
            <a:r>
              <a:rPr lang="en-US" sz="9600" b="1" spc="-15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h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y</a:t>
            </a:r>
            <a:r>
              <a:rPr lang="en-US" sz="9600" b="1" spc="-10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b="1" dirty="0" smtClean="0">
                <a:solidFill>
                  <a:srgbClr val="528135"/>
                </a:solidFill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spc="5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type </a:t>
            </a:r>
            <a:r>
              <a:rPr lang="en-US" sz="9600" b="1" spc="5" dirty="0" smtClean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A</a:t>
            </a:r>
            <a:endParaRPr lang="en-US" sz="9600" b="1" dirty="0" smtClean="0">
              <a:solidFill>
                <a:srgbClr val="C00000"/>
              </a:solidFill>
              <a:effectLst/>
              <a:latin typeface="Times New Roman"/>
              <a:ea typeface="Times New Roman"/>
              <a:cs typeface="+mj-cs"/>
            </a:endParaRPr>
          </a:p>
          <a:p>
            <a:pPr marL="0" marR="238125" lvl="0" indent="0">
              <a:lnSpc>
                <a:spcPct val="150000"/>
              </a:lnSpc>
              <a:spcBef>
                <a:spcPts val="1045"/>
              </a:spcBef>
              <a:buNone/>
            </a:pP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Contain accessory pigment </a:t>
            </a:r>
            <a:r>
              <a:rPr lang="ar-SA" sz="9600" dirty="0" smtClean="0">
                <a:effectLst/>
                <a:latin typeface="Times New Roman"/>
                <a:ea typeface="Times New Roman"/>
                <a:cs typeface="+mj-cs"/>
              </a:rPr>
              <a:t>)</a:t>
            </a:r>
            <a:r>
              <a:rPr lang="en-US" sz="9600" b="1" dirty="0" err="1" smtClean="0">
                <a:solidFill>
                  <a:srgbClr val="001F5F"/>
                </a:solidFill>
                <a:effectLst/>
                <a:latin typeface="Times New Roman"/>
                <a:ea typeface="Times New Roman"/>
                <a:cs typeface="+mj-cs"/>
              </a:rPr>
              <a:t>phycocyanean</a:t>
            </a:r>
            <a:r>
              <a:rPr lang="ar-SA" sz="9600" b="1" dirty="0" smtClean="0">
                <a:solidFill>
                  <a:srgbClr val="001F5F"/>
                </a:solidFill>
                <a:effectLst/>
                <a:latin typeface="Times New Roman"/>
                <a:ea typeface="Times New Roman"/>
                <a:cs typeface="+mj-cs"/>
              </a:rPr>
              <a:t>( 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this pigment give unique blue- gre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e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n </a:t>
            </a:r>
            <a:r>
              <a:rPr lang="en-US" sz="9600" spc="-15" dirty="0" smtClean="0">
                <a:effectLst/>
                <a:latin typeface="Times New Roman"/>
                <a:ea typeface="Times New Roman"/>
                <a:cs typeface="+mj-cs"/>
              </a:rPr>
              <a:t>c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or </a:t>
            </a:r>
            <a:r>
              <a:rPr lang="en-US" sz="9600" spc="-15" dirty="0" smtClean="0">
                <a:effectLst/>
                <a:latin typeface="Times New Roman"/>
                <a:ea typeface="Times New Roman"/>
                <a:cs typeface="+mj-cs"/>
              </a:rPr>
              <a:t>f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or 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t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h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i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s </a:t>
            </a:r>
            <a:r>
              <a:rPr lang="en-US" sz="9600" spc="-15" dirty="0" smtClean="0">
                <a:effectLst/>
                <a:latin typeface="Times New Roman"/>
                <a:ea typeface="Times New Roman"/>
                <a:cs typeface="+mj-cs"/>
              </a:rPr>
              <a:t>a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gal 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d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i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v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i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si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on) </a:t>
            </a:r>
          </a:p>
          <a:p>
            <a:pPr marL="0" marR="238125" lvl="0" indent="0">
              <a:lnSpc>
                <a:spcPct val="150000"/>
              </a:lnSpc>
              <a:spcBef>
                <a:spcPts val="1045"/>
              </a:spcBef>
              <a:buNone/>
            </a:pPr>
            <a:r>
              <a:rPr lang="en-US" sz="9600" dirty="0" smtClean="0">
                <a:latin typeface="Times New Roman"/>
                <a:ea typeface="Times New Roman"/>
                <a:cs typeface="+mj-cs"/>
              </a:rPr>
              <a:t>3. </a:t>
            </a:r>
            <a:r>
              <a:rPr lang="en-US" sz="9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Ch</a:t>
            </a:r>
            <a:r>
              <a:rPr lang="en-US" sz="9600" spc="-1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l</a:t>
            </a:r>
            <a:r>
              <a:rPr lang="en-US" sz="9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spc="-15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r</a:t>
            </a:r>
            <a:r>
              <a:rPr lang="en-US" sz="9600" spc="-1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o</a:t>
            </a:r>
            <a:r>
              <a:rPr lang="en-US" sz="9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pl</a:t>
            </a:r>
            <a:r>
              <a:rPr lang="en-US" sz="9600" spc="-15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a</a:t>
            </a:r>
            <a:r>
              <a:rPr lang="en-US" sz="9600" spc="-1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s</a:t>
            </a:r>
            <a:r>
              <a:rPr lang="en-US" sz="96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t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 is absent</a:t>
            </a:r>
            <a:endParaRPr lang="en-US" sz="9600" b="1" kern="0" dirty="0" smtClean="0">
              <a:effectLst/>
              <a:latin typeface="Times New Roman"/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144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1722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70000"/>
              </a:lnSpc>
              <a:spcBef>
                <a:spcPts val="365"/>
              </a:spcBef>
              <a:buSzPts val="1400"/>
              <a:buNone/>
              <a:tabLst>
                <a:tab pos="521335" algn="l"/>
              </a:tabLst>
            </a:pPr>
            <a:r>
              <a:rPr lang="en-US" sz="8000" spc="0" dirty="0" smtClean="0">
                <a:effectLst/>
                <a:latin typeface="Times New Roman"/>
                <a:ea typeface="Times New Roman"/>
              </a:rPr>
              <a:t>4</a:t>
            </a:r>
            <a:r>
              <a:rPr lang="en-US" sz="8000" spc="0" dirty="0" smtClean="0">
                <a:effectLst/>
                <a:latin typeface="Times New Roman"/>
                <a:ea typeface="Times New Roman"/>
                <a:cs typeface="+mj-cs"/>
              </a:rPr>
              <a:t>. </a:t>
            </a:r>
            <a:r>
              <a:rPr lang="en-US" sz="9600" spc="0" dirty="0" err="1" smtClean="0">
                <a:effectLst/>
                <a:latin typeface="Times New Roman"/>
                <a:ea typeface="Times New Roman"/>
                <a:cs typeface="+mj-cs"/>
              </a:rPr>
              <a:t>Cyanophyta</a:t>
            </a:r>
            <a:r>
              <a:rPr lang="en-US" sz="9600" spc="0" dirty="0" smtClean="0">
                <a:effectLst/>
                <a:latin typeface="Times New Roman"/>
                <a:ea typeface="Times New Roman"/>
                <a:cs typeface="+mj-cs"/>
              </a:rPr>
              <a:t> store </a:t>
            </a:r>
            <a:r>
              <a:rPr lang="en-US" sz="9600" spc="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j-cs"/>
              </a:rPr>
              <a:t>their food </a:t>
            </a:r>
            <a:r>
              <a:rPr lang="en-US" sz="9600" spc="0" dirty="0" smtClean="0">
                <a:effectLst/>
                <a:latin typeface="Times New Roman"/>
                <a:ea typeface="Times New Roman"/>
                <a:cs typeface="+mj-cs"/>
              </a:rPr>
              <a:t>as unique starch compound named</a:t>
            </a:r>
            <a:r>
              <a:rPr lang="en-US" sz="9600" spc="-55" dirty="0" smtClean="0">
                <a:effectLst/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spc="0" dirty="0" smtClean="0">
                <a:effectLst/>
                <a:latin typeface="Times New Roman"/>
                <a:ea typeface="Times New Roman"/>
                <a:cs typeface="+mj-cs"/>
              </a:rPr>
              <a:t>as</a:t>
            </a:r>
            <a:r>
              <a:rPr lang="en-US" sz="9600" dirty="0">
                <a:latin typeface="Times New Roman"/>
                <a:ea typeface="Times New Roman"/>
                <a:cs typeface="+mj-cs"/>
              </a:rPr>
              <a:t> </a:t>
            </a:r>
            <a:r>
              <a:rPr lang="en-US" sz="9600" b="1" u="sng" dirty="0" smtClean="0">
                <a:latin typeface="Times New Roman"/>
                <a:ea typeface="Times New Roman"/>
                <a:cs typeface="+mj-cs"/>
              </a:rPr>
              <a:t>(</a:t>
            </a:r>
            <a:r>
              <a:rPr lang="en-US" sz="9600" b="1" u="sng" dirty="0" err="1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cyanophycean</a:t>
            </a:r>
            <a:r>
              <a:rPr lang="en-US" sz="9600" b="1" u="sng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+mj-cs"/>
              </a:rPr>
              <a:t> starch</a:t>
            </a:r>
            <a:r>
              <a:rPr lang="en-US" sz="9600" b="1" u="sng" dirty="0" smtClean="0">
                <a:effectLst/>
                <a:latin typeface="Times New Roman"/>
                <a:ea typeface="Times New Roman"/>
                <a:cs typeface="+mj-cs"/>
              </a:rPr>
              <a:t>)</a:t>
            </a:r>
          </a:p>
          <a:p>
            <a:pPr marL="0" lvl="0" indent="0">
              <a:lnSpc>
                <a:spcPct val="170000"/>
              </a:lnSpc>
              <a:spcBef>
                <a:spcPts val="210"/>
              </a:spcBef>
              <a:buSzPts val="1400"/>
              <a:buNone/>
              <a:tabLst>
                <a:tab pos="521335" algn="l"/>
              </a:tabLst>
            </a:pPr>
            <a:r>
              <a:rPr lang="en-US" sz="9600" spc="0" dirty="0" smtClean="0">
                <a:effectLst/>
                <a:latin typeface="Times New Roman"/>
                <a:ea typeface="Times New Roman"/>
                <a:cs typeface="+mj-cs"/>
              </a:rPr>
              <a:t>5. </a:t>
            </a:r>
            <a:r>
              <a:rPr lang="en-US" sz="9600" spc="-80" dirty="0">
                <a:latin typeface="Times New Roman"/>
                <a:ea typeface="Times New Roman"/>
                <a:cs typeface="+mj-cs"/>
              </a:rPr>
              <a:t>Both vegetative and reproductive cells are </a:t>
            </a:r>
            <a:r>
              <a:rPr lang="en-US" sz="9600" b="1" spc="-80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non-flagellate </a:t>
            </a:r>
            <a:endParaRPr lang="en-US" sz="9600" b="1" spc="-80" dirty="0">
              <a:solidFill>
                <a:srgbClr val="FF0000"/>
              </a:solidFill>
              <a:latin typeface="Times New Roman"/>
              <a:ea typeface="Times New Roman"/>
              <a:cs typeface="+mj-cs"/>
            </a:endParaRPr>
          </a:p>
          <a:p>
            <a:pPr marL="0" lvl="0" indent="0">
              <a:lnSpc>
                <a:spcPct val="170000"/>
              </a:lnSpc>
              <a:spcBef>
                <a:spcPts val="210"/>
              </a:spcBef>
              <a:buSzPts val="1400"/>
              <a:buNone/>
              <a:tabLst>
                <a:tab pos="521335" algn="l"/>
              </a:tabLst>
            </a:pP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6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. Se</a:t>
            </a:r>
            <a:r>
              <a:rPr lang="en-US" sz="9600" spc="-10" dirty="0" smtClean="0">
                <a:effectLst/>
                <a:latin typeface="Times New Roman"/>
                <a:ea typeface="Times New Roman"/>
                <a:cs typeface="+mj-cs"/>
              </a:rPr>
              <a:t>x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ual</a:t>
            </a:r>
            <a:r>
              <a:rPr lang="en-US" sz="9600" spc="-80" dirty="0" smtClean="0">
                <a:effectLst/>
                <a:latin typeface="Times New Roman"/>
                <a:ea typeface="Times New Roman"/>
                <a:cs typeface="+mj-cs"/>
              </a:rPr>
              <a:t> reproduction is absent.</a:t>
            </a:r>
            <a:r>
              <a:rPr lang="en-US" sz="9600" dirty="0" smtClean="0">
                <a:effectLst/>
                <a:latin typeface="Times New Roman"/>
                <a:ea typeface="Times New Roman"/>
                <a:cs typeface="+mj-cs"/>
              </a:rPr>
              <a:t>  </a:t>
            </a:r>
            <a:endParaRPr lang="ar-IQ" sz="9600" dirty="0" smtClean="0">
              <a:effectLst/>
              <a:latin typeface="Times New Roman"/>
              <a:ea typeface="Times New Roman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en-US" sz="9600" dirty="0">
                <a:latin typeface="Times New Roman" pitchFamily="18" charset="0"/>
                <a:cs typeface="+mj-cs"/>
              </a:rPr>
              <a:t>This group is characterized by the presence of </a:t>
            </a:r>
            <a:r>
              <a:rPr lang="en-US" sz="9600" u="sng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three types of cells</a:t>
            </a:r>
            <a:r>
              <a:rPr lang="en-US" sz="9600" u="sng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:</a:t>
            </a:r>
            <a:endParaRPr lang="ar-IQ" sz="9600" u="sng" dirty="0" smtClean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+mj-cs"/>
              </a:rPr>
              <a:t>1-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Vegetative cells</a:t>
            </a:r>
            <a:endParaRPr lang="en-US" sz="9600" dirty="0" smtClean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en-US" sz="9600" dirty="0" smtClean="0">
                <a:latin typeface="Times New Roman" pitchFamily="18" charset="0"/>
                <a:cs typeface="+mj-cs"/>
              </a:rPr>
              <a:t>2- </a:t>
            </a:r>
            <a:r>
              <a:rPr lang="en-US" sz="9600" b="1" u="sng" dirty="0" err="1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Heterocysstes</a:t>
            </a:r>
            <a:r>
              <a:rPr lang="en-US" sz="9600" b="1" u="sng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 </a:t>
            </a:r>
            <a:r>
              <a:rPr lang="en-US" sz="9600" b="1" u="sng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cells </a:t>
            </a:r>
            <a:r>
              <a:rPr lang="en-US" sz="9600" dirty="0">
                <a:latin typeface="Times New Roman" pitchFamily="18" charset="0"/>
                <a:cs typeface="+mj-cs"/>
              </a:rPr>
              <a:t>which are larger than vegetative cells and can be found at the base, </a:t>
            </a:r>
            <a:r>
              <a:rPr lang="en-US" sz="9600" dirty="0" smtClean="0">
                <a:latin typeface="Times New Roman" pitchFamily="18" charset="0"/>
                <a:cs typeface="+mj-cs"/>
              </a:rPr>
              <a:t>apical, or </a:t>
            </a:r>
            <a:r>
              <a:rPr lang="en-US" sz="9600" dirty="0" err="1" smtClean="0">
                <a:latin typeface="Times New Roman" pitchFamily="18" charset="0"/>
                <a:cs typeface="+mj-cs"/>
              </a:rPr>
              <a:t>intercalari</a:t>
            </a:r>
            <a:r>
              <a:rPr lang="en-US" sz="9600" dirty="0" smtClean="0">
                <a:latin typeface="Times New Roman" pitchFamily="18" charset="0"/>
                <a:cs typeface="+mj-cs"/>
              </a:rPr>
              <a:t> </a:t>
            </a:r>
            <a:r>
              <a:rPr lang="en-US" sz="9600" dirty="0">
                <a:latin typeface="Times New Roman" pitchFamily="18" charset="0"/>
                <a:cs typeface="+mj-cs"/>
              </a:rPr>
              <a:t>between vegetative cells, and 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are important for nitrogen fixation in the soil</a:t>
            </a: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.</a:t>
            </a:r>
            <a:endParaRPr lang="ar-IQ" sz="9600" dirty="0" smtClean="0">
              <a:solidFill>
                <a:srgbClr val="FF0000"/>
              </a:solidFill>
              <a:latin typeface="Times New Roman" pitchFamily="18" charset="0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en-US" sz="9600" b="1" dirty="0" smtClean="0">
                <a:latin typeface="Times New Roman" pitchFamily="18" charset="0"/>
                <a:cs typeface="+mj-cs"/>
              </a:rPr>
              <a:t>3-Akinete cell</a:t>
            </a:r>
            <a:r>
              <a:rPr lang="en-US" sz="9600" dirty="0" smtClean="0">
                <a:latin typeface="Times New Roman" pitchFamily="18" charset="0"/>
                <a:cs typeface="+mj-cs"/>
              </a:rPr>
              <a:t>, </a:t>
            </a:r>
            <a:r>
              <a:rPr lang="en-US" sz="9600" dirty="0">
                <a:latin typeface="Times New Roman" pitchFamily="18" charset="0"/>
                <a:cs typeface="+mj-cs"/>
              </a:rPr>
              <a:t>which are more elongated than vegetative cells and have thicker walls; 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their role is significant in reproduction</a:t>
            </a:r>
            <a:r>
              <a:rPr lang="en-US" sz="8000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000" dirty="0">
                <a:cs typeface="+mj-cs"/>
              </a:rPr>
              <a:t/>
            </a:r>
            <a:br>
              <a:rPr lang="en-US" sz="8000" dirty="0">
                <a:cs typeface="+mj-cs"/>
              </a:rPr>
            </a:br>
            <a:endParaRPr lang="en-US" sz="8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828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5243"/>
            <a:ext cx="8229600" cy="674843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Merismopedia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1"/>
            <a:ext cx="9144000" cy="220979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Spherical to ovoid </a:t>
            </a:r>
            <a:r>
              <a:rPr lang="en-US" dirty="0" smtClean="0"/>
              <a:t>cells </a:t>
            </a:r>
            <a:r>
              <a:rPr lang="en-US" dirty="0"/>
              <a:t>arranged in flat </a:t>
            </a:r>
            <a:r>
              <a:rPr lang="en-US" dirty="0" smtClean="0"/>
              <a:t>sheets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colony</a:t>
            </a:r>
          </a:p>
          <a:p>
            <a:r>
              <a:rPr lang="en-US" dirty="0" smtClean="0"/>
              <a:t>comprised </a:t>
            </a:r>
            <a:r>
              <a:rPr lang="en-US" dirty="0"/>
              <a:t>of </a:t>
            </a:r>
            <a:r>
              <a:rPr lang="en-US" dirty="0" err="1"/>
              <a:t>squareish</a:t>
            </a:r>
            <a:r>
              <a:rPr lang="en-US" dirty="0"/>
              <a:t> clusters of four cells embedded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colorless, transparent gelatinous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coating.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F3E13-8CFC-F573-80DB-C61110DB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590800"/>
            <a:ext cx="3962399" cy="4106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2101F-A587-5AA6-EBC6-71B01485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90800"/>
            <a:ext cx="4648200" cy="41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73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spirulina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5354"/>
            <a:ext cx="9144000" cy="26670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Filamentous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algae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unbranched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twisted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spiraled,They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multicellular, and the cell walls separating the cells cannot be distinguished under a microscope due to the twisting of the filament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Different types of spirulina can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differentiated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spirals,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spiral, and its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9D9A0-F05D-3918-C909-AA95B9102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4572000" cy="3353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58439-3748-3B67-6823-F25D9E2E9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3733801" cy="34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Oscillatoria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544" y="533400"/>
            <a:ext cx="9144000" cy="3733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1-single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filamentous form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(un-branched)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filament consists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characterized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length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is less than its width (a distinctive feature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containing compressed concave sides within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dead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This alga is an organism that reproduce by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fragmentation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which can breaks into fragments called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hormogonia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hormogonia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glide away from the parent filament and  grow into a new, longer filament. Breaks in the filament usually occur where dead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cells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present</a:t>
            </a:r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984D6A-F2E9-81CF-E4C0-6227F4283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4038600" cy="278573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6199"/>
            <a:ext cx="4724400" cy="29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5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152400"/>
            <a:ext cx="8229600" cy="792162"/>
          </a:xfrm>
        </p:spPr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Nostoc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744" y="140906"/>
            <a:ext cx="90678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1-filamentous algae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mucilaginous sheath ,cells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barrel and more rounded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2-un-branched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3-possesing specialized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vegetative cell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homogenous transparent structure and thick wall and pores at either side where they meet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cells named (Heterocyst) responsible for nitrogen fixation(intercalary heterocyst)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possesing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gaint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thick-walled cell full of reserve material named 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akinates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responsible for vegetative reproduction during un-suitable environmental conditions.</a:t>
            </a:r>
            <a:br>
              <a:rPr lang="en-US" sz="2400" u="sng" dirty="0">
                <a:latin typeface="Times New Roman" pitchFamily="18" charset="0"/>
                <a:cs typeface="Times New Roman" pitchFamily="18" charset="0"/>
              </a:rPr>
            </a:b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E6554-BF05-2AA6-2B79-014BB860E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4572000"/>
            <a:ext cx="4874584" cy="225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20488"/>
            <a:ext cx="4343400" cy="25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3451"/>
            <a:ext cx="8229600" cy="5635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Scytonema</a:t>
            </a:r>
            <a:endParaRPr lang="ar-IQ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3451"/>
            <a:ext cx="4610100" cy="4153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1-filamentous</a:t>
            </a:r>
            <a:r>
              <a:rPr lang="en-US" dirty="0"/>
              <a:t> algae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2-characterized </a:t>
            </a:r>
            <a:r>
              <a:rPr lang="en-US" dirty="0">
                <a:solidFill>
                  <a:srgbClr val="FF0000"/>
                </a:solidFill>
              </a:rPr>
              <a:t>with false branching </a:t>
            </a:r>
            <a:r>
              <a:rPr lang="en-US" dirty="0" smtClean="0"/>
              <a:t>,false </a:t>
            </a:r>
            <a:r>
              <a:rPr lang="en-US" dirty="0"/>
              <a:t>branching may occur when a filament breaks apart at the site of added cells, both ends of filament then break through the mucilage sheath and continue to grow as </a:t>
            </a:r>
            <a:r>
              <a:rPr lang="en-US" dirty="0" smtClean="0"/>
              <a:t>ranches.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76612"/>
            <a:ext cx="4267200" cy="2760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909083"/>
            <a:ext cx="4578527" cy="59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459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502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Merismopedia</vt:lpstr>
      <vt:lpstr>spirulina</vt:lpstr>
      <vt:lpstr>Oscillatoria</vt:lpstr>
      <vt:lpstr>Nostoc</vt:lpstr>
      <vt:lpstr>Scytonema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المجاميع النباتية العملي / المختبر الاول</dc:title>
  <dc:creator>DR.Ahmed Saker 2o1O</dc:creator>
  <cp:lastModifiedBy>Maher</cp:lastModifiedBy>
  <cp:revision>29</cp:revision>
  <dcterms:created xsi:type="dcterms:W3CDTF">2021-11-04T12:29:44Z</dcterms:created>
  <dcterms:modified xsi:type="dcterms:W3CDTF">2024-08-17T14:47:52Z</dcterms:modified>
</cp:coreProperties>
</file>