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3883" autoAdjust="0"/>
  </p:normalViewPr>
  <p:slideViewPr>
    <p:cSldViewPr>
      <p:cViewPr>
        <p:scale>
          <a:sx n="70" d="100"/>
          <a:sy n="70" d="100"/>
        </p:scale>
        <p:origin x="11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A152E27-CF66-4849-A74C-C13C9147DF87}" type="datetimeFigureOut">
              <a:rPr lang="ar-IQ" smtClean="0"/>
              <a:t>03/03/1446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91612C-045D-4710-8423-51B556E2F6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562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1612C-045D-4710-8423-51B556E2F645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981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03/03/1446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علم الطحالب العملي</a:t>
            </a:r>
            <a:br>
              <a:rPr lang="ar-IQ" dirty="0" smtClean="0"/>
            </a:br>
            <a:r>
              <a:rPr lang="ar-IQ" dirty="0" smtClean="0"/>
              <a:t>المختبر الاول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</a:rPr>
              <a:t>المرحلة الثانية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290206" cy="4104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1988840"/>
            <a:ext cx="4512607" cy="410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047" y="548680"/>
            <a:ext cx="8646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ar-IQ" sz="2800" b="1" dirty="0"/>
              <a:t>Microscopic floating algae (the phytoplankton) can be collected with a mesh net </a:t>
            </a:r>
            <a:r>
              <a:rPr lang="en-US" sz="2800" b="1" dirty="0"/>
              <a:t>(e.g. with 25-30 </a:t>
            </a:r>
            <a:r>
              <a:rPr lang="en-US" sz="2800" b="1" dirty="0" smtClean="0"/>
              <a:t>m </a:t>
            </a:r>
            <a:r>
              <a:rPr lang="en-US" sz="2800" b="1" dirty="0"/>
              <a:t>pores) 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412912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dirty="0"/>
              <a:t>Collecting </a:t>
            </a:r>
            <a:r>
              <a:rPr lang="en-US" dirty="0" smtClean="0"/>
              <a:t>samples from depth water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Collecting samples using a depth sampler  Samples can be collected at discrete depths using a sampler such as a </a:t>
            </a:r>
            <a:r>
              <a:rPr lang="en-US" dirty="0">
                <a:solidFill>
                  <a:srgbClr val="FF0000"/>
                </a:solidFill>
              </a:rPr>
              <a:t>Van Dorn sampler</a:t>
            </a:r>
            <a:r>
              <a:rPr lang="en-US" dirty="0"/>
              <a:t> (Figure 4)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356992"/>
            <a:ext cx="7462632" cy="29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080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Collecting samples from deep water Benthic algae samples in deep water sites using a benthic sampler such as a </a:t>
            </a:r>
            <a:r>
              <a:rPr lang="en-US" dirty="0" err="1">
                <a:solidFill>
                  <a:srgbClr val="FF0000"/>
                </a:solidFill>
              </a:rPr>
              <a:t>Eckman</a:t>
            </a:r>
            <a:r>
              <a:rPr lang="en-US" dirty="0">
                <a:solidFill>
                  <a:srgbClr val="FF0000"/>
                </a:solidFill>
              </a:rPr>
              <a:t> grab </a:t>
            </a:r>
            <a:r>
              <a:rPr lang="en-US" dirty="0"/>
              <a:t>sampler.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56" y="2852936"/>
            <a:ext cx="6840760" cy="331236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2194"/>
            <a:ext cx="739305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Collecting samples from </a:t>
            </a:r>
            <a:r>
              <a:rPr kumimoji="0" lang="ar-IQ" altLang="ar-IQ" sz="2800" b="1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>bottom of lakes</a:t>
            </a:r>
            <a:endParaRPr kumimoji="0" lang="ar-IQ" altLang="ar-IQ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9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algae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collective term for all those chlorophyll-bearing organisms,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stoneworts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seaweeds and the like collectively known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algae.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chlorophyll-bearing plants with a plant body showing no differentiation into true tissue. It never form true roots, stems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thus called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thallus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r>
              <a:rPr lang="ar-IQ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presence of algae in the environment 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Aquatic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habitats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Terretrial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habitats :(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algae grow well in moist &amp; well aerated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soils )</a:t>
            </a:r>
          </a:p>
        </p:txBody>
      </p:sp>
    </p:spTree>
    <p:extLst>
      <p:ext uri="{BB962C8B-B14F-4D97-AF65-F5344CB8AC3E}">
        <p14:creationId xmlns:p14="http://schemas.microsoft.com/office/powerpoint/2010/main" val="9327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Aquatic habitats: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34082"/>
            <a:ext cx="8856984" cy="622391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Forms of algae which occur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floating or submerged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water bodies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 Benthic algae</a:t>
            </a:r>
          </a:p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(Benthic algae that grows on clay)</a:t>
            </a:r>
            <a:r>
              <a:rPr lang="ar-IQ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Epipelic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 algn="l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thesand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IQ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(Benthic algae that grows attached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Eoizamic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Epiphytic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 attached to plants and other algae)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Epizoic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grows on the bodies of some animals)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Epilithic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Benthic algae that grows attached to rocks)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Endozoic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Algae that inside the bodies of some animals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Endophytic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Algae growing inside the plant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Phytoplanktons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/>
              <a:t>are </a:t>
            </a:r>
            <a:r>
              <a:rPr lang="en-US" dirty="0" smtClean="0"/>
              <a:t>free-floating</a:t>
            </a:r>
            <a:r>
              <a:rPr lang="en-US" dirty="0"/>
              <a:t> (</a:t>
            </a:r>
            <a:r>
              <a:rPr lang="en-US" i="1" dirty="0" err="1"/>
              <a:t>Volvox</a:t>
            </a:r>
            <a:r>
              <a:rPr lang="en-US" i="1" dirty="0"/>
              <a:t>, </a:t>
            </a:r>
            <a:r>
              <a:rPr lang="en-US" i="1" dirty="0" err="1"/>
              <a:t>Scenedesmus</a:t>
            </a:r>
            <a:r>
              <a:rPr lang="en-US" i="1" dirty="0" smtClean="0"/>
              <a:t>.)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2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33198"/>
            <a:ext cx="4336487" cy="19032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251" y="7871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Shapes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algae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9043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unicellular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Multicellular form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Filamentous form</a:t>
            </a: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Siphoneous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paranchymatous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2436"/>
            <a:ext cx="4192471" cy="206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-108112"/>
            <a:ext cx="4258928" cy="1549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4406825" cy="21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Shapes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plastides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algae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0" lvl="4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ex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1- cup shape</a:t>
            </a:r>
          </a:p>
          <a:p>
            <a:pPr marL="1257300" lvl="3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Elodea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2- Discoid</a:t>
            </a:r>
          </a:p>
          <a:p>
            <a:pPr marL="1257300" lvl="3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ex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Zygnema</a:t>
            </a: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3- Stellate</a:t>
            </a:r>
          </a:p>
          <a:p>
            <a:pPr marL="400050" lvl="1" indent="0" algn="l">
              <a:buNone/>
            </a:pP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Band</a:t>
            </a:r>
          </a:p>
          <a:p>
            <a:pPr marL="400050" lvl="1" indent="0" algn="l">
              <a:buNone/>
            </a:pP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Sprogyria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Spirall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ex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Cladophora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6- Reticulate</a:t>
            </a:r>
          </a:p>
          <a:p>
            <a:pPr marL="400050" lvl="1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Classification of Algal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Pigment of the cell.                 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Chemical nature of stored food material.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Kind, number and relative length of the flagella on the motile cell.</a:t>
            </a:r>
          </a:p>
          <a:p>
            <a:pPr marL="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Chemical composition of cell wall. 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shape of chloroplast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Presence or absence of nucleus in the cell.</a:t>
            </a:r>
          </a:p>
          <a:p>
            <a:pPr marL="0" indent="0"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2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3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ar-IQ" dirty="0"/>
              <a:t>Benefits of Algae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714"/>
            <a:ext cx="9036496" cy="5918646"/>
          </a:xfrm>
        </p:spPr>
        <p:txBody>
          <a:bodyPr>
            <a:normAutofit fontScale="77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altLang="ar-IQ" dirty="0"/>
              <a:t>They are the base of the aquatic food chain – photosynthetic organisms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Algae and algae extracts are used in many food and medical industries, including:</a:t>
            </a:r>
          </a:p>
          <a:p>
            <a:pPr algn="l" rtl="0"/>
            <a:r>
              <a:rPr lang="en-US" dirty="0"/>
              <a:t>Used in the production of dietary supplements for humans</a:t>
            </a:r>
          </a:p>
          <a:p>
            <a:pPr algn="l" rtl="0"/>
            <a:r>
              <a:rPr lang="en-US" dirty="0"/>
              <a:t>Baby food</a:t>
            </a:r>
          </a:p>
          <a:p>
            <a:pPr algn="l" rtl="0"/>
            <a:r>
              <a:rPr lang="en-US" dirty="0"/>
              <a:t>Important food for many people, such as astronauts</a:t>
            </a:r>
          </a:p>
          <a:p>
            <a:pPr algn="l" rtl="0"/>
            <a:r>
              <a:rPr lang="en-US" dirty="0"/>
              <a:t>Beauty products and cosmetics</a:t>
            </a:r>
          </a:p>
          <a:p>
            <a:pPr algn="l" rtl="0"/>
            <a:r>
              <a:rPr lang="en-US" dirty="0"/>
              <a:t>Biofuels</a:t>
            </a:r>
          </a:p>
          <a:p>
            <a:pPr algn="l" rtl="0"/>
            <a:r>
              <a:rPr lang="en-US" dirty="0"/>
              <a:t>Poultry and bird feed</a:t>
            </a:r>
          </a:p>
          <a:p>
            <a:pPr algn="l" rtl="0"/>
            <a:r>
              <a:rPr lang="en-US" dirty="0"/>
              <a:t>Fish feed</a:t>
            </a:r>
          </a:p>
          <a:p>
            <a:pPr algn="l" rtl="0"/>
            <a:r>
              <a:rPr lang="en-US" dirty="0"/>
              <a:t>Production of vitamins, medicines, and antibiotics, as well as in medical nanotechnology applications, most notably as drug delivery systems</a:t>
            </a:r>
          </a:p>
          <a:p>
            <a:pPr algn="l" rtl="0"/>
            <a:r>
              <a:rPr lang="en-US" dirty="0"/>
              <a:t>Production of fertilizers and agricultural growth enhancers</a:t>
            </a:r>
          </a:p>
          <a:p>
            <a:pPr algn="l" rtl="0"/>
            <a:r>
              <a:rPr lang="en-US" dirty="0"/>
              <a:t>Production of pesticides and harmful insect repellents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260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922114"/>
          </a:xfrm>
        </p:spPr>
        <p:txBody>
          <a:bodyPr/>
          <a:lstStyle/>
          <a:p>
            <a:r>
              <a:rPr lang="en-US" dirty="0"/>
              <a:t>Collection of algae </a:t>
            </a:r>
            <a:r>
              <a:rPr lang="en-US" dirty="0" smtClean="0"/>
              <a:t>samples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28663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Collecting samples directly from a stream or </a:t>
            </a:r>
            <a:r>
              <a:rPr lang="en-US" dirty="0" smtClean="0"/>
              <a:t>river:</a:t>
            </a:r>
          </a:p>
          <a:p>
            <a:pPr algn="l" rtl="0"/>
            <a:r>
              <a:rPr lang="en-US" dirty="0" err="1"/>
              <a:t>Macroalgae</a:t>
            </a:r>
            <a:r>
              <a:rPr lang="en-US" dirty="0"/>
              <a:t> and the </a:t>
            </a:r>
            <a:r>
              <a:rPr lang="en-US" dirty="0" smtClean="0"/>
              <a:t>attached </a:t>
            </a:r>
            <a:r>
              <a:rPr lang="en-US" dirty="0"/>
              <a:t>microalgae can be collected </a:t>
            </a:r>
            <a:r>
              <a:rPr lang="en-US" dirty="0" smtClean="0"/>
              <a:t>by </a:t>
            </a:r>
            <a:r>
              <a:rPr lang="en-US" dirty="0"/>
              <a:t>hand or with a knife</a:t>
            </a:r>
            <a:r>
              <a:rPr lang="en-US" dirty="0" smtClean="0"/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including part or all of the </a:t>
            </a:r>
            <a:r>
              <a:rPr lang="en-US" dirty="0" smtClean="0"/>
              <a:t>substrate </a:t>
            </a:r>
            <a:r>
              <a:rPr lang="en-US" dirty="0"/>
              <a:t>(rock, plant, </a:t>
            </a:r>
            <a:r>
              <a:rPr lang="en-US" dirty="0" smtClean="0"/>
              <a:t>wood </a:t>
            </a:r>
            <a:r>
              <a:rPr lang="en-US" dirty="0"/>
              <a:t>etc.) if possible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by simply scooping a jar through the water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097079"/>
            <a:ext cx="3117032" cy="28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082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551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سمة Office</vt:lpstr>
      <vt:lpstr>علم الطحالب العملي المختبر الاول</vt:lpstr>
      <vt:lpstr>Algae</vt:lpstr>
      <vt:lpstr>Aquatic habitats: </vt:lpstr>
      <vt:lpstr>Shapes of algae</vt:lpstr>
      <vt:lpstr>Shapes of plastides in algae</vt:lpstr>
      <vt:lpstr>PowerPoint Presentation</vt:lpstr>
      <vt:lpstr>Classification of Algal </vt:lpstr>
      <vt:lpstr>Benefits of Algae</vt:lpstr>
      <vt:lpstr>Collection of algae samples</vt:lpstr>
      <vt:lpstr>PowerPoint Presentation</vt:lpstr>
      <vt:lpstr>Collecting samples from depth water</vt:lpstr>
      <vt:lpstr>Collecting samples from bottom of lakes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الطحالب العملي المختبر الاول</dc:title>
  <dc:creator>power</dc:creator>
  <cp:lastModifiedBy>Maher</cp:lastModifiedBy>
  <cp:revision>35</cp:revision>
  <dcterms:created xsi:type="dcterms:W3CDTF">2024-08-13T09:50:03Z</dcterms:created>
  <dcterms:modified xsi:type="dcterms:W3CDTF">2024-09-08T13:26:15Z</dcterms:modified>
</cp:coreProperties>
</file>