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110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طحالب عملي (5)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dirty="0" smtClean="0">
                <a:solidFill>
                  <a:schemeClr val="tx1"/>
                </a:solidFill>
                <a:cs typeface="+mj-cs"/>
              </a:rPr>
              <a:t>المرحلة الثانية</a:t>
            </a:r>
            <a:endParaRPr lang="en-US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427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600" b="1" dirty="0"/>
              <a:t>Division : </a:t>
            </a:r>
            <a:r>
              <a:rPr lang="en-US" sz="3600" b="1" dirty="0" err="1"/>
              <a:t>Euglenophyta</a:t>
            </a:r>
            <a:r>
              <a:rPr lang="en-US" sz="3600" b="1" dirty="0"/>
              <a:t> </a:t>
            </a:r>
            <a:endParaRPr lang="en-US" sz="3600" b="1" dirty="0" smtClean="0"/>
          </a:p>
          <a:p>
            <a:pPr algn="l" rtl="0"/>
            <a:r>
              <a:rPr lang="en-US" sz="3600" b="1" dirty="0" smtClean="0"/>
              <a:t>Class</a:t>
            </a:r>
            <a:r>
              <a:rPr lang="en-US" sz="3600" b="1" dirty="0"/>
              <a:t>: </a:t>
            </a:r>
            <a:r>
              <a:rPr lang="en-US" sz="3600" b="1" dirty="0" err="1" smtClean="0"/>
              <a:t>Euglenophyceae</a:t>
            </a:r>
            <a:endParaRPr lang="en-US" sz="3600" b="1" dirty="0" smtClean="0"/>
          </a:p>
          <a:p>
            <a:pPr algn="l" rtl="0"/>
            <a:r>
              <a:rPr lang="en-US" sz="3600" b="1" dirty="0" smtClean="0"/>
              <a:t> 1-Order:Euglenales</a:t>
            </a:r>
          </a:p>
          <a:p>
            <a:pPr algn="l" rtl="0"/>
            <a:r>
              <a:rPr lang="en-US" sz="3600" b="1" dirty="0" smtClean="0"/>
              <a:t> </a:t>
            </a:r>
            <a:r>
              <a:rPr lang="en-US" sz="3600" b="1" dirty="0"/>
              <a:t>Genus: </a:t>
            </a:r>
            <a:r>
              <a:rPr lang="en-US" sz="3600" b="1" i="1" dirty="0" smtClean="0"/>
              <a:t>Euglena ,</a:t>
            </a:r>
            <a:r>
              <a:rPr lang="ar-IQ" sz="36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Calibri"/>
              </a:rPr>
              <a:t> </a:t>
            </a:r>
            <a:r>
              <a:rPr lang="ar-IQ" sz="3600" b="1" i="1" kern="0" dirty="0">
                <a:latin typeface="Times New Roman" pitchFamily="18" charset="0"/>
                <a:cs typeface="Times New Roman" pitchFamily="18" charset="0"/>
                <a:sym typeface="Calibri"/>
              </a:rPr>
              <a:t>Phacus</a:t>
            </a:r>
            <a:endParaRPr lang="en-US" sz="3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5574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General Characteristics</a:t>
            </a:r>
            <a:r>
              <a:rPr lang="en-US" b="1" dirty="0"/>
              <a:t> of </a:t>
            </a:r>
            <a:r>
              <a:rPr lang="en-US" b="1" dirty="0" err="1" smtClean="0"/>
              <a:t>Euglenophyta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388" y="1700213"/>
            <a:ext cx="8964612" cy="50419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unicellular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eukaryotic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organisms, possessing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or double flagella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r>
              <a:rPr lang="en-US" dirty="0">
                <a:latin typeface="Times New Roman" pitchFamily="18" charset="0"/>
                <a:cs typeface="Times New Roman" pitchFamily="18" charset="0"/>
              </a:rPr>
              <a:t>The plastids exhibit various shapes, such as disc-shaped, lamellar, ribbon-like, star-shaped,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reticular.</a:t>
            </a:r>
          </a:p>
          <a:p>
            <a:pPr algn="l" rtl="0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Stored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food appears in granules known as </a:t>
            </a:r>
            <a:r>
              <a:rPr lang="en-US" sz="30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paramylum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photosynthetic species possesses green pigments including chlorophyll a and c, and golden brown pigment includes </a:t>
            </a:r>
            <a:r>
              <a:rPr lang="en-US" sz="30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peridinin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000" dirty="0">
                <a:latin typeface="Times New Roman" pitchFamily="18" charset="0"/>
                <a:cs typeface="Times New Roman" pitchFamily="18" charset="0"/>
              </a:rPr>
            </a:b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99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Euglena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61662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dirty="0"/>
              <a:t>1- oval or fusiform shape alga have a single </a:t>
            </a:r>
            <a:r>
              <a:rPr lang="en-US" sz="2800" dirty="0" err="1" smtClean="0"/>
              <a:t>flagellae</a:t>
            </a:r>
            <a:endParaRPr lang="en-US" sz="2800" dirty="0" smtClean="0"/>
          </a:p>
          <a:p>
            <a:pPr marL="0" indent="0" algn="l">
              <a:buNone/>
            </a:pPr>
            <a:r>
              <a:rPr lang="en-US" sz="2800" dirty="0" smtClean="0"/>
              <a:t>2-linear </a:t>
            </a:r>
            <a:r>
              <a:rPr lang="en-US" sz="2800" dirty="0"/>
              <a:t>shape chloroplast 3-there is a red color eye spot near the front of the cell to direct algal movement toward the light source</a:t>
            </a:r>
            <a:r>
              <a:rPr lang="en-US" sz="2800" dirty="0" smtClean="0"/>
              <a:t>.</a:t>
            </a:r>
          </a:p>
          <a:p>
            <a:pPr marL="0" indent="0" algn="l">
              <a:buNone/>
            </a:pPr>
            <a:r>
              <a:rPr lang="en-US" sz="2800" dirty="0" smtClean="0"/>
              <a:t>3-posses </a:t>
            </a:r>
            <a:r>
              <a:rPr lang="en-US" sz="2800" dirty="0"/>
              <a:t>a flexible sheath surrounding cell called pellicle that gives the cell the ability to contract and  move </a:t>
            </a:r>
            <a:r>
              <a:rPr lang="en-US" sz="2800" dirty="0" smtClean="0"/>
              <a:t>freely.</a:t>
            </a:r>
          </a:p>
          <a:p>
            <a:pPr marL="0" indent="0" algn="l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917984"/>
            <a:ext cx="4824536" cy="294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64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ar-IQ" i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Calibri"/>
              </a:rPr>
              <a:t>Euglena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Google Shape;106;p16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95536" y="1093598"/>
            <a:ext cx="2361949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1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2312" y="1013650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04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73332" y="1040615"/>
            <a:ext cx="2523744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07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4174" y="2625241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09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88518" y="3048000"/>
            <a:ext cx="2366962" cy="14250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10;p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23885" y="4581128"/>
            <a:ext cx="21336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8;p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107530" y="4786884"/>
            <a:ext cx="2647950" cy="172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05;p1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928931" y="4371213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609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ar-IQ" b="1" i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Calibri"/>
              </a:rPr>
              <a:t>Phacus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040560"/>
          </a:xfrm>
        </p:spPr>
        <p:txBody>
          <a:bodyPr>
            <a:normAutofit/>
          </a:bodyPr>
          <a:lstStyle/>
          <a:p>
            <a:pPr algn="l" rtl="0"/>
            <a:r>
              <a:rPr lang="en-US" dirty="0">
                <a:latin typeface="DM Sans"/>
              </a:rPr>
              <a:t> 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unicellular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algae, </a:t>
            </a:r>
            <a:r>
              <a:rPr lang="en-US" dirty="0" smtClean="0">
                <a:solidFill>
                  <a:srgbClr val="FF0000"/>
                </a:solidFill>
              </a:rPr>
              <a:t>oval-shaped </a:t>
            </a:r>
            <a:r>
              <a:rPr lang="en-US" dirty="0">
                <a:solidFill>
                  <a:srgbClr val="FF0000"/>
                </a:solidFill>
              </a:rPr>
              <a:t>or spherical </a:t>
            </a:r>
            <a:r>
              <a:rPr lang="en-US" dirty="0"/>
              <a:t>cells </a:t>
            </a:r>
            <a:r>
              <a:rPr lang="en-US" dirty="0" err="1" smtClean="0"/>
              <a:t>tha</a:t>
            </a:r>
            <a:r>
              <a:rPr lang="en-US" dirty="0"/>
              <a:t> are often flattened and </a:t>
            </a:r>
            <a:r>
              <a:rPr lang="en-US" dirty="0">
                <a:solidFill>
                  <a:srgbClr val="FF0000"/>
                </a:solidFill>
              </a:rPr>
              <a:t>leaf-like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l" rtl="0"/>
            <a:r>
              <a:rPr lang="en-US" dirty="0"/>
              <a:t>The cells instead move by gliding and swimming with their </a:t>
            </a:r>
            <a:r>
              <a:rPr lang="en-US" dirty="0">
                <a:solidFill>
                  <a:srgbClr val="FF0000"/>
                </a:solidFill>
              </a:rPr>
              <a:t>single </a:t>
            </a:r>
            <a:r>
              <a:rPr lang="en-US" dirty="0" smtClean="0">
                <a:solidFill>
                  <a:srgbClr val="FF0000"/>
                </a:solidFill>
              </a:rPr>
              <a:t>flagellum</a:t>
            </a:r>
            <a:r>
              <a:rPr lang="en-US" dirty="0"/>
              <a:t>.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extends from the lateral side of the algae, and it features a protrusion at the tapered end known as a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chloroplasts</a:t>
            </a:r>
            <a:r>
              <a:rPr lang="en-US" dirty="0"/>
              <a:t> may be </a:t>
            </a:r>
            <a:r>
              <a:rPr lang="en-US" u="sng" dirty="0"/>
              <a:t>small and </a:t>
            </a:r>
            <a:r>
              <a:rPr lang="en-US" u="sng" dirty="0" smtClean="0"/>
              <a:t>spherical </a:t>
            </a:r>
            <a:r>
              <a:rPr lang="en-US" dirty="0" smtClean="0"/>
              <a:t>.</a:t>
            </a:r>
          </a:p>
          <a:p>
            <a:pPr algn="l" rtl="0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stored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food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in the form of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paramylum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20;p17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611560" y="1052736"/>
            <a:ext cx="3384376" cy="2592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19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6056" y="1124744"/>
            <a:ext cx="3312368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18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71800" y="4285456"/>
            <a:ext cx="3096344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884985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212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DM Sans</vt:lpstr>
      <vt:lpstr>Times New Roman</vt:lpstr>
      <vt:lpstr>سمة Office</vt:lpstr>
      <vt:lpstr>طحالب عملي (5)</vt:lpstr>
      <vt:lpstr>PowerPoint Presentation</vt:lpstr>
      <vt:lpstr>General Characteristics of Euglenophyta</vt:lpstr>
      <vt:lpstr>Euglena</vt:lpstr>
      <vt:lpstr>Euglena</vt:lpstr>
      <vt:lpstr>Phacus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</dc:creator>
  <cp:lastModifiedBy>Maher</cp:lastModifiedBy>
  <cp:revision>12</cp:revision>
  <dcterms:created xsi:type="dcterms:W3CDTF">2024-08-15T10:25:38Z</dcterms:created>
  <dcterms:modified xsi:type="dcterms:W3CDTF">2024-08-17T15:22:12Z</dcterms:modified>
</cp:coreProperties>
</file>