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71" r:id="rId6"/>
    <p:sldId id="258" r:id="rId7"/>
    <p:sldId id="272" r:id="rId8"/>
    <p:sldId id="273" r:id="rId9"/>
    <p:sldId id="259" r:id="rId10"/>
    <p:sldId id="274" r:id="rId11"/>
    <p:sldId id="275" r:id="rId12"/>
    <p:sldId id="276" r:id="rId13"/>
    <p:sldId id="277" r:id="rId14"/>
    <p:sldId id="264" r:id="rId15"/>
    <p:sldId id="278" r:id="rId16"/>
    <p:sldId id="279" r:id="rId17"/>
    <p:sldId id="280" r:id="rId18"/>
    <p:sldId id="281" r:id="rId19"/>
    <p:sldId id="260" r:id="rId20"/>
    <p:sldId id="267" r:id="rId21"/>
    <p:sldId id="282" r:id="rId22"/>
    <p:sldId id="283" r:id="rId23"/>
    <p:sldId id="261" r:id="rId24"/>
    <p:sldId id="284" r:id="rId25"/>
    <p:sldId id="265" r:id="rId26"/>
    <p:sldId id="285" r:id="rId27"/>
    <p:sldId id="286" r:id="rId28"/>
    <p:sldId id="287" r:id="rId29"/>
    <p:sldId id="288" r:id="rId30"/>
    <p:sldId id="289" r:id="rId31"/>
    <p:sldId id="262" r:id="rId32"/>
    <p:sldId id="290" r:id="rId33"/>
    <p:sldId id="291" r:id="rId34"/>
    <p:sldId id="26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Histology lecture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</a:p>
          <a:p>
            <a:r>
              <a:rPr lang="ar-IQ" dirty="0" smtClean="0"/>
              <a:t>ا.م.د.مختار خميس محمد</a:t>
            </a:r>
          </a:p>
          <a:p>
            <a:r>
              <a:rPr lang="ar-IQ" dirty="0" smtClean="0"/>
              <a:t>م.د. عبير محمد حسين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algn="r" rtl="1"/>
            <a:r>
              <a:rPr lang="ar-IQ" sz="4000" dirty="0" smtClean="0"/>
              <a:t>تقسم الشرايين الى ثلاث انواع :</a:t>
            </a:r>
          </a:p>
          <a:p>
            <a:pPr algn="r" rtl="1"/>
            <a:r>
              <a:rPr lang="ar-IQ" sz="4000" dirty="0" smtClean="0"/>
              <a:t>1 – الشرينات </a:t>
            </a:r>
            <a:r>
              <a:rPr lang="en-US" sz="4000" dirty="0" smtClean="0"/>
              <a:t>Arterioles</a:t>
            </a:r>
            <a:r>
              <a:rPr lang="ar-IQ" sz="4000" dirty="0" smtClean="0"/>
              <a:t> و هي اصغر انواع الشرايين.</a:t>
            </a:r>
          </a:p>
          <a:p>
            <a:pPr algn="r" rtl="1"/>
            <a:r>
              <a:rPr lang="ar-IQ" sz="4000" dirty="0" smtClean="0"/>
              <a:t>2 – الشرايين متوسطة الحجم او الصغيرة </a:t>
            </a:r>
            <a:r>
              <a:rPr lang="en-US" sz="4000" dirty="0" smtClean="0"/>
              <a:t>Small or Medium Sized Arteries</a:t>
            </a:r>
            <a:r>
              <a:rPr lang="ar-IQ" sz="4000" dirty="0" smtClean="0"/>
              <a:t>.</a:t>
            </a:r>
          </a:p>
          <a:p>
            <a:pPr algn="r" rtl="1"/>
            <a:r>
              <a:rPr lang="ar-IQ" sz="4000" dirty="0" smtClean="0"/>
              <a:t>3 – الشرايين الكبيرة </a:t>
            </a:r>
            <a:r>
              <a:rPr lang="en-US" sz="4000" dirty="0" smtClean="0"/>
              <a:t>Large Arteries</a:t>
            </a:r>
            <a:r>
              <a:rPr lang="ar-IQ" sz="4000" dirty="0" smtClean="0"/>
              <a:t> .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1"/>
            <a:r>
              <a:rPr lang="ar-IQ" b="1" dirty="0" smtClean="0"/>
              <a:t>الشرايين</a:t>
            </a:r>
            <a:r>
              <a:rPr lang="en-US" b="1" dirty="0"/>
              <a:t> </a:t>
            </a:r>
            <a:r>
              <a:rPr lang="en-US" b="1" dirty="0" smtClean="0"/>
              <a:t>Arteries 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866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IQ" b="1" dirty="0" smtClean="0"/>
              <a:t>1 - </a:t>
            </a:r>
            <a:r>
              <a:rPr lang="ar-IQ" b="1" dirty="0"/>
              <a:t>الشرينات </a:t>
            </a:r>
            <a:r>
              <a:rPr lang="en-US" b="1" dirty="0"/>
              <a:t>Arterioles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algn="r" rtl="1"/>
            <a:r>
              <a:rPr lang="ar-IQ" dirty="0" smtClean="0"/>
              <a:t>تتألف الشرينات من 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dirty="0" smtClean="0"/>
              <a:t>الغلالة البطانية ( خلايا بطانية + غشاء مطاط داخلي).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dirty="0" smtClean="0"/>
              <a:t>لا يمكن تمييز طبقة تحت البطانية في هذا النوع من الشرايين.الغشاء المطاط الداخلي هو عبارة عن الياف مطاطة 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dirty="0" smtClean="0"/>
              <a:t>الغلالة الوسطى تكون من </a:t>
            </a:r>
            <a:r>
              <a:rPr lang="ar-IQ" b="1" dirty="0" smtClean="0"/>
              <a:t>1 – 5 </a:t>
            </a:r>
            <a:r>
              <a:rPr lang="ar-IQ" dirty="0" smtClean="0"/>
              <a:t>طبقات من خلايا عضلية ملساء 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dirty="0" smtClean="0"/>
              <a:t>الغلالة البرانية تتكون من نسيج ضام و الياف بيضاء و صفراء مرتبة طوليا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23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63" y="22860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/>
            <a:r>
              <a:rPr lang="ar-IQ" sz="3200" b="1" dirty="0" smtClean="0"/>
              <a:t>2 - </a:t>
            </a:r>
            <a:r>
              <a:rPr lang="ar-IQ" sz="3200" b="1" dirty="0"/>
              <a:t>الشرايين متوسطة الحجم او الصغيرة </a:t>
            </a:r>
            <a:r>
              <a:rPr lang="ar-IQ" sz="3200" b="1" dirty="0" smtClean="0"/>
              <a:t/>
            </a:r>
            <a:br>
              <a:rPr lang="ar-IQ" sz="3200" b="1" dirty="0" smtClean="0"/>
            </a:br>
            <a:r>
              <a:rPr lang="en-US" sz="3200" b="1" dirty="0" smtClean="0"/>
              <a:t>Small </a:t>
            </a:r>
            <a:r>
              <a:rPr lang="en-US" sz="3200" b="1" dirty="0"/>
              <a:t>or Medium Sized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458201" cy="502920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IQ" sz="2800" dirty="0" smtClean="0"/>
              <a:t>يكون جدار هذا النوع من الشرايين سميك نسبة لكثرة الخلايا العضلية الملساء في الغلالة الوسطى .</a:t>
            </a:r>
          </a:p>
          <a:p>
            <a:pPr algn="r" rtl="1"/>
            <a:r>
              <a:rPr lang="ar-IQ" sz="2800" dirty="0" smtClean="0"/>
              <a:t>يسمى هذا النوع ايضا </a:t>
            </a:r>
            <a:r>
              <a:rPr lang="ar-IQ" sz="2800" b="1" dirty="0" smtClean="0"/>
              <a:t>بالشرايين الموزعة </a:t>
            </a:r>
            <a:r>
              <a:rPr lang="en-US" sz="2800" b="1" dirty="0" smtClean="0"/>
              <a:t>Distributing Arteries</a:t>
            </a:r>
            <a:r>
              <a:rPr lang="ar-IQ" sz="2800" dirty="0" smtClean="0"/>
              <a:t> و ذلك لانها توزع الدم الى الاعضاء المختلفة و تنظم كمية الدم لاعضاء الجسم المختلفة.</a:t>
            </a:r>
          </a:p>
          <a:p>
            <a:pPr algn="r" rtl="1"/>
            <a:r>
              <a:rPr lang="ar-IQ" sz="2800" dirty="0" smtClean="0"/>
              <a:t>الغلالة البطانية يتألف من ( طبقة بطانية + طبقة تحت البطانية ( تتألف من الياف بيض و صفر ) + غشاء مطاط داخلي ). يحتوي  الغشاء المطاط الداخلي على الياف صفر متشابكة و يتجعد هذا الغشاء عندما يكون الوعاء فارغا من الدم .</a:t>
            </a:r>
          </a:p>
          <a:p>
            <a:pPr algn="r" rtl="1"/>
            <a:r>
              <a:rPr lang="ar-IQ" sz="2800" dirty="0" smtClean="0"/>
              <a:t>تتألف الغلالة الوسطى من خلايا عضلية ملساء و قد تصل هذه الغلالة الى </a:t>
            </a:r>
            <a:r>
              <a:rPr lang="ar-IQ" sz="2800" b="1" dirty="0" smtClean="0"/>
              <a:t>40</a:t>
            </a:r>
            <a:r>
              <a:rPr lang="ar-IQ" sz="2800" dirty="0" smtClean="0"/>
              <a:t> طبقة تتألف من الياف بيض و صفر.</a:t>
            </a:r>
          </a:p>
          <a:p>
            <a:pPr algn="r" rtl="1"/>
            <a:r>
              <a:rPr lang="ar-IQ" sz="2800" dirty="0" smtClean="0"/>
              <a:t>الغلالة البرانية تتألف من نسيج ضام و الياف مطاطة و تحتوي على غشاء مطاط خارجي . الجزء الخارجي من هذه الغلالة يحتوي اوعية دموية صغيرة مغذية تسمى </a:t>
            </a:r>
            <a:r>
              <a:rPr lang="ar-IQ" sz="2800" b="1" dirty="0" smtClean="0"/>
              <a:t>اوعية العروق </a:t>
            </a:r>
            <a:r>
              <a:rPr lang="en-US" sz="2800" b="1" dirty="0" smtClean="0"/>
              <a:t>Vasa </a:t>
            </a:r>
            <a:r>
              <a:rPr lang="en-US" sz="2800" b="1" dirty="0" err="1" smtClean="0"/>
              <a:t>Vasorum</a:t>
            </a:r>
            <a:r>
              <a:rPr lang="ar-IQ" sz="2800" b="1" dirty="0" smtClean="0"/>
              <a:t> </a:t>
            </a:r>
            <a:r>
              <a:rPr lang="ar-IQ" sz="2800" dirty="0" smtClean="0"/>
              <a:t>.</a:t>
            </a:r>
          </a:p>
          <a:p>
            <a:pPr algn="r" rtl="1"/>
            <a:endParaRPr lang="ar-IQ" sz="2800" dirty="0" smtClean="0"/>
          </a:p>
          <a:p>
            <a:pPr algn="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7733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1"/>
            <a:r>
              <a:rPr lang="ar-IQ" b="1" dirty="0" smtClean="0"/>
              <a:t>3 - الشرايين </a:t>
            </a:r>
            <a:r>
              <a:rPr lang="ar-IQ" b="1" dirty="0"/>
              <a:t>الكبيرة </a:t>
            </a:r>
            <a:r>
              <a:rPr lang="en-US" b="1" dirty="0"/>
              <a:t>Large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ar-IQ" dirty="0" smtClean="0"/>
              <a:t>يسمى هذا النوع من الشرايين </a:t>
            </a:r>
            <a:r>
              <a:rPr lang="ar-IQ" b="1" dirty="0" smtClean="0"/>
              <a:t>بالشرايين الموصلة </a:t>
            </a:r>
            <a:r>
              <a:rPr lang="ar-IQ" dirty="0" smtClean="0"/>
              <a:t>ايضا </a:t>
            </a:r>
            <a:r>
              <a:rPr lang="en-US" b="1" dirty="0" smtClean="0"/>
              <a:t>Conducting Arteries </a:t>
            </a:r>
            <a:r>
              <a:rPr lang="ar-IQ" b="1" dirty="0" smtClean="0"/>
              <a:t> </a:t>
            </a:r>
            <a:r>
              <a:rPr lang="ar-IQ" dirty="0" smtClean="0"/>
              <a:t>لانها تقوم بتوصيل الدم الى التفرعات الاصغر للجهاز الوعائي الدموي .</a:t>
            </a:r>
          </a:p>
          <a:p>
            <a:pPr algn="just" rtl="1"/>
            <a:r>
              <a:rPr lang="ar-IQ" dirty="0" smtClean="0"/>
              <a:t>تحتوي هذه الشرايين على نسبة كبيرة من النسيج المطاط .</a:t>
            </a:r>
          </a:p>
          <a:p>
            <a:pPr algn="just" rtl="1"/>
            <a:r>
              <a:rPr lang="ar-IQ" dirty="0" smtClean="0"/>
              <a:t>الغلالة البطانية ( خلايا بطانية مضلعة الشكل تحتوي على زغيبات دقيقة و جسيمات حالة + طبقة تحت البطانية تحتوي الياف بيض و مطاطة + غشاء مطاط داخلي ).</a:t>
            </a:r>
          </a:p>
          <a:p>
            <a:pPr algn="just" rtl="1"/>
            <a:r>
              <a:rPr lang="ar-IQ" dirty="0" smtClean="0"/>
              <a:t>الغلالة الوسطى تتألف من </a:t>
            </a:r>
            <a:r>
              <a:rPr lang="ar-IQ" b="1" dirty="0" smtClean="0"/>
              <a:t>40 – 60</a:t>
            </a:r>
            <a:r>
              <a:rPr lang="ar-IQ" dirty="0" smtClean="0"/>
              <a:t> طبقة من الاغشية المطاطة تحتوي الياف بيض و صفر و خلايا عضلية ملساء.</a:t>
            </a:r>
          </a:p>
          <a:p>
            <a:pPr algn="just" rtl="1"/>
            <a:r>
              <a:rPr lang="ar-IQ" dirty="0" smtClean="0"/>
              <a:t>تحتوي الغلالة البرانية على نسيج ضام و لا يظهر الغشاء المطاط الخارجي مظهرا متميزا . تحتوي هذه الغلالة على اوعية العروق ايضا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7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Firas\OneDrive\Desktop\زوزو\2103_Muscular_and_Elastic_Artery_Arterio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546134" cy="5451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1"/>
            <a:r>
              <a:rPr lang="ar-IQ" b="1" dirty="0" smtClean="0"/>
              <a:t>الاوردة </a:t>
            </a:r>
            <a:r>
              <a:rPr lang="en-US" b="1" dirty="0" smtClean="0"/>
              <a:t>Veins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791200"/>
          </a:xfrm>
        </p:spPr>
        <p:txBody>
          <a:bodyPr>
            <a:normAutofit/>
          </a:bodyPr>
          <a:lstStyle/>
          <a:p>
            <a:pPr algn="r" rtl="1"/>
            <a:r>
              <a:rPr lang="ar-IQ" sz="4000" dirty="0" smtClean="0"/>
              <a:t>عادة يكون قطر الاوردة اكبر من قطر الشرايين، جدارها ارق و تجويفها أوسع.</a:t>
            </a:r>
          </a:p>
          <a:p>
            <a:pPr algn="r" rtl="1"/>
            <a:r>
              <a:rPr lang="ar-IQ" sz="4000" dirty="0" smtClean="0"/>
              <a:t>تقسم الاوردة الى ثلاث أنواع :</a:t>
            </a:r>
          </a:p>
          <a:p>
            <a:pPr algn="r" rtl="1"/>
            <a:r>
              <a:rPr lang="ar-IQ" sz="4000" dirty="0" smtClean="0"/>
              <a:t>1 – الوريدات </a:t>
            </a:r>
            <a:r>
              <a:rPr lang="en-US" sz="4000" dirty="0" err="1" smtClean="0"/>
              <a:t>Venules</a:t>
            </a:r>
            <a:r>
              <a:rPr lang="ar-IQ" sz="4000" dirty="0" smtClean="0"/>
              <a:t> </a:t>
            </a:r>
          </a:p>
          <a:p>
            <a:pPr algn="r" rtl="1"/>
            <a:r>
              <a:rPr lang="ar-IQ" sz="4000" dirty="0" smtClean="0"/>
              <a:t>2 – الاوردة الصغيرة و المتوسطة الحجم </a:t>
            </a:r>
            <a:r>
              <a:rPr lang="en-US" sz="4000" dirty="0" smtClean="0"/>
              <a:t>Small and Medium Sized Veins</a:t>
            </a:r>
            <a:r>
              <a:rPr lang="ar-IQ" sz="4000" dirty="0" smtClean="0"/>
              <a:t> </a:t>
            </a:r>
          </a:p>
          <a:p>
            <a:pPr algn="r" rtl="1"/>
            <a:r>
              <a:rPr lang="ar-IQ" sz="4000" dirty="0" smtClean="0"/>
              <a:t>3 – الاوردة الكبيرة </a:t>
            </a:r>
            <a:r>
              <a:rPr lang="en-US" sz="4000" dirty="0" smtClean="0"/>
              <a:t>Large Veins</a:t>
            </a:r>
            <a:r>
              <a:rPr lang="ar-IQ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8500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IQ" b="1" dirty="0" smtClean="0"/>
              <a:t>1 – الوريدات </a:t>
            </a:r>
            <a:r>
              <a:rPr lang="en-US" b="1" dirty="0" err="1" smtClean="0"/>
              <a:t>Venules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>
            <a:normAutofit/>
          </a:bodyPr>
          <a:lstStyle/>
          <a:p>
            <a:pPr algn="r" rtl="1"/>
            <a:r>
              <a:rPr lang="ar-IQ" sz="4800" dirty="0" smtClean="0"/>
              <a:t>تتكون الوريدات من غلالة بطانية مؤلفة من خلايا بطانية فقط و من غلالة خارجية متكونة من الياف بيض . وتوجد الغلالة الوسطى في الوريدات ذات الاقطار </a:t>
            </a:r>
            <a:r>
              <a:rPr lang="en-US" sz="4800" dirty="0" smtClean="0"/>
              <a:t> 200 </a:t>
            </a:r>
            <a:r>
              <a:rPr lang="ar-IQ" sz="4800" dirty="0" smtClean="0"/>
              <a:t> مايكروميترحيث تتألف الغلالة الوسطى حينها من </a:t>
            </a:r>
            <a:r>
              <a:rPr lang="ar-IQ" sz="4800" b="1" dirty="0" smtClean="0"/>
              <a:t>1 -3</a:t>
            </a:r>
            <a:r>
              <a:rPr lang="ar-IQ" sz="4800" dirty="0" smtClean="0"/>
              <a:t> طبقات من الخلايا .</a:t>
            </a:r>
          </a:p>
        </p:txBody>
      </p:sp>
    </p:spTree>
    <p:extLst>
      <p:ext uri="{BB962C8B-B14F-4D97-AF65-F5344CB8AC3E}">
        <p14:creationId xmlns:p14="http://schemas.microsoft.com/office/powerpoint/2010/main" val="2240715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8681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IQ" b="1" dirty="0" smtClean="0"/>
              <a:t>2  </a:t>
            </a:r>
            <a:r>
              <a:rPr lang="ar-IQ" b="1" dirty="0"/>
              <a:t>– الاوردة الصغيرة و المتوسطة الحجم </a:t>
            </a:r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 smtClean="0"/>
              <a:t> </a:t>
            </a:r>
            <a:r>
              <a:rPr lang="en-US" b="1" dirty="0" smtClean="0"/>
              <a:t>Small and </a:t>
            </a:r>
            <a:r>
              <a:rPr lang="en-US" b="1" dirty="0"/>
              <a:t>Medium Sized </a:t>
            </a:r>
            <a:r>
              <a:rPr lang="en-US" b="1" dirty="0" smtClean="0"/>
              <a:t>Vein</a:t>
            </a:r>
            <a:r>
              <a:rPr lang="ar-IQ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953000"/>
          </a:xfrm>
        </p:spPr>
        <p:txBody>
          <a:bodyPr>
            <a:noAutofit/>
          </a:bodyPr>
          <a:lstStyle/>
          <a:p>
            <a:pPr algn="r" rtl="1"/>
            <a:r>
              <a:rPr lang="ar-IQ" sz="3600" dirty="0" smtClean="0"/>
              <a:t>الغلالة البطانية رقيقة و خلاياها مضلعة الشكل .</a:t>
            </a:r>
          </a:p>
          <a:p>
            <a:pPr algn="r" rtl="1"/>
            <a:r>
              <a:rPr lang="ar-IQ" sz="3600" dirty="0" smtClean="0"/>
              <a:t>طبقة تحت البطانية غير واضحة او معدومة .</a:t>
            </a:r>
          </a:p>
          <a:p>
            <a:pPr algn="r" rtl="1"/>
            <a:r>
              <a:rPr lang="ar-IQ" sz="3600" dirty="0" smtClean="0"/>
              <a:t>الغلالة الوسطى تتألف من الياف عضلية ملساء مرتبة دائريا مفصولة عن بعضها البعض بألياف بيض .</a:t>
            </a:r>
          </a:p>
          <a:p>
            <a:pPr algn="r" rtl="1"/>
            <a:r>
              <a:rPr lang="ar-IQ" sz="3600" dirty="0" smtClean="0"/>
              <a:t>الغلالة البرانية تكون واضحة وتشكل معظم الجدار تتألف من نسيج ضام و الياف بيض مرتبة طوليا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650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IQ" b="1" dirty="0" smtClean="0"/>
              <a:t>3 - </a:t>
            </a:r>
            <a:r>
              <a:rPr lang="ar-IQ" b="1" dirty="0"/>
              <a:t>الاوردة الكبيرة </a:t>
            </a:r>
            <a:r>
              <a:rPr lang="en-US" b="1" dirty="0"/>
              <a:t>Large Veins</a:t>
            </a:r>
            <a:r>
              <a:rPr lang="ar-IQ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10200"/>
          </a:xfrm>
        </p:spPr>
        <p:txBody>
          <a:bodyPr>
            <a:normAutofit/>
          </a:bodyPr>
          <a:lstStyle/>
          <a:p>
            <a:pPr algn="r" rtl="1"/>
            <a:r>
              <a:rPr lang="ar-IQ" sz="3600" dirty="0" smtClean="0"/>
              <a:t>تشمل الاوردة الكبيرة </a:t>
            </a:r>
            <a:r>
              <a:rPr lang="ar-IQ" sz="3600" b="1" dirty="0" smtClean="0"/>
              <a:t>الوريد الاجوف الاعلى و الوريد الاجوف الاسفل و الوريد البابي الكبدي</a:t>
            </a:r>
            <a:r>
              <a:rPr lang="ar-IQ" sz="3600" dirty="0" smtClean="0"/>
              <a:t>.</a:t>
            </a:r>
          </a:p>
          <a:p>
            <a:pPr algn="r" rtl="1"/>
            <a:r>
              <a:rPr lang="ar-IQ" sz="3600" dirty="0" smtClean="0"/>
              <a:t>الغلالة البطانية يشبه ماموجود في الاوردة المتوسطة لكنه يكون اكثر سمكا و يحتوي على الياف عضلية ملساء مرتبة طوليا.</a:t>
            </a:r>
          </a:p>
          <a:p>
            <a:pPr algn="r" rtl="1"/>
            <a:r>
              <a:rPr lang="ar-IQ" sz="3600" dirty="0" smtClean="0"/>
              <a:t>الغلالة الوسطى رقيقة و غير جيدة التكوين والالياف العضلية تكون مختزلة كثيرا او معدومة.</a:t>
            </a:r>
          </a:p>
          <a:p>
            <a:pPr algn="r" rtl="1"/>
            <a:r>
              <a:rPr lang="ar-IQ" sz="3600" dirty="0" smtClean="0"/>
              <a:t>الغلالة البرانية اكثر الغلالات سمكا و تحتوي على الياف عضلية ملساء مرتبة طوليا.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50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ras\OneDrive\Desktop\زوزو\2106_Large_Medium_Vein_Venu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8190"/>
            <a:ext cx="8077200" cy="645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جهاز الدوران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IQ" dirty="0" smtClean="0"/>
              <a:t>يتألف جهاز الدوران من :</a:t>
            </a:r>
          </a:p>
          <a:p>
            <a:pPr marL="0" indent="0" algn="r">
              <a:buNone/>
            </a:pPr>
            <a:r>
              <a:rPr lang="ar-IQ" dirty="0" smtClean="0"/>
              <a:t>1 – الجهاز الوعائي الدموي</a:t>
            </a:r>
          </a:p>
          <a:p>
            <a:pPr marL="0" indent="0" algn="r">
              <a:buNone/>
            </a:pPr>
            <a:r>
              <a:rPr lang="ar-IQ" dirty="0" smtClean="0"/>
              <a:t>2 – الجهاز الوعائي اللمفاوي</a:t>
            </a:r>
          </a:p>
          <a:p>
            <a:pPr algn="r" rtl="1"/>
            <a:r>
              <a:rPr lang="ar-IQ" dirty="0" smtClean="0"/>
              <a:t>يقوم الجهاز الوعائي بنقل المواد الغذائية والاوكسجين و الهرمونات و نواتج الفعاليات الحيوية . </a:t>
            </a:r>
          </a:p>
          <a:p>
            <a:pPr algn="r" rtl="1"/>
            <a:r>
              <a:rPr lang="ar-IQ" dirty="0" smtClean="0"/>
              <a:t> يشمل الجهاز الوعائي : القلب و الشرايين و الاوردة.</a:t>
            </a:r>
          </a:p>
          <a:p>
            <a:pPr algn="r" rtl="1"/>
            <a:r>
              <a:rPr lang="ar-IQ" dirty="0" smtClean="0"/>
              <a:t>القلب هو عضو متخصص لضخ الدم.</a:t>
            </a:r>
          </a:p>
          <a:p>
            <a:pPr algn="r" rtl="1"/>
            <a:r>
              <a:rPr lang="ar-IQ" dirty="0" smtClean="0"/>
              <a:t>الشرايين تنقل الدم من القلب الى الشعيرات الدموية .</a:t>
            </a:r>
          </a:p>
          <a:p>
            <a:pPr algn="r" rtl="1"/>
            <a:r>
              <a:rPr lang="ar-IQ" dirty="0" smtClean="0"/>
              <a:t>الاوردة هي التي تقوم بأرجاع الدم من الشعيرات الدموية الى القلب .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34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as\OneDrive\Desktop\زوزو\cSFMaW7VQvjkUZngCbxysw_m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8740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69" y="152400"/>
            <a:ext cx="8229600" cy="8842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IQ" b="1" dirty="0" smtClean="0"/>
              <a:t>الصمامات </a:t>
            </a:r>
            <a:r>
              <a:rPr lang="en-US" b="1" dirty="0" smtClean="0"/>
              <a:t>Valves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8"/>
            <a:ext cx="8229600" cy="5562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IQ" dirty="0" smtClean="0"/>
              <a:t>تقسم الصمامات الى :</a:t>
            </a:r>
          </a:p>
          <a:p>
            <a:pPr algn="r" rtl="1"/>
            <a:r>
              <a:rPr lang="ar-IQ" b="1" dirty="0" smtClean="0"/>
              <a:t>1 – الصمامات الوريدية </a:t>
            </a:r>
            <a:r>
              <a:rPr lang="en-US" b="1" dirty="0" smtClean="0"/>
              <a:t>Venous Valves</a:t>
            </a:r>
            <a:r>
              <a:rPr lang="ar-IQ" b="1" dirty="0" smtClean="0"/>
              <a:t> </a:t>
            </a:r>
            <a:r>
              <a:rPr lang="ar-IQ" dirty="0" smtClean="0"/>
              <a:t>توجد في العديد من الاوردة الصغيرة والمتوسطة الحجم خاصة الموجودة في الاطراف السفلى حيث تمنع هذه الصمامات رجوع الدم. و تكون هذه الصمامات بشكل طيات هلالية من الغلالة البطانية بحيث تكون حافاتها الحرة متجهة نحو القلب و تدعى هذه الطيات بأسم </a:t>
            </a:r>
            <a:r>
              <a:rPr lang="ar-IQ" b="1" dirty="0" smtClean="0"/>
              <a:t>الشرفات </a:t>
            </a:r>
            <a:r>
              <a:rPr lang="en-US" b="1" dirty="0" smtClean="0"/>
              <a:t>Cusps</a:t>
            </a:r>
            <a:r>
              <a:rPr lang="ar-IQ" b="1" dirty="0" smtClean="0"/>
              <a:t> </a:t>
            </a:r>
            <a:r>
              <a:rPr lang="ar-IQ" dirty="0" smtClean="0"/>
              <a:t>. </a:t>
            </a:r>
          </a:p>
          <a:p>
            <a:pPr algn="r" rtl="1"/>
            <a:r>
              <a:rPr lang="ar-IQ" b="1" dirty="0" smtClean="0"/>
              <a:t>2 – الصمامات اللمفية </a:t>
            </a:r>
            <a:r>
              <a:rPr lang="en-US" b="1" dirty="0" smtClean="0"/>
              <a:t>Lymphatic Valves</a:t>
            </a:r>
            <a:r>
              <a:rPr lang="ar-IQ" dirty="0" smtClean="0"/>
              <a:t> تكون هذه الصمامات على مسافة متقاربة فيما بينها و تظهر اجزاء الوعاء اللمفاوي بين الصمامات منتفخة مما يعطيها شكل يشبه المسبحة . و يتألف الصمام ايضا من طية من الغلالة البطانية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5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60" y="1036638"/>
            <a:ext cx="8458200" cy="5592762"/>
          </a:xfrm>
        </p:spPr>
        <p:txBody>
          <a:bodyPr>
            <a:noAutofit/>
          </a:bodyPr>
          <a:lstStyle/>
          <a:p>
            <a:pPr algn="r" rtl="1"/>
            <a:r>
              <a:rPr lang="ar-IQ" sz="3600" b="1" dirty="0" smtClean="0"/>
              <a:t>3 – الصمامات القلبية </a:t>
            </a:r>
            <a:r>
              <a:rPr lang="en-US" sz="3600" b="1" dirty="0" smtClean="0"/>
              <a:t>Cardiac Valves</a:t>
            </a:r>
            <a:r>
              <a:rPr lang="ar-IQ" sz="3600" b="1" dirty="0" smtClean="0"/>
              <a:t> </a:t>
            </a:r>
            <a:r>
              <a:rPr lang="ar-IQ" sz="3600" dirty="0" smtClean="0"/>
              <a:t>و منها الصمامات الاذينية البطينية ( ذات ثلاث شرف </a:t>
            </a:r>
            <a:r>
              <a:rPr lang="en-US" sz="3600" dirty="0" smtClean="0"/>
              <a:t>Tricuspid</a:t>
            </a:r>
            <a:r>
              <a:rPr lang="ar-IQ" sz="3600" dirty="0" smtClean="0"/>
              <a:t> ) و الصمام التاجي </a:t>
            </a:r>
            <a:r>
              <a:rPr lang="en-US" sz="3600" dirty="0" smtClean="0"/>
              <a:t>Mitral</a:t>
            </a:r>
            <a:r>
              <a:rPr lang="ar-IQ" sz="3600" dirty="0" smtClean="0"/>
              <a:t> الواقعة بين الاذينات و البطينات . و الصمامات الهلالية </a:t>
            </a:r>
            <a:r>
              <a:rPr lang="en-US" sz="3600" dirty="0" smtClean="0"/>
              <a:t>Semilunar</a:t>
            </a:r>
            <a:r>
              <a:rPr lang="ar-IQ" sz="3600" dirty="0" smtClean="0"/>
              <a:t> الواقعة بين البطينات و الابهر و الشريان الرئوي .</a:t>
            </a:r>
          </a:p>
          <a:p>
            <a:pPr algn="r" rtl="1"/>
            <a:r>
              <a:rPr lang="ar-IQ" sz="3600" dirty="0" smtClean="0"/>
              <a:t>ترتبط الصمامات الاذينية البطينية بالعضلات الحليمية للبطين بحبال ليفية تسمى </a:t>
            </a:r>
            <a:r>
              <a:rPr lang="ar-IQ" sz="3600" b="1" dirty="0" smtClean="0"/>
              <a:t>الحبال الوترية القلبية </a:t>
            </a:r>
            <a:r>
              <a:rPr lang="en-US" sz="3600" b="1" dirty="0" smtClean="0"/>
              <a:t>Chordae </a:t>
            </a:r>
            <a:r>
              <a:rPr lang="en-US" sz="3600" b="1" dirty="0" err="1" smtClean="0"/>
              <a:t>Tendineae</a:t>
            </a:r>
            <a:r>
              <a:rPr lang="ar-IQ" sz="3600" dirty="0" smtClean="0"/>
              <a:t> </a:t>
            </a:r>
            <a:r>
              <a:rPr lang="ar-IQ" sz="3600" dirty="0" smtClean="0"/>
              <a:t>التي تمنع انقلاب الصمامات عندما يتقلص البطينات .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669" y="152400"/>
            <a:ext cx="8229600" cy="8842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IQ" b="1" dirty="0" smtClean="0"/>
              <a:t>الصمامات </a:t>
            </a:r>
            <a:r>
              <a:rPr lang="en-US" b="1" dirty="0" smtClean="0"/>
              <a:t>Valves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0763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Firas\OneDrive\Desktop\زوزو\CVS_one_way_valves_veins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3643" y="337297"/>
            <a:ext cx="2460625" cy="3075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Firas\OneDrive\Desktop\زوزو\Heart-valves-and-chamb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55" y="3733800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C:\Users\Firas\OneDrive\Desktop\زوزو\8e046a16-776e-4203-a5b7-6b5ff67e8af31735926624029803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1575" y="3733800"/>
            <a:ext cx="2828925" cy="2947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C:\Users\Firas\OneDrive\Desktop\زوزو\internal-structure-lymph-vessel-260nw-1267135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557609"/>
            <a:ext cx="29337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72" y="304801"/>
            <a:ext cx="8666328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/>
            <a:r>
              <a:rPr lang="ar-IQ" sz="3200" b="1" dirty="0" smtClean="0"/>
              <a:t/>
            </a:r>
            <a:br>
              <a:rPr lang="ar-IQ" sz="3200" b="1" dirty="0" smtClean="0"/>
            </a:br>
            <a:r>
              <a:rPr lang="ar-IQ" sz="3200" b="1" dirty="0" smtClean="0"/>
              <a:t>المفاغرة الشريانية الوريدية</a:t>
            </a:r>
            <a:r>
              <a:rPr lang="en-US" sz="3200" b="1" dirty="0" smtClean="0"/>
              <a:t>Arteriovenous </a:t>
            </a:r>
            <a:r>
              <a:rPr lang="en-US" sz="3200" b="1" dirty="0" err="1" smtClean="0"/>
              <a:t>Anastomosus</a:t>
            </a:r>
            <a:r>
              <a:rPr lang="en-US" sz="3200" b="1" dirty="0" smtClean="0"/>
              <a:t> </a:t>
            </a:r>
            <a:r>
              <a:rPr lang="ar-IQ" sz="3200" b="1" dirty="0" smtClean="0"/>
              <a:t/>
            </a:r>
            <a:br>
              <a:rPr lang="ar-IQ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50072" cy="5486400"/>
          </a:xfrm>
        </p:spPr>
        <p:txBody>
          <a:bodyPr/>
          <a:lstStyle/>
          <a:p>
            <a:pPr algn="r" rtl="1"/>
            <a:r>
              <a:rPr lang="ar-IQ" dirty="0" smtClean="0"/>
              <a:t>ترتبط الشرايين الصغيرة و الاوردة الصغيرة في العديد من اجزاء الجسم بقنوات تسمى المفاغرة الشريانية الوريدية. </a:t>
            </a:r>
          </a:p>
          <a:p>
            <a:pPr algn="r" rtl="1"/>
            <a:r>
              <a:rPr lang="ar-IQ" dirty="0" smtClean="0"/>
              <a:t>و تكون هذه القنوات اما مستقيمة او ملتوية يتألف جدارها من غلالة عضلية سميكة غنية بالاعصاب. و توجد هذه المفاغرة في </a:t>
            </a:r>
            <a:r>
              <a:rPr lang="ar-IQ" b="1" dirty="0" smtClean="0"/>
              <a:t>الجلد خاصة جلد الانف و الشفة و الاذن الخارجية و في الغشاء المخاطي للقناة الهضمية </a:t>
            </a:r>
            <a:r>
              <a:rPr lang="ar-IQ" b="1" dirty="0"/>
              <a:t>و</a:t>
            </a:r>
            <a:r>
              <a:rPr lang="ar-IQ" b="1" dirty="0" smtClean="0"/>
              <a:t> اللسان و الغدة الدرقية .</a:t>
            </a:r>
          </a:p>
          <a:p>
            <a:pPr algn="r" rtl="1"/>
            <a:r>
              <a:rPr lang="ar-IQ" dirty="0" smtClean="0"/>
              <a:t>تساعد هذه المفاغرات على تنظيم درجة حرارة الجسم من خلال زيادة جريان الدم خلالها في الجو الحار و قلته في الجو البارد و تمنع فقدان الحرارة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4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Firas\OneDrive\Desktop\زوزو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609600"/>
            <a:ext cx="3995737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Firas\OneDrive\Desktop\زوزو\vasa_vasorum_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39116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IQ" b="1" dirty="0" smtClean="0"/>
              <a:t>اوعية العروق </a:t>
            </a:r>
            <a:r>
              <a:rPr lang="en-US" b="1" dirty="0" smtClean="0"/>
              <a:t>Vasa </a:t>
            </a:r>
            <a:r>
              <a:rPr lang="en-US" b="1" dirty="0" err="1" smtClean="0"/>
              <a:t>Vasorum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 algn="r" rtl="1"/>
            <a:r>
              <a:rPr lang="ar-IQ" sz="4000" dirty="0" smtClean="0"/>
              <a:t>تتسلم جدران الاوعية الدموية الصغيرة غذائها عن طريق الانتشار من الدم الموجود في تجويفها.</a:t>
            </a:r>
          </a:p>
          <a:p>
            <a:pPr algn="r" rtl="1"/>
            <a:r>
              <a:rPr lang="ar-IQ" sz="4000" dirty="0" smtClean="0"/>
              <a:t>اما الشرايين والاوردة ذات الاقطار الاكبر من </a:t>
            </a:r>
            <a:r>
              <a:rPr lang="ar-IQ" sz="4000" b="1" dirty="0" smtClean="0"/>
              <a:t>1</a:t>
            </a:r>
            <a:r>
              <a:rPr lang="ar-IQ" sz="4000" dirty="0" smtClean="0"/>
              <a:t> </a:t>
            </a:r>
            <a:r>
              <a:rPr lang="ar-IQ" sz="4000" b="1" dirty="0" smtClean="0"/>
              <a:t>ملم</a:t>
            </a:r>
            <a:r>
              <a:rPr lang="ar-IQ" sz="4000" dirty="0" smtClean="0"/>
              <a:t> فتتزود بأوعية دموية صغيرة مغذية تسمى اوعية العروق . </a:t>
            </a:r>
          </a:p>
          <a:p>
            <a:pPr algn="r" rtl="1"/>
            <a:r>
              <a:rPr lang="ar-IQ" sz="4000" dirty="0" smtClean="0"/>
              <a:t>تدخل هذه الاوعية للغلالة البرانية و تنتهي بشبكة من شعيرات دموية في الغلالة الوسطى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8333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/>
            <a:r>
              <a:rPr lang="ar-IQ" sz="4800" b="1" dirty="0" smtClean="0"/>
              <a:t>القلب </a:t>
            </a:r>
            <a:r>
              <a:rPr lang="en-US" sz="4800" b="1" dirty="0" smtClean="0"/>
              <a:t>Heart 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pPr algn="r" rtl="1"/>
            <a:r>
              <a:rPr lang="ar-IQ" sz="4000" dirty="0" smtClean="0"/>
              <a:t>يتألف جدار القلب من ثلاث طبقات و هي :</a:t>
            </a:r>
          </a:p>
          <a:p>
            <a:pPr algn="r" rtl="1"/>
            <a:r>
              <a:rPr lang="ar-IQ" sz="4000" dirty="0" smtClean="0"/>
              <a:t>1 – الطبقة الداخلية و تدعى الشغاف </a:t>
            </a:r>
            <a:r>
              <a:rPr lang="en-US" sz="4000" dirty="0" smtClean="0"/>
              <a:t>Endocardium</a:t>
            </a:r>
            <a:r>
              <a:rPr lang="ar-IQ" sz="4000" dirty="0" smtClean="0"/>
              <a:t> .</a:t>
            </a:r>
          </a:p>
          <a:p>
            <a:pPr algn="r" rtl="1"/>
            <a:r>
              <a:rPr lang="ar-IQ" sz="4000" dirty="0" smtClean="0"/>
              <a:t>2 – الطبقة الوسطى و تدعى عضل القلب </a:t>
            </a:r>
            <a:r>
              <a:rPr lang="en-US" sz="4000" dirty="0" smtClean="0"/>
              <a:t>Myocardium</a:t>
            </a:r>
            <a:r>
              <a:rPr lang="ar-IQ" sz="4000" dirty="0" smtClean="0"/>
              <a:t> .</a:t>
            </a:r>
          </a:p>
          <a:p>
            <a:pPr algn="r" rtl="1"/>
            <a:r>
              <a:rPr lang="ar-IQ" sz="4000" dirty="0" smtClean="0"/>
              <a:t>3 – الطبقة الخارجية و تدعى النخاب </a:t>
            </a:r>
            <a:r>
              <a:rPr lang="en-US" sz="4000" dirty="0" smtClean="0"/>
              <a:t>Epicardium</a:t>
            </a:r>
            <a:r>
              <a:rPr lang="ar-IQ" sz="4000" dirty="0" smtClean="0"/>
              <a:t> .</a:t>
            </a:r>
          </a:p>
          <a:p>
            <a:pPr algn="r" rtl="1"/>
            <a:endParaRPr lang="ar-IQ" sz="4000" dirty="0" smtClean="0"/>
          </a:p>
          <a:p>
            <a:pPr algn="r" rt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4552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1"/>
            <a:r>
              <a:rPr lang="ar-IQ" b="1" dirty="0" smtClean="0"/>
              <a:t>الشغاف </a:t>
            </a:r>
            <a:r>
              <a:rPr lang="en-US" b="1" dirty="0" smtClean="0"/>
              <a:t>Endocardium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algn="just" rtl="1"/>
            <a:r>
              <a:rPr lang="ar-IQ" sz="3600" dirty="0" smtClean="0"/>
              <a:t>الشغاف </a:t>
            </a:r>
          </a:p>
          <a:p>
            <a:pPr algn="just" rtl="1"/>
            <a:r>
              <a:rPr lang="ar-IQ" sz="3600" dirty="0" smtClean="0"/>
              <a:t>يماثل طبقة الغلالة البطانية للاوعية الدموية .</a:t>
            </a:r>
          </a:p>
          <a:p>
            <a:pPr algn="just" rtl="1"/>
            <a:r>
              <a:rPr lang="ar-IQ" sz="3600" dirty="0" smtClean="0"/>
              <a:t>الطبقة تحت البطانية </a:t>
            </a:r>
            <a:r>
              <a:rPr lang="en-US" sz="3600" dirty="0" smtClean="0"/>
              <a:t> </a:t>
            </a:r>
            <a:r>
              <a:rPr lang="en-US" sz="3600" dirty="0" err="1" smtClean="0"/>
              <a:t>Subendothelial</a:t>
            </a:r>
            <a:r>
              <a:rPr lang="en-US" sz="3600" dirty="0" smtClean="0"/>
              <a:t> Layer</a:t>
            </a:r>
            <a:r>
              <a:rPr lang="ar-IQ" sz="3600" dirty="0" smtClean="0"/>
              <a:t> مؤلفة من الياف بيض .</a:t>
            </a:r>
          </a:p>
          <a:p>
            <a:pPr algn="just" rtl="1"/>
            <a:r>
              <a:rPr lang="ar-IQ" sz="3600" dirty="0" smtClean="0"/>
              <a:t>الطبقة ما تحت الشغافية </a:t>
            </a:r>
            <a:r>
              <a:rPr lang="en-US" sz="3600" dirty="0" err="1" smtClean="0"/>
              <a:t>Subendocardial</a:t>
            </a:r>
            <a:r>
              <a:rPr lang="en-US" sz="3600" dirty="0" smtClean="0"/>
              <a:t> Layer</a:t>
            </a:r>
            <a:r>
              <a:rPr lang="ar-IQ" sz="3600" dirty="0" smtClean="0"/>
              <a:t> تتكون من نسيج ضام مفكك يربط الشغاف مع عضل القلب. تحتوي هذه الطبقة عدد من الاوعية الدموية و الاعصاب و الياف عضلية تدعى </a:t>
            </a:r>
            <a:r>
              <a:rPr lang="ar-IQ" sz="3600" b="1" dirty="0" smtClean="0"/>
              <a:t>الياف بركنجي </a:t>
            </a:r>
            <a:r>
              <a:rPr lang="en-US" sz="3600" b="1" dirty="0" smtClean="0"/>
              <a:t>Purkinje Fibers</a:t>
            </a:r>
            <a:r>
              <a:rPr lang="ar-IQ" sz="3600" b="1" dirty="0" smtClean="0"/>
              <a:t> 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08449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Myocardium </a:t>
            </a:r>
            <a:r>
              <a:rPr lang="ar-IQ" b="1" dirty="0" smtClean="0"/>
              <a:t>عضل القلب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/>
          </a:bodyPr>
          <a:lstStyle/>
          <a:p>
            <a:pPr algn="r" rtl="1"/>
            <a:r>
              <a:rPr lang="ar-IQ" sz="4800" dirty="0" smtClean="0"/>
              <a:t>يماثل الغلالة الوسطى في الاوعية الدموية </a:t>
            </a:r>
          </a:p>
          <a:p>
            <a:pPr algn="r" rtl="1"/>
            <a:r>
              <a:rPr lang="ar-IQ" sz="4800" dirty="0" smtClean="0"/>
              <a:t>يتكون من العضلة القلبية و يختلف سمكها بأختلاف اجزاء القلب حيث يكون سمكها رقيقا في الاذينين و سميكا في البطينين و لاسيما البطين الايسر.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087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ras\OneDrive\Desktop\زوزو\Overview-of-how-the-circulatory-system-and-lymphatic-system-work-in-tandem-The-lymphati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352860" cy="5639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IQ" b="1" dirty="0" smtClean="0"/>
              <a:t>النخاب </a:t>
            </a:r>
            <a:r>
              <a:rPr lang="en-US" b="1" dirty="0" smtClean="0"/>
              <a:t>Epicardium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algn="r" rtl="1"/>
            <a:r>
              <a:rPr lang="ar-IQ" dirty="0" smtClean="0"/>
              <a:t>الجزء الخارجي من النخاب و هو غشاء مصلي </a:t>
            </a:r>
            <a:r>
              <a:rPr lang="en-US" dirty="0" smtClean="0"/>
              <a:t>Serous Membrane</a:t>
            </a:r>
            <a:r>
              <a:rPr lang="ar-IQ" dirty="0" smtClean="0"/>
              <a:t> و الذي يماثل الغلالة البرانية للاوعية الدموية و الذي يغطى من الخارج ب نسيج ضام ليفي يسمى </a:t>
            </a:r>
            <a:r>
              <a:rPr lang="ar-IQ" b="1" dirty="0" smtClean="0"/>
              <a:t>المتوسطة </a:t>
            </a:r>
            <a:r>
              <a:rPr lang="en-US" b="1" dirty="0" smtClean="0"/>
              <a:t>Mesothelium</a:t>
            </a:r>
            <a:r>
              <a:rPr lang="ar-IQ" dirty="0" smtClean="0"/>
              <a:t> .</a:t>
            </a:r>
          </a:p>
          <a:p>
            <a:pPr algn="r" rtl="1"/>
            <a:r>
              <a:rPr lang="ar-IQ" dirty="0" smtClean="0"/>
              <a:t>الطبقة ما تحت النخابية </a:t>
            </a:r>
            <a:r>
              <a:rPr lang="en-US" dirty="0" err="1" smtClean="0"/>
              <a:t>Subepicardial</a:t>
            </a:r>
            <a:r>
              <a:rPr lang="en-US" dirty="0" smtClean="0"/>
              <a:t> Layer</a:t>
            </a:r>
            <a:r>
              <a:rPr lang="ar-IQ" dirty="0" smtClean="0"/>
              <a:t> تتألف من نسيج ضام هلالي يحتوي اوعية دموية واعصاب و التي تربط عضل القلب بالنخاب.</a:t>
            </a:r>
          </a:p>
          <a:p>
            <a:pPr algn="r" rtl="1"/>
            <a:r>
              <a:rPr lang="ar-IQ" dirty="0" smtClean="0"/>
              <a:t>هيكل القلب </a:t>
            </a:r>
            <a:r>
              <a:rPr lang="en-US" dirty="0" smtClean="0"/>
              <a:t>Heart Skeleton</a:t>
            </a:r>
            <a:r>
              <a:rPr lang="ar-IQ" dirty="0" smtClean="0"/>
              <a:t> هو عبارة عن حلقات من نسيج ليفي يوجد في منطقة اتصال الاذينين بالبطينين و في الحاجز ما بين البطينين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47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Firas\OneDrive\Desktop\زوزو\978-1-60327-372-5_5_Fig6_HT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552656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1"/>
            <a:r>
              <a:rPr lang="ar-IQ" b="1" dirty="0" smtClean="0"/>
              <a:t>الجهاز الوعائي اللمفي </a:t>
            </a:r>
            <a:r>
              <a:rPr lang="en-US" b="1" dirty="0" smtClean="0"/>
              <a:t>Lymphatic Vascular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pPr algn="r" rtl="1"/>
            <a:r>
              <a:rPr lang="ar-IQ" dirty="0" smtClean="0"/>
              <a:t>تتكون الاوعية اللمفية من انابيب تجمع السائل النسجي و ترجعه الى مجرى الدم بشكل لمف .</a:t>
            </a:r>
          </a:p>
          <a:p>
            <a:pPr marL="0" indent="0" algn="r" rtl="1">
              <a:buNone/>
            </a:pPr>
            <a:r>
              <a:rPr lang="ar-IQ" b="1" dirty="0" smtClean="0"/>
              <a:t>1 - اصغر الاوعية اللمفية هي الاوعية الشعرية اللمفية </a:t>
            </a:r>
            <a:r>
              <a:rPr lang="en-US" b="1" dirty="0" smtClean="0"/>
              <a:t>Lymphatic Capillaries</a:t>
            </a:r>
            <a:r>
              <a:rPr lang="ar-IQ" dirty="0" smtClean="0"/>
              <a:t> ذات النهايات المسدودة .</a:t>
            </a:r>
          </a:p>
          <a:p>
            <a:pPr algn="r" rtl="1"/>
            <a:r>
              <a:rPr lang="ar-IQ" dirty="0" smtClean="0"/>
              <a:t>تصب الاوعية اللمفية في الاوردة الكبيرة قرب القلب .</a:t>
            </a:r>
          </a:p>
          <a:p>
            <a:pPr algn="r" rtl="1"/>
            <a:r>
              <a:rPr lang="ar-IQ" dirty="0" smtClean="0"/>
              <a:t>دورة اللمف في الجسم تكون بطريق واحد و لا يكون دورة كاملة .</a:t>
            </a:r>
          </a:p>
          <a:p>
            <a:pPr algn="r" rtl="1"/>
            <a:r>
              <a:rPr lang="ar-IQ" dirty="0" smtClean="0"/>
              <a:t>يوجد الجهاز الوعائي اللمفي في كل اعضاء الجسم عدا </a:t>
            </a:r>
            <a:r>
              <a:rPr lang="ar-IQ" b="1" dirty="0" smtClean="0"/>
              <a:t>الجهاز العصبي المركزي و نقي العظم و الاذن الداخلية و العين 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4196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1"/>
            <a:r>
              <a:rPr lang="ar-IQ" b="1" dirty="0" smtClean="0"/>
              <a:t>الجهاز الوعائي اللمفي </a:t>
            </a:r>
            <a:r>
              <a:rPr lang="en-US" b="1" dirty="0" smtClean="0"/>
              <a:t>Lymphatic Vascular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2800" dirty="0" smtClean="0"/>
              <a:t> </a:t>
            </a:r>
            <a:r>
              <a:rPr lang="ar-IQ" sz="2800" b="1" dirty="0" smtClean="0"/>
              <a:t>2 - الاوعية اللمفية الجامعة </a:t>
            </a:r>
            <a:r>
              <a:rPr lang="en-US" sz="2800" b="1" dirty="0" smtClean="0"/>
              <a:t>Lymphatic Collecting Vessels</a:t>
            </a:r>
            <a:r>
              <a:rPr lang="ar-IQ" sz="2800" b="1" dirty="0" smtClean="0"/>
              <a:t> </a:t>
            </a:r>
            <a:r>
              <a:rPr lang="ar-IQ" sz="2800" dirty="0" smtClean="0"/>
              <a:t>يمر اللمف من الشعيرات اللمفية الى الاوعية الكبرى ذات الجدار الاكثر سمكا و التي تحتوي على صمامات.</a:t>
            </a:r>
          </a:p>
          <a:p>
            <a:pPr algn="r" rtl="1"/>
            <a:r>
              <a:rPr lang="ar-IQ" sz="2800" dirty="0" smtClean="0"/>
              <a:t>تتألف الاوعية اللمفية الجامعة من غلالة بطانية و وسطى و برانية .</a:t>
            </a:r>
          </a:p>
          <a:p>
            <a:pPr algn="r" rtl="1"/>
            <a:r>
              <a:rPr lang="ar-IQ" sz="2800" dirty="0" smtClean="0"/>
              <a:t>الغلالة البطانية تتكون من الياف مطاطة.</a:t>
            </a:r>
          </a:p>
          <a:p>
            <a:pPr algn="r" rtl="1"/>
            <a:r>
              <a:rPr lang="ar-IQ" sz="2800" dirty="0" smtClean="0"/>
              <a:t>الغلالة الوسطى تتكون من الياف عضلية ملساء مرتبة دائريا.</a:t>
            </a:r>
          </a:p>
          <a:p>
            <a:pPr algn="r" rtl="1"/>
            <a:r>
              <a:rPr lang="ar-IQ" sz="2800" dirty="0" smtClean="0"/>
              <a:t>الغلالة البرانية هي الاكثر سمكا و تتألف من الياف بيض متشابكة و الياف مطاطة و قليل من الالياف العضلية الملساء.</a:t>
            </a:r>
          </a:p>
          <a:p>
            <a:pPr algn="r" rtl="1"/>
            <a:r>
              <a:rPr lang="ar-IQ" sz="2800" dirty="0" smtClean="0"/>
              <a:t>تحتوي الاوعية اللمفية على عدد كبير من الصمامات التي تكون متقاربة اكثر مما في الاوردة معطية مظهر يشبه القلادة حيث تظهر المناطق بين الصمامات منتفخة.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6298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Firas\OneDrive\الصور\Screenshots\2021-10-17.png"/>
          <p:cNvPicPr>
            <a:picLocks noChangeAspect="1" noChangeArrowheads="1"/>
          </p:cNvPicPr>
          <p:nvPr/>
        </p:nvPicPr>
        <p:blipFill>
          <a:blip r:embed="rId2"/>
          <a:srcRect l="14977" t="20203" r="36748" b="19186"/>
          <a:stretch>
            <a:fillRect/>
          </a:stretch>
        </p:blipFill>
        <p:spPr bwMode="auto">
          <a:xfrm>
            <a:off x="228600" y="273050"/>
            <a:ext cx="8610600" cy="635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IQ" b="1" dirty="0" smtClean="0"/>
              <a:t>الشعيرات الدموية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pPr algn="r" rtl="1"/>
            <a:r>
              <a:rPr lang="ar-IQ" sz="4000" dirty="0" smtClean="0"/>
              <a:t>تقسم الشعيرات الدموية الى ثلاث اقسام :</a:t>
            </a:r>
          </a:p>
          <a:p>
            <a:pPr marL="0" indent="0" algn="r" rtl="1">
              <a:buNone/>
            </a:pPr>
            <a:r>
              <a:rPr lang="ar-IQ" sz="4000" dirty="0" smtClean="0"/>
              <a:t>1 – الشعيرات الدموية المستمرة </a:t>
            </a:r>
            <a:r>
              <a:rPr lang="en-US" sz="4000" dirty="0" smtClean="0"/>
              <a:t>Continuous Capillaries</a:t>
            </a:r>
            <a:r>
              <a:rPr lang="ar-IQ" sz="4000" dirty="0" smtClean="0"/>
              <a:t> </a:t>
            </a:r>
          </a:p>
          <a:p>
            <a:pPr marL="0" indent="0" algn="r" rtl="1">
              <a:buNone/>
            </a:pPr>
            <a:r>
              <a:rPr lang="ar-IQ" sz="4000" dirty="0" smtClean="0"/>
              <a:t>2 – الشعيرات الدموية المثقبة </a:t>
            </a:r>
            <a:r>
              <a:rPr lang="en-US" sz="4000" dirty="0" smtClean="0"/>
              <a:t>Fenestrated Capillaries</a:t>
            </a:r>
            <a:r>
              <a:rPr lang="ar-IQ" sz="4000" dirty="0" smtClean="0"/>
              <a:t> </a:t>
            </a:r>
          </a:p>
          <a:p>
            <a:pPr marL="0" indent="0" algn="r" rtl="1">
              <a:buNone/>
            </a:pPr>
            <a:r>
              <a:rPr lang="ar-IQ" sz="4000" dirty="0" smtClean="0"/>
              <a:t>3 – الشعيرات الدموية الجيبانية </a:t>
            </a:r>
            <a:r>
              <a:rPr lang="en-US" sz="4000" dirty="0" err="1" smtClean="0"/>
              <a:t>Sinuosoidal</a:t>
            </a:r>
            <a:r>
              <a:rPr lang="en-US" sz="4000" dirty="0" smtClean="0"/>
              <a:t> Capillaries</a:t>
            </a:r>
            <a:r>
              <a:rPr lang="ar-IQ" sz="4000" dirty="0" smtClean="0"/>
              <a:t> </a:t>
            </a:r>
          </a:p>
          <a:p>
            <a:pPr marL="0" indent="0" algn="r" rtl="1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673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229600" cy="639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IQ" b="1" dirty="0" smtClean="0"/>
              <a:t>الشعيرات الدموية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162"/>
            <a:ext cx="8458200" cy="5913438"/>
          </a:xfrm>
        </p:spPr>
        <p:txBody>
          <a:bodyPr>
            <a:normAutofit/>
          </a:bodyPr>
          <a:lstStyle/>
          <a:p>
            <a:pPr algn="just" rtl="1"/>
            <a:r>
              <a:rPr lang="ar-IQ" sz="2800" dirty="0" smtClean="0"/>
              <a:t>توجد </a:t>
            </a:r>
            <a:r>
              <a:rPr lang="ar-IQ" sz="2800" b="1" dirty="0" smtClean="0"/>
              <a:t>الشعيرات الدموية المستمرة </a:t>
            </a:r>
            <a:r>
              <a:rPr lang="ar-IQ" sz="2800" dirty="0" smtClean="0"/>
              <a:t>في العضلات والرئة و الجهاز العصبي المركزي و الجلد. يحدث تبادل المواد الغذائية بين الدم و النسيج في هذه الشعيرات عن طريق سايتوبلازم الخلايا البطانية المبطنة لهذه الشعيرات الدموية بسبب احتواء هذا النوع من الشعيرات على كمية كبيرة من الحويصلات التي تسمى </a:t>
            </a:r>
            <a:r>
              <a:rPr lang="en-US" sz="2800" dirty="0" smtClean="0"/>
              <a:t>Pinocytotic Vesicles.</a:t>
            </a:r>
            <a:r>
              <a:rPr lang="ar-IQ" sz="2800" dirty="0" smtClean="0"/>
              <a:t>.</a:t>
            </a:r>
          </a:p>
          <a:p>
            <a:pPr algn="just" rtl="1"/>
            <a:r>
              <a:rPr lang="ar-IQ" sz="2800" dirty="0" smtClean="0"/>
              <a:t>اما </a:t>
            </a:r>
            <a:r>
              <a:rPr lang="ar-IQ" sz="2800" b="1" dirty="0" smtClean="0"/>
              <a:t>الشعيرات الدموية المثقبة </a:t>
            </a:r>
            <a:r>
              <a:rPr lang="ar-IQ" sz="2800" dirty="0" smtClean="0"/>
              <a:t>فسميت مثقبة لانها تحتوي في خلاياها البطانية على ثقوب صغيرة . يوجد هذا النوع من الشعيرات في الغشاء المخاطي المعوي و الغدد الصم والبنكرياس . و يحدث تبادل المواد بين هذه الشعيرات و النسيج عن طريق الثقوب الموجودة في جدارها.</a:t>
            </a:r>
          </a:p>
          <a:p>
            <a:pPr algn="just" rtl="1"/>
            <a:r>
              <a:rPr lang="ar-IQ" sz="2800" dirty="0" smtClean="0"/>
              <a:t>توجد </a:t>
            </a:r>
            <a:r>
              <a:rPr lang="ar-IQ" sz="2800" b="1" dirty="0" smtClean="0"/>
              <a:t>الشعيرات الدموية الجيبانية </a:t>
            </a:r>
            <a:r>
              <a:rPr lang="ar-IQ" sz="2800" dirty="0" smtClean="0"/>
              <a:t>في الكبد و الاعضاء المكونة لخلايا الدم مثل نقي العظم و الطحال . تكون هذه الشعيرات في بعض الاعضاء ذات تجاويف كبيرة القطر و اقل انتظاما من تجاويف الشعيرات الاخرى و تدعى هذه الشعيرات بالجيبانيات </a:t>
            </a:r>
            <a:r>
              <a:rPr lang="en-US" sz="2800" dirty="0" smtClean="0"/>
              <a:t>Sinusoids</a:t>
            </a:r>
            <a:r>
              <a:rPr lang="ar-IQ" sz="2800" dirty="0" smtClean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4731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iras\OneDrive\Desktop\زوزو\capillari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305800" cy="6087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1"/>
            <a:r>
              <a:rPr lang="ar-IQ" b="1" dirty="0" smtClean="0"/>
              <a:t>الشرايين</a:t>
            </a:r>
            <a:r>
              <a:rPr lang="en-US" b="1" dirty="0"/>
              <a:t> </a:t>
            </a:r>
            <a:r>
              <a:rPr lang="en-US" b="1" dirty="0" smtClean="0"/>
              <a:t>Arteries     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325"/>
            <a:ext cx="8382000" cy="5488675"/>
          </a:xfrm>
        </p:spPr>
        <p:txBody>
          <a:bodyPr>
            <a:noAutofit/>
          </a:bodyPr>
          <a:lstStyle/>
          <a:p>
            <a:pPr algn="r" rtl="1"/>
            <a:r>
              <a:rPr lang="ar-IQ" sz="3600" dirty="0" smtClean="0"/>
              <a:t>يتألف جدار الشرايين بصورة رئيسية من ثلاث غلالات او طبقات تسمى </a:t>
            </a:r>
            <a:r>
              <a:rPr lang="en-US" sz="3600" dirty="0" smtClean="0"/>
              <a:t>Tunics</a:t>
            </a:r>
            <a:r>
              <a:rPr lang="ar-IQ" sz="3600" dirty="0" smtClean="0"/>
              <a:t> و هي :</a:t>
            </a:r>
          </a:p>
          <a:p>
            <a:pPr algn="r" rtl="1"/>
            <a:r>
              <a:rPr lang="ar-IQ" sz="3600" dirty="0" smtClean="0"/>
              <a:t>1 – الغلالة البطانية او الغلالة الجوانية </a:t>
            </a:r>
            <a:r>
              <a:rPr lang="en-US" sz="3600" dirty="0" smtClean="0"/>
              <a:t>Tunica </a:t>
            </a:r>
            <a:r>
              <a:rPr lang="en-US" sz="3600" dirty="0" err="1" smtClean="0"/>
              <a:t>Interna</a:t>
            </a:r>
            <a:r>
              <a:rPr lang="en-US" sz="3600" dirty="0" smtClean="0"/>
              <a:t> or Tunica Intima</a:t>
            </a:r>
            <a:r>
              <a:rPr lang="ar-IQ" sz="3600" dirty="0" smtClean="0"/>
              <a:t> .</a:t>
            </a:r>
          </a:p>
          <a:p>
            <a:pPr algn="r" rtl="1"/>
            <a:r>
              <a:rPr lang="ar-IQ" sz="3600" dirty="0" smtClean="0"/>
              <a:t>و تتألف هذه الغلالة من :</a:t>
            </a:r>
          </a:p>
          <a:p>
            <a:pPr algn="r" rtl="1"/>
            <a:r>
              <a:rPr lang="ar-IQ" sz="3600" dirty="0" smtClean="0"/>
              <a:t>طبقة خلايا بطانية </a:t>
            </a:r>
            <a:r>
              <a:rPr lang="en-US" sz="3600" dirty="0" smtClean="0"/>
              <a:t>Endothelium</a:t>
            </a:r>
          </a:p>
          <a:p>
            <a:pPr algn="r" rtl="1"/>
            <a:r>
              <a:rPr lang="ar-IQ" sz="3600" dirty="0" smtClean="0"/>
              <a:t>طبقة تحت البطانية </a:t>
            </a:r>
            <a:r>
              <a:rPr lang="en-US" sz="3600" dirty="0" err="1" smtClean="0"/>
              <a:t>Subendothelium</a:t>
            </a:r>
            <a:r>
              <a:rPr lang="en-US" sz="3600" dirty="0" smtClean="0"/>
              <a:t> Layer</a:t>
            </a:r>
          </a:p>
          <a:p>
            <a:pPr algn="r" rtl="1"/>
            <a:r>
              <a:rPr lang="ar-IQ" sz="3600" dirty="0" smtClean="0"/>
              <a:t>الياف مطاطة تدعى الغشاء المطاط الداخلي </a:t>
            </a:r>
            <a:r>
              <a:rPr lang="en-US" sz="3600" dirty="0" smtClean="0"/>
              <a:t>Internal Elastic Membrane</a:t>
            </a:r>
            <a:r>
              <a:rPr lang="ar-IQ" sz="3600" dirty="0" smtClean="0"/>
              <a:t>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974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1"/>
            <a:r>
              <a:rPr lang="ar-IQ" b="1" dirty="0" smtClean="0"/>
              <a:t>الشرايين</a:t>
            </a:r>
            <a:r>
              <a:rPr lang="en-US" b="1" dirty="0"/>
              <a:t> </a:t>
            </a:r>
            <a:r>
              <a:rPr lang="en-US" b="1" dirty="0" smtClean="0"/>
              <a:t>Arteries      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pPr algn="r" rtl="1"/>
            <a:r>
              <a:rPr lang="ar-IQ" sz="4000" dirty="0" smtClean="0"/>
              <a:t>2 – الغلالة الوسطى </a:t>
            </a:r>
            <a:r>
              <a:rPr lang="en-US" sz="4000" dirty="0" smtClean="0"/>
              <a:t>Tunica Media</a:t>
            </a:r>
            <a:r>
              <a:rPr lang="ar-IQ" sz="4000" dirty="0" smtClean="0"/>
              <a:t> </a:t>
            </a:r>
          </a:p>
          <a:p>
            <a:pPr algn="r" rtl="1"/>
            <a:r>
              <a:rPr lang="ar-IQ" sz="4000" dirty="0" smtClean="0"/>
              <a:t>تتألف بصورة رئيسية من خلايا عضلية ملساء مرتبة بصورة دائرية .</a:t>
            </a:r>
          </a:p>
          <a:p>
            <a:pPr algn="r" rtl="1"/>
            <a:r>
              <a:rPr lang="ar-IQ" sz="4000" dirty="0" smtClean="0"/>
              <a:t>3 – الغلالة البرانية </a:t>
            </a:r>
            <a:r>
              <a:rPr lang="en-US" sz="4000" dirty="0" smtClean="0"/>
              <a:t>Tunica Adventitia</a:t>
            </a:r>
            <a:r>
              <a:rPr lang="ar-IQ" sz="4000" dirty="0" smtClean="0"/>
              <a:t> </a:t>
            </a:r>
            <a:r>
              <a:rPr lang="en-US" sz="4000" dirty="0" smtClean="0"/>
              <a:t>or </a:t>
            </a:r>
            <a:r>
              <a:rPr lang="ar-IQ" sz="4000" dirty="0" smtClean="0"/>
              <a:t> </a:t>
            </a:r>
            <a:r>
              <a:rPr lang="en-US" sz="4000" dirty="0" smtClean="0"/>
              <a:t>Tunica Externa</a:t>
            </a:r>
            <a:r>
              <a:rPr lang="ar-IQ" sz="4000" dirty="0" smtClean="0"/>
              <a:t> </a:t>
            </a:r>
          </a:p>
          <a:p>
            <a:pPr algn="r" rtl="1"/>
            <a:r>
              <a:rPr lang="ar-IQ" sz="4000" dirty="0" smtClean="0"/>
              <a:t>تتألف بصورة رئيسية من نسيج ضام و غشاء مطاط خارجي</a:t>
            </a:r>
            <a:r>
              <a:rPr lang="en-US" sz="4000" dirty="0"/>
              <a:t> </a:t>
            </a:r>
            <a:r>
              <a:rPr lang="en-US" sz="4000" dirty="0" smtClean="0"/>
              <a:t> External Elastic Membrane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77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iras\OneDrive\Desktop\زوزو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6267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1612</Words>
  <Application>Microsoft Office PowerPoint</Application>
  <PresentationFormat>On-screen Show (4:3)</PresentationFormat>
  <Paragraphs>120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Histology lecture 1</vt:lpstr>
      <vt:lpstr>جهاز الدوران</vt:lpstr>
      <vt:lpstr>PowerPoint Presentation</vt:lpstr>
      <vt:lpstr>الشعيرات الدموية</vt:lpstr>
      <vt:lpstr>الشعيرات الدموية </vt:lpstr>
      <vt:lpstr>PowerPoint Presentation</vt:lpstr>
      <vt:lpstr>الشرايين Arteries         </vt:lpstr>
      <vt:lpstr>الشرايين Arteries          </vt:lpstr>
      <vt:lpstr>PowerPoint Presentation</vt:lpstr>
      <vt:lpstr>الشرايين Arteries          </vt:lpstr>
      <vt:lpstr>1 - الشرينات Arterioles</vt:lpstr>
      <vt:lpstr>2 - الشرايين متوسطة الحجم او الصغيرة  Small or Medium Sized Arteries</vt:lpstr>
      <vt:lpstr>3 - الشرايين الكبيرة Large Arteries</vt:lpstr>
      <vt:lpstr>PowerPoint Presentation</vt:lpstr>
      <vt:lpstr>الاوردة Veins </vt:lpstr>
      <vt:lpstr>1 – الوريدات Venules</vt:lpstr>
      <vt:lpstr>2  – الاوردة الصغيرة و المتوسطة الحجم   Small and Medium Sized Vein </vt:lpstr>
      <vt:lpstr>3 - الاوردة الكبيرة Large Veins </vt:lpstr>
      <vt:lpstr>PowerPoint Presentation</vt:lpstr>
      <vt:lpstr>PowerPoint Presentation</vt:lpstr>
      <vt:lpstr>الصمامات Valves </vt:lpstr>
      <vt:lpstr>الصمامات Valves </vt:lpstr>
      <vt:lpstr>PowerPoint Presentation</vt:lpstr>
      <vt:lpstr> المفاغرة الشريانية الوريديةArteriovenous Anastomosus  </vt:lpstr>
      <vt:lpstr>PowerPoint Presentation</vt:lpstr>
      <vt:lpstr>اوعية العروق Vasa Vasorum</vt:lpstr>
      <vt:lpstr>القلب Heart  </vt:lpstr>
      <vt:lpstr>الشغاف Endocardium</vt:lpstr>
      <vt:lpstr>Myocardium عضل القلب</vt:lpstr>
      <vt:lpstr>النخاب Epicardium</vt:lpstr>
      <vt:lpstr>PowerPoint Presentation</vt:lpstr>
      <vt:lpstr>الجهاز الوعائي اللمفي Lymphatic Vascular System</vt:lpstr>
      <vt:lpstr>الجهاز الوعائي اللمفي Lymphatic Vascular System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Firas</dc:creator>
  <cp:lastModifiedBy>hp</cp:lastModifiedBy>
  <cp:revision>161</cp:revision>
  <dcterms:created xsi:type="dcterms:W3CDTF">2006-08-16T00:00:00Z</dcterms:created>
  <dcterms:modified xsi:type="dcterms:W3CDTF">2024-11-01T19:11:19Z</dcterms:modified>
</cp:coreProperties>
</file>