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7" r:id="rId4"/>
    <p:sldId id="273" r:id="rId5"/>
    <p:sldId id="270" r:id="rId6"/>
    <p:sldId id="269" r:id="rId7"/>
    <p:sldId id="272" r:id="rId8"/>
    <p:sldId id="276" r:id="rId9"/>
    <p:sldId id="274" r:id="rId10"/>
    <p:sldId id="258" r:id="rId11"/>
    <p:sldId id="271" r:id="rId12"/>
    <p:sldId id="260" r:id="rId13"/>
    <p:sldId id="261" r:id="rId14"/>
    <p:sldId id="262" r:id="rId15"/>
    <p:sldId id="263" r:id="rId16"/>
    <p:sldId id="264" r:id="rId17"/>
    <p:sldId id="265" r:id="rId18"/>
    <p:sldId id="277" r:id="rId19"/>
    <p:sldId id="266" r:id="rId20"/>
    <p:sldId id="267" r:id="rId21"/>
    <p:sldId id="268" r:id="rId22"/>
    <p:sldId id="275" r:id="rId23"/>
    <p:sldId id="278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29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4ABB3-8A96-44EC-B220-7A7B8603BAF7}" type="datetimeFigureOut">
              <a:rPr lang="en-US" smtClean="0"/>
              <a:pPr/>
              <a:t>6/10/2023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7B32A-DF89-4839-A7A8-E1BD5E755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70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7163" y="779463"/>
            <a:ext cx="4017962" cy="3013075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7163" y="779463"/>
            <a:ext cx="4017962" cy="3013075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7163" y="779463"/>
            <a:ext cx="4017962" cy="3013075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7163" y="779463"/>
            <a:ext cx="4017962" cy="3013075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7163" y="779463"/>
            <a:ext cx="4017962" cy="3013075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7163" y="779463"/>
            <a:ext cx="4017962" cy="3013075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7163" y="779463"/>
            <a:ext cx="4017962" cy="3013075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3067" y="3048000"/>
            <a:ext cx="3183467" cy="251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3048000"/>
            <a:ext cx="3183467" cy="251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29867" y="1066800"/>
            <a:ext cx="16256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3067" y="1066800"/>
            <a:ext cx="4741333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22/11/1444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22/11/1444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22/11/1444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22/11/1444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22/11/1444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22/11/1444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22/11/1444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1373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3067" y="1066800"/>
            <a:ext cx="6366933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3067" y="3048000"/>
            <a:ext cx="6502400" cy="251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Arial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Arial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Arial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Arial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3200">
          <a:solidFill>
            <a:srgbClr val="FAFD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800">
          <a:solidFill>
            <a:srgbClr val="FAFD00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400">
          <a:solidFill>
            <a:srgbClr val="FAFD00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rgbClr val="FAFD00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rgbClr val="FAFD00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rgbClr val="FAFD00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rgbClr val="FAFD00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rgbClr val="FAFD00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rgbClr val="FAFD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lant_tissue_culture" TargetMode="External"/><Relationship Id="rId2" Type="http://schemas.openxmlformats.org/officeDocument/2006/relationships/hyperlink" Target="https://en.wikipedia.org/wiki/Offspri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pagules" TargetMode="External"/><Relationship Id="rId2" Type="http://schemas.openxmlformats.org/officeDocument/2006/relationships/hyperlink" Target="https://en.wikipedia.org/wiki/Fecund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ecalcitrant_seed" TargetMode="External"/><Relationship Id="rId5" Type="http://schemas.openxmlformats.org/officeDocument/2006/relationships/hyperlink" Target="https://en.wikipedia.org/wiki/Protoplast" TargetMode="External"/><Relationship Id="rId4" Type="http://schemas.openxmlformats.org/officeDocument/2006/relationships/hyperlink" Target="https://en.wikipedia.org/wiki/Genetically_modifi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Micropropagation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أ.م.د. هديل مكي المؤمن</a:t>
            </a:r>
            <a:endParaRPr lang="en-US" dirty="0" smtClean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ar-IQ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ar-IQ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محاضرة  4</a:t>
            </a:r>
            <a:endParaRPr lang="en-US" dirty="0" smtClean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11338"/>
            <a:ext cx="4038600" cy="4437062"/>
          </a:xfrm>
          <a:prstGeom prst="rect">
            <a:avLst/>
          </a:prstGeom>
          <a:noFill/>
          <a:ln w="9525">
            <a:solidFill>
              <a:srgbClr val="001F00"/>
            </a:solidFill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04800" y="228600"/>
            <a:ext cx="853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4000">
                <a:latin typeface="Bodoni MT Black" pitchFamily="18" charset="0"/>
              </a:rPr>
              <a:t>Axillary shoot proliferation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81000" y="990600"/>
            <a:ext cx="83820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Growth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axillary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buds stimulated by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cytokinin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treatment; shoots arise mostly from pre-existing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meristems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4572000" y="1676400"/>
            <a:ext cx="4422775" cy="4524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indent="-368300" algn="l" rtl="0">
              <a:buFont typeface="Wingdings" pitchFamily="2" charset="2"/>
              <a:buChar char="ü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Clonal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vitro propagation by repeated enhanced formation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axillary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shoots from shoot-tips or lateral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meristems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cultured on media supplemented with plant growth regulators,  usually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cytokinins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lvl="1" indent="-368300" algn="l" rtl="0">
              <a:buFont typeface="Wingdings" pitchFamily="2" charset="2"/>
              <a:buChar char="ü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 indent="-368300" algn="l" rtl="0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Shoots produced are either rooted first in vitro or rooted and acclimatized ex vitro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677334" y="685800"/>
            <a:ext cx="575733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 eaLnBrk="1" hangingPunct="1"/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Disinfestation</a:t>
            </a:r>
            <a:endParaRPr lang="en-US" altLang="en-US" sz="36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387012" y="1751013"/>
            <a:ext cx="4389600" cy="37856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1" hangingPunct="1"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3200" b="0" dirty="0">
                <a:latin typeface="Times New Roman" pitchFamily="18" charset="0"/>
                <a:cs typeface="Times New Roman" pitchFamily="18" charset="0"/>
              </a:rPr>
              <a:t> Stock plant preparation</a:t>
            </a:r>
          </a:p>
          <a:p>
            <a:pPr algn="l" rtl="0" eaLnBrk="1" hangingPunct="1"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3200" b="0" dirty="0">
                <a:latin typeface="Times New Roman" pitchFamily="18" charset="0"/>
                <a:cs typeface="Times New Roman" pitchFamily="18" charset="0"/>
              </a:rPr>
              <a:t> Washing in water</a:t>
            </a:r>
          </a:p>
          <a:p>
            <a:pPr algn="l" rtl="0" eaLnBrk="1" hangingPunct="1"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3200" b="0" dirty="0">
                <a:latin typeface="Times New Roman" pitchFamily="18" charset="0"/>
                <a:cs typeface="Times New Roman" pitchFamily="18" charset="0"/>
              </a:rPr>
              <a:t> Disinfecting solution</a:t>
            </a:r>
          </a:p>
          <a:p>
            <a:pPr algn="l" rtl="0" eaLnBrk="1" hangingPunct="1"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3200" b="0" dirty="0">
                <a:latin typeface="Times New Roman" pitchFamily="18" charset="0"/>
                <a:cs typeface="Times New Roman" pitchFamily="18" charset="0"/>
              </a:rPr>
              <a:t> Internal contaminants</a:t>
            </a:r>
          </a:p>
          <a:p>
            <a:pPr algn="l" rtl="0" eaLnBrk="1" hangingPunct="1"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3200" b="0" dirty="0">
                <a:latin typeface="Times New Roman" pitchFamily="18" charset="0"/>
                <a:cs typeface="Times New Roman" pitchFamily="18" charset="0"/>
              </a:rPr>
              <a:t> Screening</a:t>
            </a:r>
            <a:endParaRPr lang="en-US" altLang="en-US" sz="3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2" name="Line 6"/>
          <p:cNvSpPr>
            <a:spLocks noChangeShapeType="1"/>
          </p:cNvSpPr>
          <p:nvPr/>
        </p:nvSpPr>
        <p:spPr bwMode="auto">
          <a:xfrm>
            <a:off x="609600" y="1600200"/>
            <a:ext cx="6908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 rtl="0">
              <a:lnSpc>
                <a:spcPct val="90000"/>
              </a:lnSpc>
            </a:pPr>
            <a:r>
              <a:rPr lang="en-US" altLang="en-US" sz="3600" b="0" dirty="0">
                <a:solidFill>
                  <a:srgbClr val="0070C0"/>
                </a:solidFill>
              </a:rPr>
              <a:t>Stage I -  Sterilization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685800" y="16764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 defTabSz="762000" rtl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altLang="en-US" sz="2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Bacteria and fungi will overgrow the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explant</a:t>
            </a:r>
            <a:r>
              <a:rPr lang="en-US" altLang="en-US" sz="2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on the medium unless they are removed</a:t>
            </a:r>
          </a:p>
          <a:p>
            <a:pPr marL="342900" indent="-342900" algn="l" defTabSz="762000" rtl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altLang="en-US" sz="2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Pre-treatments to clean up the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explant</a:t>
            </a:r>
            <a:endParaRPr lang="en-US" altLang="en-US" sz="28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defTabSz="762000" rtl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altLang="en-US" sz="2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Detergents</a:t>
            </a:r>
          </a:p>
          <a:p>
            <a:pPr marL="342900" indent="-342900" algn="l" defTabSz="762000" rtl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altLang="en-US" sz="2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Sterilants</a:t>
            </a:r>
            <a:r>
              <a:rPr lang="en-US" altLang="en-US" sz="2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Antibiotics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4758267" y="11430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 defTabSz="762000" rtl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Pre-treatments</a:t>
            </a:r>
          </a:p>
          <a:p>
            <a:pPr marL="342900" indent="-342900" algn="l" defTabSz="762000" rtl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altLang="en-US" sz="2800" b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Transfer plants to a greenhouse to reduce endemic contaminants</a:t>
            </a:r>
          </a:p>
          <a:p>
            <a:pPr marL="342900" indent="-342900" algn="l" defTabSz="762000" rtl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altLang="en-US" sz="2800" b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Force outgrowth of </a:t>
            </a:r>
            <a:r>
              <a:rPr lang="en-US" altLang="en-US" sz="2800" b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axillary</a:t>
            </a:r>
            <a:r>
              <a:rPr lang="en-US" altLang="en-US" sz="2800" b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buds</a:t>
            </a:r>
          </a:p>
          <a:p>
            <a:pPr marL="342900" indent="-342900" algn="l" defTabSz="762000" rtl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altLang="en-US" sz="2800" b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Washing removes endemic surface contaminants</a:t>
            </a:r>
          </a:p>
          <a:p>
            <a:pPr marL="342900" indent="-342900" algn="l" defTabSz="762000" rtl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altLang="en-US" sz="2800" b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Antibiotics, fungicides, Admire, others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98936" y="1509714"/>
            <a:ext cx="7702088" cy="45243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rtl="0" eaLnBrk="1" hangingPunct="1"/>
            <a:r>
              <a:rPr lang="en-US" altLang="en-US" sz="32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STAGE II: Shoot Production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r>
              <a:rPr lang="en-US" altLang="en-US" sz="32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 algn="l" rtl="0" eaLnBrk="1" hangingPunct="1"/>
            <a:r>
              <a:rPr lang="en-US" altLang="en-US" sz="32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Stage II selection of </a:t>
            </a:r>
            <a:r>
              <a:rPr lang="en-US" altLang="en-US" sz="3200" b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cytokinin</a:t>
            </a:r>
            <a:r>
              <a:rPr lang="en-US" altLang="en-US" sz="32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type and </a:t>
            </a:r>
          </a:p>
          <a:p>
            <a:pPr algn="l" rtl="0" eaLnBrk="1" hangingPunct="1"/>
            <a:r>
              <a:rPr lang="en-US" altLang="en-US" sz="32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concentration determined by: </a:t>
            </a:r>
          </a:p>
          <a:p>
            <a:pPr algn="l" rtl="0" eaLnBrk="1" hangingPunct="1"/>
            <a:endParaRPr lang="en-US" altLang="en-US" sz="32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altLang="en-US" sz="32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Shoot multiplication rate </a:t>
            </a:r>
          </a:p>
          <a:p>
            <a:pPr algn="l" rtl="0" eaLnBrk="1" hangingPunct="1">
              <a:buFontTx/>
              <a:buChar char="•"/>
            </a:pPr>
            <a:r>
              <a:rPr lang="en-US" altLang="en-US" sz="32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Length of shoot produced </a:t>
            </a:r>
          </a:p>
          <a:p>
            <a:pPr algn="l" rtl="0" eaLnBrk="1" hangingPunct="1">
              <a:buFontTx/>
              <a:buChar char="•"/>
            </a:pPr>
            <a:r>
              <a:rPr lang="en-US" altLang="en-US" sz="32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Frequency of genetic variability </a:t>
            </a:r>
          </a:p>
          <a:p>
            <a:pPr algn="l" rtl="0" eaLnBrk="1" hangingPunct="1">
              <a:buFontTx/>
              <a:buChar char="•"/>
            </a:pPr>
            <a:r>
              <a:rPr lang="en-US" altLang="en-US" sz="3200" b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Cytokinin</a:t>
            </a:r>
            <a:r>
              <a:rPr lang="en-US" altLang="en-US" sz="32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effects on rooting and survival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914401" y="1087439"/>
            <a:ext cx="7336367" cy="39703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eaLnBrk="1" hangingPunct="1"/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STAGE II: Shoot Production </a:t>
            </a:r>
            <a:endParaRPr lang="en-US" altLang="en-US" sz="3600" b="0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Subculture shoot clusters at 4 -5 week            	intervals </a:t>
            </a:r>
          </a:p>
          <a:p>
            <a:pPr algn="l" rtl="0" eaLnBrk="1" hangingPunct="1">
              <a:buFontTx/>
              <a:buChar char="•"/>
            </a:pP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3 -8 fold increase in shoot numbers </a:t>
            </a:r>
          </a:p>
          <a:p>
            <a:pPr algn="l" rtl="0" eaLnBrk="1" hangingPunct="1">
              <a:buFontTx/>
              <a:buChar char="•"/>
            </a:pP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Number of subcultures possible is </a:t>
            </a:r>
          </a:p>
          <a:p>
            <a:pPr algn="l" rtl="0" eaLnBrk="1" hangingPunct="1"/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    	species/cultivar dependent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914401" y="838201"/>
            <a:ext cx="7336367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altLang="en-US" sz="3200" b="0" dirty="0">
                <a:latin typeface="Times New Roman" pitchFamily="18" charset="0"/>
                <a:cs typeface="Times New Roman" pitchFamily="18" charset="0"/>
              </a:rPr>
              <a:t>STAGE II: Shoot Production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400" dirty="0"/>
          </a:p>
        </p:txBody>
      </p:sp>
      <p:pic>
        <p:nvPicPr>
          <p:cNvPr id="63491" name="Picture 3" descr="TC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5867" y="1828801"/>
            <a:ext cx="50800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96634" y="1647825"/>
            <a:ext cx="7803739" cy="40318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1" hangingPunct="1"/>
            <a:r>
              <a:rPr lang="en-US" altLang="en-US" sz="3200" b="0" dirty="0">
                <a:latin typeface="Times New Roman" pitchFamily="18" charset="0"/>
                <a:cs typeface="Times New Roman" pitchFamily="18" charset="0"/>
              </a:rPr>
              <a:t>STAGE III: </a:t>
            </a:r>
            <a:r>
              <a:rPr lang="en-US" altLang="en-US" sz="3200" b="0" dirty="0" err="1">
                <a:latin typeface="Times New Roman" pitchFamily="18" charset="0"/>
                <a:cs typeface="Times New Roman" pitchFamily="18" charset="0"/>
              </a:rPr>
              <a:t>Pretransplant</a:t>
            </a:r>
            <a:r>
              <a:rPr lang="en-US" altLang="en-US" sz="3200" b="0" dirty="0">
                <a:latin typeface="Times New Roman" pitchFamily="18" charset="0"/>
                <a:cs typeface="Times New Roman" pitchFamily="18" charset="0"/>
              </a:rPr>
              <a:t> (rooting) </a:t>
            </a:r>
          </a:p>
          <a:p>
            <a:pPr algn="l" rtl="0" eaLnBrk="1" hangingPunct="1"/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r>
              <a:rPr lang="en-US" altLang="en-US" sz="3200" b="0" dirty="0">
                <a:latin typeface="Times New Roman" pitchFamily="18" charset="0"/>
                <a:cs typeface="Times New Roman" pitchFamily="18" charset="0"/>
              </a:rPr>
              <a:t>Goals: </a:t>
            </a:r>
          </a:p>
          <a:p>
            <a:pPr algn="l" rtl="0" eaLnBrk="1" hangingPunct="1"/>
            <a:endParaRPr lang="en-US" altLang="en-US" sz="3200" b="0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altLang="en-US" sz="3200" b="0" dirty="0">
                <a:latin typeface="Times New Roman" pitchFamily="18" charset="0"/>
                <a:cs typeface="Times New Roman" pitchFamily="18" charset="0"/>
              </a:rPr>
              <a:t>Preparation of Stage II shoots/shoot clusters </a:t>
            </a:r>
          </a:p>
          <a:p>
            <a:pPr algn="l" rtl="0" eaLnBrk="1" hangingPunct="1"/>
            <a:r>
              <a:rPr lang="en-US" altLang="en-US" sz="3200" b="0" dirty="0">
                <a:latin typeface="Times New Roman" pitchFamily="18" charset="0"/>
                <a:cs typeface="Times New Roman" pitchFamily="18" charset="0"/>
              </a:rPr>
              <a:t>  for transfer to soil (</a:t>
            </a:r>
            <a:r>
              <a:rPr lang="en-US" altLang="en-US" sz="3200" b="0" dirty="0" err="1">
                <a:latin typeface="Times New Roman" pitchFamily="18" charset="0"/>
                <a:cs typeface="Times New Roman" pitchFamily="18" charset="0"/>
              </a:rPr>
              <a:t>prehardening</a:t>
            </a:r>
            <a:r>
              <a:rPr lang="en-US" altLang="en-US" sz="3200" b="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l" rtl="0" eaLnBrk="1" hangingPunct="1">
              <a:buFontTx/>
              <a:buChar char="•"/>
            </a:pPr>
            <a:r>
              <a:rPr lang="en-US" altLang="en-US" sz="3200" b="0" dirty="0">
                <a:latin typeface="Times New Roman" pitchFamily="18" charset="0"/>
                <a:cs typeface="Times New Roman" pitchFamily="18" charset="0"/>
              </a:rPr>
              <a:t>Elongation of shoots prior to ex vitro rooting </a:t>
            </a:r>
          </a:p>
          <a:p>
            <a:pPr algn="l" rtl="0" eaLnBrk="1" hangingPunct="1">
              <a:buFontTx/>
              <a:buChar char="•"/>
            </a:pPr>
            <a:r>
              <a:rPr lang="en-US" altLang="en-US" sz="3200" b="0" dirty="0">
                <a:latin typeface="Times New Roman" pitchFamily="18" charset="0"/>
                <a:cs typeface="Times New Roman" pitchFamily="18" charset="0"/>
              </a:rPr>
              <a:t>Fulfilling dormancy requirements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026"/>
          <p:cNvSpPr txBox="1">
            <a:spLocks noChangeArrowheads="1"/>
          </p:cNvSpPr>
          <p:nvPr/>
        </p:nvSpPr>
        <p:spPr bwMode="auto">
          <a:xfrm>
            <a:off x="762000" y="685800"/>
            <a:ext cx="647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0"/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Root initiation ...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5" name="Text Box 1027"/>
          <p:cNvSpPr txBox="1">
            <a:spLocks noChangeArrowheads="1"/>
          </p:cNvSpPr>
          <p:nvPr/>
        </p:nvSpPr>
        <p:spPr bwMode="auto">
          <a:xfrm>
            <a:off x="1503363" y="1371600"/>
            <a:ext cx="4030270" cy="45391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buClr>
                <a:schemeClr val="bg2"/>
              </a:buClr>
              <a:buFont typeface="Symbol" pitchFamily="18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Auxins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Clr>
                <a:schemeClr val="bg2"/>
              </a:buClr>
              <a:buFont typeface="Symbol" pitchFamily="18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Co-factors</a:t>
            </a:r>
          </a:p>
          <a:p>
            <a:pPr algn="l">
              <a:lnSpc>
                <a:spcPct val="150000"/>
              </a:lnSpc>
              <a:buClr>
                <a:schemeClr val="bg2"/>
              </a:buClr>
              <a:buFont typeface="Symbol" pitchFamily="18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 : N ratio</a:t>
            </a:r>
          </a:p>
          <a:p>
            <a:pPr algn="l">
              <a:lnSpc>
                <a:spcPct val="150000"/>
              </a:lnSpc>
              <a:buClr>
                <a:schemeClr val="bg2"/>
              </a:buClr>
              <a:buFont typeface="Symbol" pitchFamily="18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Light / darkness</a:t>
            </a:r>
          </a:p>
          <a:p>
            <a:pPr algn="l">
              <a:lnSpc>
                <a:spcPct val="150000"/>
              </a:lnSpc>
              <a:buClr>
                <a:schemeClr val="bg2"/>
              </a:buClr>
              <a:buFont typeface="Symbol" pitchFamily="18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Initiation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growth</a:t>
            </a:r>
          </a:p>
          <a:p>
            <a:pPr algn="l">
              <a:lnSpc>
                <a:spcPct val="150000"/>
              </a:lnSpc>
              <a:buClr>
                <a:schemeClr val="bg2"/>
              </a:buClr>
              <a:buFont typeface="Symbol" pitchFamily="18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Juvenility / rejuvenation</a:t>
            </a:r>
          </a:p>
          <a:p>
            <a:pPr algn="l">
              <a:lnSpc>
                <a:spcPct val="150000"/>
              </a:lnSpc>
              <a:buClr>
                <a:schemeClr val="bg2"/>
              </a:buClr>
              <a:buFont typeface="Symbol" pitchFamily="18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Genotype</a:t>
            </a:r>
          </a:p>
        </p:txBody>
      </p:sp>
      <p:sp>
        <p:nvSpPr>
          <p:cNvPr id="35844" name="Line 1028"/>
          <p:cNvSpPr>
            <a:spLocks noChangeShapeType="1"/>
          </p:cNvSpPr>
          <p:nvPr/>
        </p:nvSpPr>
        <p:spPr bwMode="auto">
          <a:xfrm>
            <a:off x="685800" y="1600200"/>
            <a:ext cx="77724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4"/>
          <p:cNvSpPr txBox="1">
            <a:spLocks noChangeArrowheads="1"/>
          </p:cNvSpPr>
          <p:nvPr/>
        </p:nvSpPr>
        <p:spPr bwMode="auto">
          <a:xfrm>
            <a:off x="677334" y="685800"/>
            <a:ext cx="575733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 eaLnBrk="1" hangingPunct="1"/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Shoot elongation ...</a:t>
            </a:r>
            <a:endParaRPr lang="en-US" altLang="en-US" sz="36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314572" y="1676401"/>
            <a:ext cx="6082434" cy="24994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1" hangingPunct="1"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3600" b="0" dirty="0">
                <a:latin typeface="Times New Roman" pitchFamily="18" charset="0"/>
                <a:cs typeface="Times New Roman" pitchFamily="18" charset="0"/>
              </a:rPr>
              <a:t> Basal ‘hormone free’ medium</a:t>
            </a:r>
          </a:p>
          <a:p>
            <a:pPr algn="l" rtl="0" eaLnBrk="1" hangingPunct="1"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3600" b="0" dirty="0">
                <a:latin typeface="Times New Roman" pitchFamily="18" charset="0"/>
                <a:cs typeface="Times New Roman" pitchFamily="18" charset="0"/>
              </a:rPr>
              <a:t> Gibberellins</a:t>
            </a:r>
          </a:p>
          <a:p>
            <a:pPr algn="l" rtl="0" eaLnBrk="1" hangingPunct="1"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3600" b="0" dirty="0">
                <a:latin typeface="Times New Roman" pitchFamily="18" charset="0"/>
                <a:cs typeface="Times New Roman" pitchFamily="18" charset="0"/>
              </a:rPr>
              <a:t> Carry-over of hormones</a:t>
            </a:r>
          </a:p>
        </p:txBody>
      </p:sp>
      <p:sp>
        <p:nvSpPr>
          <p:cNvPr id="65540" name="Line 6"/>
          <p:cNvSpPr>
            <a:spLocks noChangeShapeType="1"/>
          </p:cNvSpPr>
          <p:nvPr/>
        </p:nvSpPr>
        <p:spPr bwMode="auto">
          <a:xfrm>
            <a:off x="609600" y="1600200"/>
            <a:ext cx="6908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1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4"/>
          <p:cNvSpPr txBox="1">
            <a:spLocks noChangeArrowheads="1"/>
          </p:cNvSpPr>
          <p:nvPr/>
        </p:nvSpPr>
        <p:spPr bwMode="auto">
          <a:xfrm>
            <a:off x="677334" y="685800"/>
            <a:ext cx="575733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 eaLnBrk="1" hangingPunct="1"/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Root initiation</a:t>
            </a:r>
            <a:endParaRPr lang="en-US" altLang="en-US" sz="44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317200" y="1371601"/>
            <a:ext cx="4500335" cy="5355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1" hangingPunct="1"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0" dirty="0" err="1">
                <a:latin typeface="Times New Roman" pitchFamily="18" charset="0"/>
                <a:cs typeface="Times New Roman" pitchFamily="18" charset="0"/>
              </a:rPr>
              <a:t>Auxins</a:t>
            </a:r>
            <a:endParaRPr lang="en-US" altLang="en-US" sz="3200" b="0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3200" b="0" dirty="0">
                <a:latin typeface="Times New Roman" pitchFamily="18" charset="0"/>
                <a:cs typeface="Times New Roman" pitchFamily="18" charset="0"/>
              </a:rPr>
              <a:t> Charcoal</a:t>
            </a:r>
          </a:p>
          <a:p>
            <a:pPr algn="l" rtl="0" eaLnBrk="1" hangingPunct="1"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3200" b="0" dirty="0">
                <a:latin typeface="Times New Roman" pitchFamily="18" charset="0"/>
                <a:cs typeface="Times New Roman" pitchFamily="18" charset="0"/>
              </a:rPr>
              <a:t> C : N ratio</a:t>
            </a:r>
          </a:p>
          <a:p>
            <a:pPr algn="l" rtl="0" eaLnBrk="1" hangingPunct="1"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3200" b="0" dirty="0">
                <a:latin typeface="Times New Roman" pitchFamily="18" charset="0"/>
                <a:cs typeface="Times New Roman" pitchFamily="18" charset="0"/>
              </a:rPr>
              <a:t> Light / darkness</a:t>
            </a:r>
          </a:p>
          <a:p>
            <a:pPr algn="l" rtl="0" eaLnBrk="1" hangingPunct="1"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3200" b="0" dirty="0">
                <a:latin typeface="Times New Roman" pitchFamily="18" charset="0"/>
                <a:cs typeface="Times New Roman" pitchFamily="18" charset="0"/>
              </a:rPr>
              <a:t> Initiation </a:t>
            </a:r>
            <a:r>
              <a:rPr lang="en-US" altLang="en-US" sz="3200" b="0" dirty="0" err="1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altLang="en-US" sz="3200" b="0" dirty="0">
                <a:latin typeface="Times New Roman" pitchFamily="18" charset="0"/>
                <a:cs typeface="Times New Roman" pitchFamily="18" charset="0"/>
              </a:rPr>
              <a:t> growth</a:t>
            </a:r>
          </a:p>
          <a:p>
            <a:pPr algn="l" rtl="0" eaLnBrk="1" hangingPunct="1"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3200" b="0" dirty="0">
                <a:latin typeface="Times New Roman" pitchFamily="18" charset="0"/>
                <a:cs typeface="Times New Roman" pitchFamily="18" charset="0"/>
              </a:rPr>
              <a:t> Juvenility / rejuvenation</a:t>
            </a:r>
          </a:p>
          <a:p>
            <a:pPr algn="l" rtl="0" eaLnBrk="1" hangingPunct="1"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3200" b="0" dirty="0">
                <a:latin typeface="Times New Roman" pitchFamily="18" charset="0"/>
                <a:cs typeface="Times New Roman" pitchFamily="18" charset="0"/>
              </a:rPr>
              <a:t> Genotype</a:t>
            </a:r>
            <a:endParaRPr lang="en-US" altLang="en-US" sz="3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4" name="Line 6"/>
          <p:cNvSpPr>
            <a:spLocks noChangeShapeType="1"/>
          </p:cNvSpPr>
          <p:nvPr/>
        </p:nvSpPr>
        <p:spPr bwMode="auto">
          <a:xfrm>
            <a:off x="609600" y="1600200"/>
            <a:ext cx="6908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9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Micropropagat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err="1" smtClean="0"/>
              <a:t>Micropropagation</a:t>
            </a:r>
            <a:r>
              <a:rPr lang="en-US" dirty="0" smtClean="0"/>
              <a:t> is the practice of rapidly multiplying stock plant material to produce a large number of </a:t>
            </a:r>
            <a:r>
              <a:rPr lang="en-US" dirty="0" smtClean="0">
                <a:hlinkClick r:id="rId2" action="ppaction://hlinkfile" tooltip="Offspring"/>
              </a:rPr>
              <a:t>progeny</a:t>
            </a:r>
            <a:r>
              <a:rPr lang="en-US" dirty="0" smtClean="0"/>
              <a:t> plants, using modern </a:t>
            </a:r>
            <a:r>
              <a:rPr lang="en-US" dirty="0" smtClean="0">
                <a:hlinkClick r:id="rId3" action="ppaction://hlinkfile" tooltip="Plant tissue culture"/>
              </a:rPr>
              <a:t>plant tissue culture</a:t>
            </a:r>
            <a:r>
              <a:rPr lang="en-US" dirty="0" smtClean="0"/>
              <a:t> methods</a:t>
            </a:r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727201" y="533401"/>
            <a:ext cx="6028382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0" eaLnBrk="1" hangingPunct="1"/>
            <a:r>
              <a:rPr lang="en-US" altLang="en-US" sz="3200" b="0" dirty="0">
                <a:latin typeface="Times New Roman" pitchFamily="18" charset="0"/>
                <a:cs typeface="Times New Roman" pitchFamily="18" charset="0"/>
              </a:rPr>
              <a:t>STAGE III: </a:t>
            </a:r>
            <a:r>
              <a:rPr lang="en-US" altLang="en-US" sz="3200" b="0" dirty="0" err="1">
                <a:latin typeface="Times New Roman" pitchFamily="18" charset="0"/>
                <a:cs typeface="Times New Roman" pitchFamily="18" charset="0"/>
              </a:rPr>
              <a:t>Pretransplant</a:t>
            </a:r>
            <a:r>
              <a:rPr lang="en-US" altLang="en-US" sz="3200" b="0" dirty="0">
                <a:latin typeface="Times New Roman" pitchFamily="18" charset="0"/>
                <a:cs typeface="Times New Roman" pitchFamily="18" charset="0"/>
              </a:rPr>
              <a:t> (rooting) 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/>
            <a:endParaRPr lang="en-US" altLang="en-US" sz="2800" b="0" dirty="0"/>
          </a:p>
        </p:txBody>
      </p:sp>
      <p:pic>
        <p:nvPicPr>
          <p:cNvPr id="67587" name="Picture 3" descr="TC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417638"/>
            <a:ext cx="5892800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762000" y="685800"/>
            <a:ext cx="647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63569" y="2101850"/>
            <a:ext cx="7035900" cy="148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lnSpc>
                <a:spcPct val="150000"/>
              </a:lnSpc>
              <a:buClr>
                <a:schemeClr val="bg2"/>
              </a:buClr>
              <a:buFont typeface="Symbol" pitchFamily="18" charset="2"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survival of the new plant when removed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from the in vitro environment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685800" y="1600200"/>
            <a:ext cx="77724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200485" y="804863"/>
            <a:ext cx="6157455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Acclimatization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(hardening)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2362200"/>
          </a:xfrm>
        </p:spPr>
        <p:txBody>
          <a:bodyPr/>
          <a:lstStyle/>
          <a:p>
            <a:pPr rtl="0">
              <a:defRPr/>
            </a:pPr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Micropropagation</a:t>
            </a:r>
            <a:r>
              <a:rPr lang="en-US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almost all the fruit crops and vegetables is possible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848600" cy="3733800"/>
          </a:xfrm>
          <a:noFill/>
        </p:spPr>
        <p:txBody>
          <a:bodyPr/>
          <a:lstStyle/>
          <a:p>
            <a:pPr algn="l" rtl="0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Some examples: dwarfing sweet cherry, Shade trees, Ornamental shrubs, Roses, Clematis, Lilacs, Saskatoon berries,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Nutraceutical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Plants, Rhododendron, Azalea, mustard, corn, soybeans, wheat, rice, cotton, tomato, potato,  citrus, turf, legumes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142984"/>
            <a:ext cx="8616950" cy="5429288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nature plants propagate either</a:t>
            </a:r>
          </a:p>
          <a:p>
            <a:pPr algn="l" rtl="0">
              <a:defRPr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Sexually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(seeds generation) results heterogeneity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Or</a:t>
            </a:r>
          </a:p>
          <a:p>
            <a:pPr algn="l" rtl="0">
              <a:defRPr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Asexually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(vegetative multiplication) produce genetically identical plants. </a:t>
            </a:r>
            <a:endParaRPr lang="en-US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Multiplication of genetically identical copies of a cultivar by asexual reproduction is called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clonal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propagation.</a:t>
            </a:r>
          </a:p>
          <a:p>
            <a:pPr algn="l" rtl="0">
              <a:defRPr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Via tissue culture called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micropropagation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85720" y="1142984"/>
          <a:ext cx="8643966" cy="5547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Photo" r:id="rId3" imgW="4229690" imgH="2591162" progId="">
                  <p:embed/>
                </p:oleObj>
              </mc:Choice>
              <mc:Fallback>
                <p:oleObj name="Photo Editor Photo" r:id="rId3" imgW="4229690" imgH="2591162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1142984"/>
                        <a:ext cx="8643966" cy="5547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 err="1">
                <a:latin typeface="Bodoni MT Black" pitchFamily="18" charset="0"/>
                <a:ea typeface="+mj-ea"/>
                <a:cs typeface="+mj-cs"/>
              </a:rPr>
              <a:t>Micropropagation</a:t>
            </a:r>
            <a:endParaRPr lang="en-US" sz="4000" kern="0" dirty="0">
              <a:latin typeface="Bodoni MT Blac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Advantages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642918"/>
            <a:ext cx="8858312" cy="6000792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Micropropagation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has a number of advantages over traditional plant propagation techniques:</a:t>
            </a:r>
          </a:p>
          <a:p>
            <a:pPr algn="l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main advantage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micropropagation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the production of many plants that are clones of each other.</a:t>
            </a:r>
          </a:p>
          <a:p>
            <a:pPr algn="l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used to produce disease-free plants.</a:t>
            </a:r>
          </a:p>
          <a:p>
            <a:pPr algn="l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can have an extraordinarily high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 action="ppaction://hlinkfile" tooltip="Fecundity"/>
              </a:rPr>
              <a:t>fecundity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rate, producing thousands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3" action="ppaction://hlinkfile" tooltip="Propagules"/>
              </a:rPr>
              <a:t>propagules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while conventional techniques might only produce a fraction of this number.</a:t>
            </a:r>
          </a:p>
          <a:p>
            <a:pPr algn="l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regenerating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 action="ppaction://hlinkfile" tooltip="Genetically modified"/>
              </a:rPr>
              <a:t>genetically modified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cells or cells after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 action="ppaction://hlinkfile" tooltip="Protoplast"/>
              </a:rPr>
              <a:t>protoplast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fusion.</a:t>
            </a:r>
          </a:p>
          <a:p>
            <a:pPr algn="l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is useful in multiplying plants which produce seeds in uneconomical amounts, or when plants are sterile and do not produce viable seeds or when seed cannot be stored (see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 action="ppaction://hlinkfile" tooltip="Recalcitrant seed"/>
              </a:rPr>
              <a:t>recalcitrant seeds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l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Some plants with very small seeds, including most orchids, are most reliably grown from seed in sterile culture.</a:t>
            </a:r>
          </a:p>
          <a:p>
            <a:pPr algn="l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greater number of plants can be produced per square meter and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propagules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can be stored longer and in a smaller area</a:t>
            </a:r>
          </a:p>
          <a:p>
            <a:pPr algn="l" rtl="0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Disadvantages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928670"/>
            <a:ext cx="8786874" cy="5643602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Micropropagation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is not always the perfect means of multiplying plants. Conditions that limits its use include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expensive, and can have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cost of more than 70%.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infected plant sample can produce infected progeny. 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all plants can be successfully tissue cultured, often because the proper medium for growth is not known or the plants produce secondary metabolic chemicals that kill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explant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plants are very difficult to disinfect of fungal organism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Benefits of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Micropropagation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357298"/>
            <a:ext cx="8559830" cy="5357850"/>
          </a:xfrm>
          <a:noFill/>
        </p:spPr>
        <p:txBody>
          <a:bodyPr/>
          <a:lstStyle/>
          <a:p>
            <a:pPr algn="l" rtl="0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Many genetically identical plants can be created from one parent plant</a:t>
            </a:r>
          </a:p>
          <a:p>
            <a:pPr algn="l" rtl="0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Because plants are clones, the uniformity assures quality</a:t>
            </a:r>
          </a:p>
          <a:p>
            <a:pPr algn="l" rtl="0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Allows many plants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growing 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small place in a short time</a:t>
            </a:r>
          </a:p>
          <a:p>
            <a:pPr algn="l" rtl="0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 some species this method will produce healthier plants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Micropropagation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contin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8007350" cy="4648200"/>
          </a:xfrm>
        </p:spPr>
        <p:txBody>
          <a:bodyPr/>
          <a:lstStyle/>
          <a:p>
            <a:pPr algn="l" rtl="0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Positives and negatives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micropropagation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 algn="l" rtl="0">
              <a:defRPr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positives</a:t>
            </a:r>
          </a:p>
          <a:p>
            <a:pPr lvl="2" algn="l" rtl="0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rapid multiplication rates</a:t>
            </a:r>
          </a:p>
          <a:p>
            <a:pPr lvl="2" algn="l" rtl="0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low space requirement</a:t>
            </a:r>
          </a:p>
          <a:p>
            <a:pPr lvl="1" algn="l" rtl="0">
              <a:defRPr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negatives</a:t>
            </a:r>
          </a:p>
          <a:p>
            <a:pPr lvl="2" algn="l" rtl="0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labor costs</a:t>
            </a:r>
          </a:p>
          <a:p>
            <a:pPr lvl="2" algn="l" rtl="0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expensive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(equipment, facilities, supplies)</a:t>
            </a:r>
          </a:p>
          <a:p>
            <a:pPr lvl="2" algn="l" rtl="0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loss by contamination</a:t>
            </a:r>
          </a:p>
          <a:p>
            <a:pPr lvl="2" algn="l" rtl="0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danger of variation</a:t>
            </a:r>
          </a:p>
          <a:p>
            <a:pPr lvl="2" algn="l" rtl="0"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84012" y="57150"/>
            <a:ext cx="8659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 defTabSz="762000" rtl="0">
              <a:lnSpc>
                <a:spcPct val="90000"/>
              </a:lnSpc>
            </a:pPr>
            <a:r>
              <a:rPr lang="en-US" altLang="en-US" sz="3600" b="0" dirty="0">
                <a:solidFill>
                  <a:srgbClr val="00B050"/>
                </a:solidFill>
              </a:rPr>
              <a:t>Methods of </a:t>
            </a:r>
            <a:r>
              <a:rPr lang="en-US" altLang="en-US" sz="3600" b="0" dirty="0" err="1">
                <a:solidFill>
                  <a:srgbClr val="00B050"/>
                </a:solidFill>
              </a:rPr>
              <a:t>micropropagation</a:t>
            </a:r>
            <a:endParaRPr lang="en-US" altLang="en-US" sz="3600" b="0" dirty="0">
              <a:solidFill>
                <a:srgbClr val="00B050"/>
              </a:solidFill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40267" y="1371600"/>
            <a:ext cx="3810000" cy="477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 defTabSz="762000" rtl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altLang="en-US" sz="2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Axillary branching</a:t>
            </a:r>
          </a:p>
          <a:p>
            <a:pPr marL="342900" indent="-342900" algn="l" defTabSz="762000" rtl="0">
              <a:lnSpc>
                <a:spcPct val="90000"/>
              </a:lnSpc>
              <a:spcBef>
                <a:spcPct val="30000"/>
              </a:spcBef>
              <a:buSzPct val="100000"/>
            </a:pPr>
            <a:endParaRPr lang="en-US" altLang="en-US" sz="28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defTabSz="762000" rtl="0">
              <a:lnSpc>
                <a:spcPct val="90000"/>
              </a:lnSpc>
              <a:spcBef>
                <a:spcPct val="30000"/>
              </a:spcBef>
              <a:buSzPct val="100000"/>
            </a:pPr>
            <a:endParaRPr lang="en-US" altLang="en-US" sz="28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defTabSz="762000" rtl="0">
              <a:lnSpc>
                <a:spcPct val="90000"/>
              </a:lnSpc>
              <a:spcBef>
                <a:spcPct val="30000"/>
              </a:spcBef>
              <a:buSzPct val="100000"/>
            </a:pPr>
            <a:endParaRPr lang="en-US" altLang="en-US" sz="28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defTabSz="762000" rtl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altLang="en-US" sz="2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Adventitious shoot formation</a:t>
            </a:r>
          </a:p>
          <a:p>
            <a:pPr marL="342900" indent="-342900" algn="l" defTabSz="762000" rtl="0">
              <a:lnSpc>
                <a:spcPct val="90000"/>
              </a:lnSpc>
              <a:spcBef>
                <a:spcPct val="30000"/>
              </a:spcBef>
              <a:buSzPct val="100000"/>
            </a:pPr>
            <a:endParaRPr lang="en-US" altLang="en-US" sz="28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defTabSz="762000" rtl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altLang="en-US" sz="2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Somatic embryogenesis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030133" y="1347788"/>
            <a:ext cx="480906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 defTabSz="762000" rtl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8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&gt;95% of all </a:t>
            </a:r>
            <a:r>
              <a:rPr lang="en-US" altLang="en-US" sz="2800" b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micropropagation</a:t>
            </a:r>
            <a:endParaRPr lang="en-US" altLang="en-US" sz="28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defTabSz="762000" rtl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8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Genetically stable</a:t>
            </a:r>
          </a:p>
          <a:p>
            <a:pPr marL="342900" indent="-342900" algn="l" defTabSz="762000" rtl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8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Simple and straightforward</a:t>
            </a:r>
          </a:p>
          <a:p>
            <a:pPr marL="342900" indent="-342900" algn="l" defTabSz="762000" rtl="0">
              <a:lnSpc>
                <a:spcPct val="90000"/>
              </a:lnSpc>
              <a:spcBef>
                <a:spcPct val="30000"/>
              </a:spcBef>
              <a:buSzPct val="100000"/>
            </a:pPr>
            <a:endParaRPr lang="en-US" altLang="en-US" sz="28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defTabSz="762000" rtl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8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Efficient but prone to genetic instability</a:t>
            </a:r>
          </a:p>
          <a:p>
            <a:pPr marL="342900" indent="-342900" algn="l" defTabSz="762000" rtl="0">
              <a:lnSpc>
                <a:spcPct val="90000"/>
              </a:lnSpc>
              <a:spcBef>
                <a:spcPct val="30000"/>
              </a:spcBef>
              <a:buSzPct val="100000"/>
            </a:pPr>
            <a:endParaRPr lang="en-US" altLang="en-US" sz="2800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defTabSz="762000" rtl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8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Little </a:t>
            </a:r>
            <a:r>
              <a:rPr lang="en-US" altLang="en-US" sz="28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used, but potentially phenomenally efficient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crosoft Office 98">
  <a:themeElements>
    <a:clrScheme name="">
      <a:dk1>
        <a:srgbClr val="EF6504"/>
      </a:dk1>
      <a:lt1>
        <a:srgbClr val="FAFD00"/>
      </a:lt1>
      <a:dk2>
        <a:srgbClr val="02B8A6"/>
      </a:dk2>
      <a:lt2>
        <a:srgbClr val="000000"/>
      </a:lt2>
      <a:accent1>
        <a:srgbClr val="618FFD"/>
      </a:accent1>
      <a:accent2>
        <a:srgbClr val="00AE00"/>
      </a:accent2>
      <a:accent3>
        <a:srgbClr val="AAD8D0"/>
      </a:accent3>
      <a:accent4>
        <a:srgbClr val="D6D8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508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chemeClr val="tx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508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chemeClr val="tx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796</Words>
  <Application>Microsoft Office PowerPoint</Application>
  <PresentationFormat>عرض على الشاشة (3:4)‏</PresentationFormat>
  <Paragraphs>128</Paragraphs>
  <Slides>22</Slides>
  <Notes>8</Notes>
  <HiddenSlides>0</HiddenSlides>
  <MMClips>0</MMClips>
  <ScaleCrop>false</ScaleCrop>
  <HeadingPairs>
    <vt:vector size="6" baseType="variant">
      <vt:variant>
        <vt:lpstr>نسق</vt:lpstr>
      </vt:variant>
      <vt:variant>
        <vt:i4>2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5" baseType="lpstr">
      <vt:lpstr>سمة Office</vt:lpstr>
      <vt:lpstr>Microsoft Office 98</vt:lpstr>
      <vt:lpstr>Photo Editor Photo</vt:lpstr>
      <vt:lpstr>Micropropagation </vt:lpstr>
      <vt:lpstr>Micropropagat</vt:lpstr>
      <vt:lpstr>Introduction</vt:lpstr>
      <vt:lpstr>عرض تقديمي في PowerPoint</vt:lpstr>
      <vt:lpstr>Advantages</vt:lpstr>
      <vt:lpstr>Disadvantages</vt:lpstr>
      <vt:lpstr>Benefits of Micropropagation</vt:lpstr>
      <vt:lpstr>Micropropagation (contin)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Micropropagation of almost all the fruit crops and vegetables is possible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Micropropagation </dc:title>
  <dc:creator>hadeel</dc:creator>
  <cp:lastModifiedBy>DR.Ahmed Saker 2O14</cp:lastModifiedBy>
  <cp:revision>22</cp:revision>
  <dcterms:created xsi:type="dcterms:W3CDTF">2017-11-18T12:40:05Z</dcterms:created>
  <dcterms:modified xsi:type="dcterms:W3CDTF">2023-06-10T11:27:51Z</dcterms:modified>
</cp:coreProperties>
</file>